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84" r:id="rId3"/>
    <p:sldId id="293" r:id="rId4"/>
    <p:sldId id="282" r:id="rId5"/>
    <p:sldId id="283" r:id="rId6"/>
    <p:sldId id="290" r:id="rId7"/>
    <p:sldId id="281" r:id="rId8"/>
    <p:sldId id="280" r:id="rId9"/>
    <p:sldId id="279" r:id="rId10"/>
    <p:sldId id="278" r:id="rId11"/>
    <p:sldId id="277" r:id="rId12"/>
    <p:sldId id="289" r:id="rId13"/>
    <p:sldId id="263" r:id="rId14"/>
    <p:sldId id="288" r:id="rId15"/>
    <p:sldId id="294" r:id="rId16"/>
    <p:sldId id="295" r:id="rId1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about:blank"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JO"/>
  <c:chart>
    <c:plotArea>
      <c:layout/>
      <c:lineChart>
        <c:grouping val="standard"/>
        <c:ser>
          <c:idx val="0"/>
          <c:order val="0"/>
          <c:tx>
            <c:strRef>
              <c:f>'معدلات التعليم والعمل E2'!$A$84</c:f>
              <c:strCache>
                <c:ptCount val="1"/>
              </c:strCache>
            </c:strRef>
          </c:tx>
          <c:marker>
            <c:symbol val="none"/>
          </c:marker>
          <c:cat>
            <c:strRef>
              <c:f>'معدلات التعليم والعمل E2'!$B$83:$J$83</c:f>
              <c:strCache>
                <c:ptCount val="9"/>
                <c:pt idx="0">
                  <c:v>Business Administration and Management</c:v>
                </c:pt>
                <c:pt idx="1">
                  <c:v>Social and personal services</c:v>
                </c:pt>
                <c:pt idx="2">
                  <c:v>Human Studies</c:v>
                </c:pt>
                <c:pt idx="3">
                  <c:v>Social and behavioral sciences</c:v>
                </c:pt>
                <c:pt idx="4">
                  <c:v>Educational science and teacher preparation</c:v>
                </c:pt>
                <c:pt idx="5">
                  <c:v>General sciences (physics, biology and mathematics</c:v>
                </c:pt>
                <c:pt idx="6">
                  <c:v>Journalism</c:v>
                </c:pt>
                <c:pt idx="7">
                  <c:v>Arts</c:v>
                </c:pt>
                <c:pt idx="8">
                  <c:v>Law</c:v>
                </c:pt>
              </c:strCache>
            </c:strRef>
          </c:cat>
          <c:val>
            <c:numRef>
              <c:f>'معدلات التعليم والعمل E2'!$B$84:$J$84</c:f>
              <c:numCache>
                <c:formatCode>General</c:formatCode>
                <c:ptCount val="9"/>
              </c:numCache>
            </c:numRef>
          </c:val>
        </c:ser>
        <c:ser>
          <c:idx val="1"/>
          <c:order val="1"/>
          <c:tx>
            <c:strRef>
              <c:f>'معدلات التعليم والعمل E2'!$A$85</c:f>
              <c:strCache>
                <c:ptCount val="1"/>
              </c:strCache>
            </c:strRef>
          </c:tx>
          <c:marker>
            <c:symbol val="none"/>
          </c:marker>
          <c:cat>
            <c:strRef>
              <c:f>'معدلات التعليم والعمل E2'!$B$83:$J$83</c:f>
              <c:strCache>
                <c:ptCount val="9"/>
                <c:pt idx="0">
                  <c:v>Business Administration and Management</c:v>
                </c:pt>
                <c:pt idx="1">
                  <c:v>Social and personal services</c:v>
                </c:pt>
                <c:pt idx="2">
                  <c:v>Human Studies</c:v>
                </c:pt>
                <c:pt idx="3">
                  <c:v>Social and behavioral sciences</c:v>
                </c:pt>
                <c:pt idx="4">
                  <c:v>Educational science and teacher preparation</c:v>
                </c:pt>
                <c:pt idx="5">
                  <c:v>General sciences (physics, biology and mathematics</c:v>
                </c:pt>
                <c:pt idx="6">
                  <c:v>Journalism</c:v>
                </c:pt>
                <c:pt idx="7">
                  <c:v>Arts</c:v>
                </c:pt>
                <c:pt idx="8">
                  <c:v>Law</c:v>
                </c:pt>
              </c:strCache>
            </c:strRef>
          </c:cat>
          <c:val>
            <c:numRef>
              <c:f>'معدلات التعليم والعمل E2'!$B$85:$J$85</c:f>
              <c:numCache>
                <c:formatCode>General</c:formatCode>
                <c:ptCount val="9"/>
              </c:numCache>
            </c:numRef>
          </c:val>
        </c:ser>
        <c:ser>
          <c:idx val="2"/>
          <c:order val="2"/>
          <c:tx>
            <c:strRef>
              <c:f>'معدلات التعليم والعمل E2'!$A$86</c:f>
              <c:strCache>
                <c:ptCount val="1"/>
              </c:strCache>
            </c:strRef>
          </c:tx>
          <c:marker>
            <c:symbol val="none"/>
          </c:marker>
          <c:cat>
            <c:strRef>
              <c:f>'معدلات التعليم والعمل E2'!$B$83:$J$83</c:f>
              <c:strCache>
                <c:ptCount val="9"/>
                <c:pt idx="0">
                  <c:v>Business Administration and Management</c:v>
                </c:pt>
                <c:pt idx="1">
                  <c:v>Social and personal services</c:v>
                </c:pt>
                <c:pt idx="2">
                  <c:v>Human Studies</c:v>
                </c:pt>
                <c:pt idx="3">
                  <c:v>Social and behavioral sciences</c:v>
                </c:pt>
                <c:pt idx="4">
                  <c:v>Educational science and teacher preparation</c:v>
                </c:pt>
                <c:pt idx="5">
                  <c:v>General sciences (physics, biology and mathematics</c:v>
                </c:pt>
                <c:pt idx="6">
                  <c:v>Journalism</c:v>
                </c:pt>
                <c:pt idx="7">
                  <c:v>Arts</c:v>
                </c:pt>
                <c:pt idx="8">
                  <c:v>Law</c:v>
                </c:pt>
              </c:strCache>
            </c:strRef>
          </c:cat>
          <c:val>
            <c:numRef>
              <c:f>'معدلات التعليم والعمل E2'!$B$86:$J$86</c:f>
              <c:numCache>
                <c:formatCode>General</c:formatCode>
                <c:ptCount val="9"/>
              </c:numCache>
            </c:numRef>
          </c:val>
        </c:ser>
        <c:ser>
          <c:idx val="3"/>
          <c:order val="3"/>
          <c:tx>
            <c:strRef>
              <c:f>'معدلات التعليم والعمل E2'!$A$87</c:f>
              <c:strCache>
                <c:ptCount val="1"/>
              </c:strCache>
            </c:strRef>
          </c:tx>
          <c:marker>
            <c:symbol val="none"/>
          </c:marker>
          <c:cat>
            <c:strRef>
              <c:f>'معدلات التعليم والعمل E2'!$B$83:$J$83</c:f>
              <c:strCache>
                <c:ptCount val="9"/>
                <c:pt idx="0">
                  <c:v>Business Administration and Management</c:v>
                </c:pt>
                <c:pt idx="1">
                  <c:v>Social and personal services</c:v>
                </c:pt>
                <c:pt idx="2">
                  <c:v>Human Studies</c:v>
                </c:pt>
                <c:pt idx="3">
                  <c:v>Social and behavioral sciences</c:v>
                </c:pt>
                <c:pt idx="4">
                  <c:v>Educational science and teacher preparation</c:v>
                </c:pt>
                <c:pt idx="5">
                  <c:v>General sciences (physics, biology and mathematics</c:v>
                </c:pt>
                <c:pt idx="6">
                  <c:v>Journalism</c:v>
                </c:pt>
                <c:pt idx="7">
                  <c:v>Arts</c:v>
                </c:pt>
                <c:pt idx="8">
                  <c:v>Law</c:v>
                </c:pt>
              </c:strCache>
            </c:strRef>
          </c:cat>
          <c:val>
            <c:numRef>
              <c:f>'معدلات التعليم والعمل E2'!$B$87:$J$87</c:f>
              <c:numCache>
                <c:formatCode>General</c:formatCode>
                <c:ptCount val="9"/>
              </c:numCache>
            </c:numRef>
          </c:val>
        </c:ser>
        <c:ser>
          <c:idx val="4"/>
          <c:order val="4"/>
          <c:tx>
            <c:strRef>
              <c:f>'معدلات التعليم والعمل E2'!$A$88</c:f>
              <c:strCache>
                <c:ptCount val="1"/>
              </c:strCache>
            </c:strRef>
          </c:tx>
          <c:marker>
            <c:symbol val="none"/>
          </c:marker>
          <c:cat>
            <c:strRef>
              <c:f>'معدلات التعليم والعمل E2'!$B$83:$J$83</c:f>
              <c:strCache>
                <c:ptCount val="9"/>
                <c:pt idx="0">
                  <c:v>Business Administration and Management</c:v>
                </c:pt>
                <c:pt idx="1">
                  <c:v>Social and personal services</c:v>
                </c:pt>
                <c:pt idx="2">
                  <c:v>Human Studies</c:v>
                </c:pt>
                <c:pt idx="3">
                  <c:v>Social and behavioral sciences</c:v>
                </c:pt>
                <c:pt idx="4">
                  <c:v>Educational science and teacher preparation</c:v>
                </c:pt>
                <c:pt idx="5">
                  <c:v>General sciences (physics, biology and mathematics</c:v>
                </c:pt>
                <c:pt idx="6">
                  <c:v>Journalism</c:v>
                </c:pt>
                <c:pt idx="7">
                  <c:v>Arts</c:v>
                </c:pt>
                <c:pt idx="8">
                  <c:v>Law</c:v>
                </c:pt>
              </c:strCache>
            </c:strRef>
          </c:cat>
          <c:val>
            <c:numRef>
              <c:f>'معدلات التعليم والعمل E2'!$B$88:$J$88</c:f>
              <c:numCache>
                <c:formatCode>General</c:formatCode>
                <c:ptCount val="9"/>
              </c:numCache>
            </c:numRef>
          </c:val>
        </c:ser>
        <c:ser>
          <c:idx val="5"/>
          <c:order val="5"/>
          <c:tx>
            <c:strRef>
              <c:f>'معدلات التعليم والعمل E2'!$A$89</c:f>
              <c:strCache>
                <c:ptCount val="1"/>
                <c:pt idx="0">
                  <c:v>Female</c:v>
                </c:pt>
              </c:strCache>
            </c:strRef>
          </c:tx>
          <c:marker>
            <c:symbol val="none"/>
          </c:marker>
          <c:cat>
            <c:strRef>
              <c:f>'معدلات التعليم والعمل E2'!$B$83:$J$83</c:f>
              <c:strCache>
                <c:ptCount val="9"/>
                <c:pt idx="0">
                  <c:v>Business Administration and Management</c:v>
                </c:pt>
                <c:pt idx="1">
                  <c:v>Social and personal services</c:v>
                </c:pt>
                <c:pt idx="2">
                  <c:v>Human Studies</c:v>
                </c:pt>
                <c:pt idx="3">
                  <c:v>Social and behavioral sciences</c:v>
                </c:pt>
                <c:pt idx="4">
                  <c:v>Educational science and teacher preparation</c:v>
                </c:pt>
                <c:pt idx="5">
                  <c:v>General sciences (physics, biology and mathematics</c:v>
                </c:pt>
                <c:pt idx="6">
                  <c:v>Journalism</c:v>
                </c:pt>
                <c:pt idx="7">
                  <c:v>Arts</c:v>
                </c:pt>
                <c:pt idx="8">
                  <c:v>Law</c:v>
                </c:pt>
              </c:strCache>
            </c:strRef>
          </c:cat>
          <c:val>
            <c:numRef>
              <c:f>'معدلات التعليم والعمل E2'!$B$89:$J$89</c:f>
              <c:numCache>
                <c:formatCode>0.00%</c:formatCode>
                <c:ptCount val="9"/>
                <c:pt idx="0">
                  <c:v>0.57260000000000078</c:v>
                </c:pt>
                <c:pt idx="1">
                  <c:v>0.58990000000000054</c:v>
                </c:pt>
                <c:pt idx="2">
                  <c:v>0.74880000000000091</c:v>
                </c:pt>
                <c:pt idx="3">
                  <c:v>0.74539999999999995</c:v>
                </c:pt>
                <c:pt idx="4">
                  <c:v>0.85550000000000004</c:v>
                </c:pt>
                <c:pt idx="5">
                  <c:v>0.62849999999999995</c:v>
                </c:pt>
                <c:pt idx="6">
                  <c:v>0.71009999999999995</c:v>
                </c:pt>
                <c:pt idx="7">
                  <c:v>0.70980000000000065</c:v>
                </c:pt>
                <c:pt idx="8">
                  <c:v>0.58039999999999992</c:v>
                </c:pt>
              </c:numCache>
            </c:numRef>
          </c:val>
        </c:ser>
        <c:ser>
          <c:idx val="6"/>
          <c:order val="6"/>
          <c:tx>
            <c:strRef>
              <c:f>'معدلات التعليم والعمل E2'!$A$90</c:f>
              <c:strCache>
                <c:ptCount val="1"/>
                <c:pt idx="0">
                  <c:v>Male</c:v>
                </c:pt>
              </c:strCache>
            </c:strRef>
          </c:tx>
          <c:marker>
            <c:symbol val="none"/>
          </c:marker>
          <c:cat>
            <c:strRef>
              <c:f>'معدلات التعليم والعمل E2'!$B$83:$J$83</c:f>
              <c:strCache>
                <c:ptCount val="9"/>
                <c:pt idx="0">
                  <c:v>Business Administration and Management</c:v>
                </c:pt>
                <c:pt idx="1">
                  <c:v>Social and personal services</c:v>
                </c:pt>
                <c:pt idx="2">
                  <c:v>Human Studies</c:v>
                </c:pt>
                <c:pt idx="3">
                  <c:v>Social and behavioral sciences</c:v>
                </c:pt>
                <c:pt idx="4">
                  <c:v>Educational science and teacher preparation</c:v>
                </c:pt>
                <c:pt idx="5">
                  <c:v>General sciences (physics, biology and mathematics</c:v>
                </c:pt>
                <c:pt idx="6">
                  <c:v>Journalism</c:v>
                </c:pt>
                <c:pt idx="7">
                  <c:v>Arts</c:v>
                </c:pt>
                <c:pt idx="8">
                  <c:v>Law</c:v>
                </c:pt>
              </c:strCache>
            </c:strRef>
          </c:cat>
          <c:val>
            <c:numRef>
              <c:f>'معدلات التعليم والعمل E2'!$B$90:$J$90</c:f>
              <c:numCache>
                <c:formatCode>0.00%</c:formatCode>
                <c:ptCount val="9"/>
                <c:pt idx="0">
                  <c:v>0.42740000000000039</c:v>
                </c:pt>
                <c:pt idx="1">
                  <c:v>0.41010000000000002</c:v>
                </c:pt>
                <c:pt idx="2">
                  <c:v>0.25119999999999998</c:v>
                </c:pt>
                <c:pt idx="3">
                  <c:v>0.25460000000000005</c:v>
                </c:pt>
                <c:pt idx="4">
                  <c:v>0.14450000000000018</c:v>
                </c:pt>
                <c:pt idx="5">
                  <c:v>0.37150000000000039</c:v>
                </c:pt>
                <c:pt idx="6">
                  <c:v>0.28990000000000032</c:v>
                </c:pt>
                <c:pt idx="7">
                  <c:v>0.29020000000000001</c:v>
                </c:pt>
                <c:pt idx="8">
                  <c:v>0.41960000000000008</c:v>
                </c:pt>
              </c:numCache>
            </c:numRef>
          </c:val>
        </c:ser>
        <c:marker val="1"/>
        <c:axId val="70546944"/>
        <c:axId val="70548864"/>
      </c:lineChart>
      <c:catAx>
        <c:axId val="70546944"/>
        <c:scaling>
          <c:orientation val="minMax"/>
        </c:scaling>
        <c:axPos val="b"/>
        <c:tickLblPos val="nextTo"/>
        <c:crossAx val="70548864"/>
        <c:crosses val="autoZero"/>
        <c:auto val="1"/>
        <c:lblAlgn val="ctr"/>
        <c:lblOffset val="100"/>
      </c:catAx>
      <c:valAx>
        <c:axId val="70548864"/>
        <c:scaling>
          <c:orientation val="minMax"/>
        </c:scaling>
        <c:axPos val="l"/>
        <c:majorGridlines/>
        <c:numFmt formatCode="General" sourceLinked="1"/>
        <c:tickLblPos val="nextTo"/>
        <c:crossAx val="70546944"/>
        <c:crosses val="autoZero"/>
        <c:crossBetween val="between"/>
      </c:valAx>
    </c:plotArea>
    <c:legend>
      <c:legendPos val="r"/>
      <c:legendEntry>
        <c:idx val="0"/>
        <c:delete val="1"/>
      </c:legendEntry>
      <c:legendEntry>
        <c:idx val="1"/>
        <c:delete val="1"/>
      </c:legendEntry>
      <c:legendEntry>
        <c:idx val="2"/>
        <c:delete val="1"/>
      </c:legendEntry>
      <c:legendEntry>
        <c:idx val="3"/>
        <c:delete val="1"/>
      </c:legendEntry>
      <c:legendEntry>
        <c:idx val="4"/>
        <c:delete val="1"/>
      </c:legendEntry>
      <c:layout/>
    </c:legend>
    <c:plotVisOnly val="1"/>
  </c:chart>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sz="quarter" idx="1"/>
          </p:nvPr>
        </p:nvSpPr>
        <p:spPr>
          <a:xfrm>
            <a:off x="2117" y="0"/>
            <a:ext cx="3962400" cy="342900"/>
          </a:xfrm>
          <a:prstGeom prst="rect">
            <a:avLst/>
          </a:prstGeom>
        </p:spPr>
        <p:txBody>
          <a:bodyPr vert="horz" lIns="91440" tIns="45720" rIns="91440" bIns="45720" rtlCol="1"/>
          <a:lstStyle>
            <a:lvl1pPr algn="l">
              <a:defRPr sz="1200"/>
            </a:lvl1pPr>
          </a:lstStyle>
          <a:p>
            <a:fld id="{73D922D8-237D-401D-A10C-274121FE93F1}" type="datetimeFigureOut">
              <a:rPr lang="ar-JO" smtClean="0"/>
              <a:pPr/>
              <a:t>02/04/1442</a:t>
            </a:fld>
            <a:endParaRPr lang="ar-JO"/>
          </a:p>
        </p:txBody>
      </p:sp>
      <p:sp>
        <p:nvSpPr>
          <p:cNvPr id="4" name="Footer Placeholder 3"/>
          <p:cNvSpPr>
            <a:spLocks noGrp="1"/>
          </p:cNvSpPr>
          <p:nvPr>
            <p:ph type="ftr" sz="quarter" idx="2"/>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ar-JO"/>
          </a:p>
        </p:txBody>
      </p:sp>
      <p:sp>
        <p:nvSpPr>
          <p:cNvPr id="5" name="Slide Number Placeholder 4"/>
          <p:cNvSpPr>
            <a:spLocks noGrp="1"/>
          </p:cNvSpPr>
          <p:nvPr>
            <p:ph type="sldNum" sz="quarter" idx="3"/>
          </p:nvPr>
        </p:nvSpPr>
        <p:spPr>
          <a:xfrm>
            <a:off x="2117" y="6513910"/>
            <a:ext cx="3962400" cy="342900"/>
          </a:xfrm>
          <a:prstGeom prst="rect">
            <a:avLst/>
          </a:prstGeom>
        </p:spPr>
        <p:txBody>
          <a:bodyPr vert="horz" lIns="91440" tIns="45720" rIns="91440" bIns="45720" rtlCol="1" anchor="b"/>
          <a:lstStyle>
            <a:lvl1pPr algn="l">
              <a:defRPr sz="1200"/>
            </a:lvl1pPr>
          </a:lstStyle>
          <a:p>
            <a:fld id="{E6F34D8C-A14D-40B3-990C-CB3560D3883E}" type="slidenum">
              <a:rPr lang="ar-JO" smtClean="0"/>
              <a:pPr/>
              <a:t>‹#›</a:t>
            </a:fld>
            <a:endParaRPr lang="ar-JO"/>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2117" y="0"/>
            <a:ext cx="3962400" cy="342900"/>
          </a:xfrm>
          <a:prstGeom prst="rect">
            <a:avLst/>
          </a:prstGeom>
        </p:spPr>
        <p:txBody>
          <a:bodyPr vert="horz" lIns="91440" tIns="45720" rIns="91440" bIns="45720" rtlCol="1"/>
          <a:lstStyle>
            <a:lvl1pPr algn="l">
              <a:defRPr sz="1200"/>
            </a:lvl1pPr>
          </a:lstStyle>
          <a:p>
            <a:fld id="{43373A14-317B-4035-93D4-4EA6E0AC0237}" type="datetimeFigureOut">
              <a:rPr lang="ar-JO" smtClean="0"/>
              <a:pPr/>
              <a:t>02/04/1442</a:t>
            </a:fld>
            <a:endParaRPr lang="ar-JO"/>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2117" y="6513910"/>
            <a:ext cx="3962400" cy="342900"/>
          </a:xfrm>
          <a:prstGeom prst="rect">
            <a:avLst/>
          </a:prstGeom>
        </p:spPr>
        <p:txBody>
          <a:bodyPr vert="horz" lIns="91440" tIns="45720" rIns="91440" bIns="45720" rtlCol="1" anchor="b"/>
          <a:lstStyle>
            <a:lvl1pPr algn="l">
              <a:defRPr sz="1200"/>
            </a:lvl1pPr>
          </a:lstStyle>
          <a:p>
            <a:fld id="{8EBC207C-C013-42C2-BE13-57CB79CAE891}" type="slidenum">
              <a:rPr lang="ar-JO" smtClean="0"/>
              <a:pPr/>
              <a:t>‹#›</a:t>
            </a:fld>
            <a:endParaRPr lang="ar-JO"/>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8EBC207C-C013-42C2-BE13-57CB79CAE891}" type="slidenum">
              <a:rPr lang="ar-JO" smtClean="0"/>
              <a:pPr/>
              <a:t>15</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6036D5-245A-4524-8E25-30A4739A7744}"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87B25-2E3C-445E-BABD-4A21E9B5D7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036D5-245A-4524-8E25-30A4739A7744}"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87B25-2E3C-445E-BABD-4A21E9B5D7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036D5-245A-4524-8E25-30A4739A7744}"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87B25-2E3C-445E-BABD-4A21E9B5D7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036D5-245A-4524-8E25-30A4739A7744}"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87B25-2E3C-445E-BABD-4A21E9B5D7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6036D5-245A-4524-8E25-30A4739A7744}"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87B25-2E3C-445E-BABD-4A21E9B5D7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6036D5-245A-4524-8E25-30A4739A7744}"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987B25-2E3C-445E-BABD-4A21E9B5D7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6036D5-245A-4524-8E25-30A4739A7744}" type="datetimeFigureOut">
              <a:rPr lang="en-US" smtClean="0"/>
              <a:pPr/>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987B25-2E3C-445E-BABD-4A21E9B5D7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6036D5-245A-4524-8E25-30A4739A7744}" type="datetimeFigureOut">
              <a:rPr lang="en-US" smtClean="0"/>
              <a:pPr/>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987B25-2E3C-445E-BABD-4A21E9B5D7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036D5-245A-4524-8E25-30A4739A7744}" type="datetimeFigureOut">
              <a:rPr lang="en-US" smtClean="0"/>
              <a:pPr/>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987B25-2E3C-445E-BABD-4A21E9B5D7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036D5-245A-4524-8E25-30A4739A7744}"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987B25-2E3C-445E-BABD-4A21E9B5D7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036D5-245A-4524-8E25-30A4739A7744}"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987B25-2E3C-445E-BABD-4A21E9B5D7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036D5-245A-4524-8E25-30A4739A7744}" type="datetimeFigureOut">
              <a:rPr lang="en-US" smtClean="0"/>
              <a:pPr/>
              <a:t>11/17/2020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87B25-2E3C-445E-BABD-4A21E9B5D7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1643073"/>
          </a:xfrm>
        </p:spPr>
        <p:txBody>
          <a:bodyPr/>
          <a:lstStyle/>
          <a:p>
            <a:endParaRPr lang="en-US" dirty="0"/>
          </a:p>
        </p:txBody>
      </p:sp>
      <p:sp>
        <p:nvSpPr>
          <p:cNvPr id="3" name="Subtitle 2"/>
          <p:cNvSpPr>
            <a:spLocks noGrp="1"/>
          </p:cNvSpPr>
          <p:nvPr>
            <p:ph type="subTitle" idx="1"/>
          </p:nvPr>
        </p:nvSpPr>
        <p:spPr>
          <a:xfrm>
            <a:off x="785786" y="2214554"/>
            <a:ext cx="7500990" cy="4000528"/>
          </a:xfrm>
        </p:spPr>
        <p:txBody>
          <a:bodyPr>
            <a:normAutofit fontScale="32500" lnSpcReduction="20000"/>
          </a:bodyPr>
          <a:lstStyle/>
          <a:p>
            <a:endParaRPr lang="en-US" b="1" dirty="0" smtClean="0"/>
          </a:p>
          <a:p>
            <a:endParaRPr lang="en-US" sz="6200" b="1" dirty="0" smtClean="0">
              <a:solidFill>
                <a:schemeClr val="tx1"/>
              </a:solidFill>
              <a:latin typeface="Times New Roman" pitchFamily="18" charset="0"/>
              <a:cs typeface="Times New Roman" pitchFamily="18" charset="0"/>
            </a:endParaRPr>
          </a:p>
          <a:p>
            <a:r>
              <a:rPr lang="en-US" sz="6200" b="1" dirty="0" smtClean="0">
                <a:solidFill>
                  <a:schemeClr val="tx1"/>
                </a:solidFill>
                <a:latin typeface="Times New Roman" pitchFamily="18" charset="0"/>
                <a:cs typeface="Times New Roman" pitchFamily="18" charset="0"/>
              </a:rPr>
              <a:t>Linking Tertiary Education to the Labor Market</a:t>
            </a:r>
            <a:r>
              <a:rPr lang="en-US" sz="4200" b="1" dirty="0" smtClean="0">
                <a:solidFill>
                  <a:schemeClr val="tx1"/>
                </a:solidFill>
                <a:latin typeface="Times New Roman" pitchFamily="18" charset="0"/>
                <a:cs typeface="Times New Roman" pitchFamily="18" charset="0"/>
              </a:rPr>
              <a:t/>
            </a:r>
            <a:br>
              <a:rPr lang="en-US" sz="4200" b="1" dirty="0" smtClean="0">
                <a:solidFill>
                  <a:schemeClr val="tx1"/>
                </a:solidFill>
                <a:latin typeface="Times New Roman" pitchFamily="18" charset="0"/>
                <a:cs typeface="Times New Roman" pitchFamily="18" charset="0"/>
              </a:rPr>
            </a:br>
            <a:r>
              <a:rPr lang="en-US" sz="4200" b="1" dirty="0" smtClean="0">
                <a:solidFill>
                  <a:schemeClr val="tx1"/>
                </a:solidFill>
                <a:latin typeface="Times New Roman" pitchFamily="18" charset="0"/>
                <a:cs typeface="Times New Roman" pitchFamily="18" charset="0"/>
              </a:rPr>
              <a:t> </a:t>
            </a:r>
            <a:r>
              <a:rPr lang="en-US" dirty="0" smtClean="0"/>
              <a:t/>
            </a:r>
            <a:br>
              <a:rPr lang="en-US" dirty="0" smtClean="0"/>
            </a:br>
            <a:r>
              <a:rPr lang="en-US" sz="4900" b="1" dirty="0" smtClean="0">
                <a:solidFill>
                  <a:schemeClr val="tx1"/>
                </a:solidFill>
                <a:latin typeface="Times New Roman" pitchFamily="18" charset="0"/>
                <a:cs typeface="Times New Roman" pitchFamily="18" charset="0"/>
              </a:rPr>
              <a:t>Problems facing women’s employment in Jordan</a:t>
            </a:r>
          </a:p>
          <a:p>
            <a:r>
              <a:rPr lang="en-US" dirty="0" smtClean="0"/>
              <a:t/>
            </a:r>
            <a:br>
              <a:rPr lang="en-US" dirty="0" smtClean="0"/>
            </a:br>
            <a:r>
              <a:rPr lang="en-US" dirty="0" smtClean="0"/>
              <a:t> </a:t>
            </a:r>
            <a:br>
              <a:rPr lang="en-US" dirty="0" smtClean="0"/>
            </a:br>
            <a:r>
              <a:rPr lang="en-US" sz="3400" dirty="0" smtClean="0">
                <a:solidFill>
                  <a:schemeClr val="tx1"/>
                </a:solidFill>
                <a:latin typeface="Times New Roman" pitchFamily="18" charset="0"/>
                <a:cs typeface="Times New Roman" pitchFamily="18" charset="0"/>
              </a:rPr>
              <a:t> </a:t>
            </a:r>
            <a:br>
              <a:rPr lang="en-US" sz="3400" dirty="0" smtClean="0">
                <a:solidFill>
                  <a:schemeClr val="tx1"/>
                </a:solidFill>
                <a:latin typeface="Times New Roman" pitchFamily="18" charset="0"/>
                <a:cs typeface="Times New Roman" pitchFamily="18" charset="0"/>
              </a:rPr>
            </a:br>
            <a:r>
              <a:rPr lang="en-US" sz="4900" b="1" dirty="0" smtClean="0">
                <a:solidFill>
                  <a:schemeClr val="tx1"/>
                </a:solidFill>
                <a:latin typeface="Times New Roman" pitchFamily="18" charset="0"/>
                <a:cs typeface="Times New Roman" pitchFamily="18" charset="0"/>
              </a:rPr>
              <a:t>Dr. Amneh Khasawneh</a:t>
            </a:r>
            <a:r>
              <a:rPr lang="en-US" sz="4000" dirty="0" smtClean="0"/>
              <a:t/>
            </a:r>
            <a:br>
              <a:rPr lang="en-US" sz="4000" dirty="0" smtClean="0"/>
            </a:br>
            <a:r>
              <a:rPr lang="en-US" sz="4000" dirty="0" smtClean="0"/>
              <a:t> </a:t>
            </a:r>
            <a:br>
              <a:rPr lang="en-US" sz="4000" dirty="0" smtClean="0"/>
            </a:br>
            <a:r>
              <a:rPr lang="en-US" sz="4900" dirty="0" smtClean="0">
                <a:solidFill>
                  <a:schemeClr val="tx1"/>
                </a:solidFill>
                <a:latin typeface="Times New Roman" pitchFamily="18" charset="0"/>
                <a:cs typeface="Times New Roman" pitchFamily="18" charset="0"/>
              </a:rPr>
              <a:t>Director of the Princess Basma Center for Jordanian Women’s Studies</a:t>
            </a:r>
            <a:r>
              <a:rPr lang="en-US" sz="4000" dirty="0" smtClean="0">
                <a:solidFill>
                  <a:schemeClr val="tx1"/>
                </a:solidFill>
                <a:latin typeface="Times New Roman" pitchFamily="18" charset="0"/>
                <a:cs typeface="Times New Roman" pitchFamily="18" charset="0"/>
              </a:rPr>
              <a:t/>
            </a:r>
            <a:br>
              <a:rPr lang="en-US" sz="4000" dirty="0" smtClean="0">
                <a:solidFill>
                  <a:schemeClr val="tx1"/>
                </a:solidFill>
                <a:latin typeface="Times New Roman" pitchFamily="18" charset="0"/>
                <a:cs typeface="Times New Roman" pitchFamily="18" charset="0"/>
              </a:rPr>
            </a:br>
            <a:r>
              <a:rPr lang="en-US" sz="4000" dirty="0" smtClean="0">
                <a:solidFill>
                  <a:schemeClr val="tx1"/>
                </a:solidFill>
                <a:latin typeface="Times New Roman" pitchFamily="18" charset="0"/>
                <a:cs typeface="Times New Roman" pitchFamily="18" charset="0"/>
              </a:rPr>
              <a:t> </a:t>
            </a:r>
            <a:br>
              <a:rPr lang="en-US" sz="4000" dirty="0" smtClean="0">
                <a:solidFill>
                  <a:schemeClr val="tx1"/>
                </a:solidFill>
                <a:latin typeface="Times New Roman" pitchFamily="18" charset="0"/>
                <a:cs typeface="Times New Roman" pitchFamily="18" charset="0"/>
              </a:rPr>
            </a:br>
            <a:r>
              <a:rPr lang="en-US" sz="4900" dirty="0" err="1" smtClean="0">
                <a:solidFill>
                  <a:schemeClr val="tx1"/>
                </a:solidFill>
                <a:latin typeface="Times New Roman" pitchFamily="18" charset="0"/>
                <a:cs typeface="Times New Roman" pitchFamily="18" charset="0"/>
              </a:rPr>
              <a:t>Yarmouk</a:t>
            </a:r>
            <a:r>
              <a:rPr lang="en-US" sz="4900" dirty="0" smtClean="0">
                <a:solidFill>
                  <a:schemeClr val="tx1"/>
                </a:solidFill>
                <a:latin typeface="Times New Roman" pitchFamily="18" charset="0"/>
                <a:cs typeface="Times New Roman" pitchFamily="18" charset="0"/>
              </a:rPr>
              <a:t> University, Jordan</a:t>
            </a:r>
            <a:r>
              <a:rPr lang="en-US" dirty="0" smtClean="0"/>
              <a:t/>
            </a:r>
            <a:br>
              <a:rPr lang="en-US" dirty="0" smtClean="0"/>
            </a:br>
            <a:r>
              <a:rPr lang="en-US" dirty="0" smtClean="0"/>
              <a:t> </a:t>
            </a:r>
            <a:br>
              <a:rPr lang="en-US" dirty="0" smtClean="0"/>
            </a:br>
            <a:endParaRPr lang="en-US" dirty="0" smtClean="0"/>
          </a:p>
          <a:p>
            <a:endParaRPr lang="en-US" dirty="0" smtClean="0"/>
          </a:p>
          <a:p>
            <a:pPr>
              <a:lnSpc>
                <a:spcPct val="170000"/>
              </a:lnSpc>
            </a:pPr>
            <a:r>
              <a:rPr lang="en-US" sz="4900" dirty="0" smtClean="0">
                <a:solidFill>
                  <a:schemeClr val="tx1"/>
                </a:solidFill>
                <a:latin typeface="Times New Roman" pitchFamily="18" charset="0"/>
                <a:cs typeface="Times New Roman" pitchFamily="18" charset="0"/>
              </a:rPr>
              <a:t>US – Jordanian UCN Webinar Series</a:t>
            </a:r>
            <a:r>
              <a:rPr lang="en-US" sz="4000" dirty="0" smtClean="0">
                <a:solidFill>
                  <a:schemeClr val="tx1"/>
                </a:solidFill>
                <a:latin typeface="Times New Roman" pitchFamily="18" charset="0"/>
                <a:cs typeface="Times New Roman" pitchFamily="18" charset="0"/>
              </a:rPr>
              <a:t/>
            </a:r>
            <a:br>
              <a:rPr lang="en-US" sz="4000" dirty="0" smtClean="0">
                <a:solidFill>
                  <a:schemeClr val="tx1"/>
                </a:solidFill>
                <a:latin typeface="Times New Roman" pitchFamily="18" charset="0"/>
                <a:cs typeface="Times New Roman" pitchFamily="18" charset="0"/>
              </a:rPr>
            </a:br>
            <a:r>
              <a:rPr lang="en-US" sz="4900" dirty="0" smtClean="0">
                <a:solidFill>
                  <a:schemeClr val="tx1"/>
                </a:solidFill>
                <a:latin typeface="Times New Roman" pitchFamily="18" charset="0"/>
                <a:cs typeface="Times New Roman" pitchFamily="18" charset="0"/>
              </a:rPr>
              <a:t>Nov. 17, 2020</a:t>
            </a:r>
            <a:r>
              <a:rPr lang="en-US" dirty="0" smtClean="0"/>
              <a:t/>
            </a:r>
            <a:br>
              <a:rPr lang="en-US" dirty="0" smtClean="0"/>
            </a:br>
            <a:endParaRPr lang="en-US" dirty="0"/>
          </a:p>
        </p:txBody>
      </p:sp>
      <p:pic>
        <p:nvPicPr>
          <p:cNvPr id="4" name="Picture 3" descr="logo uni2"/>
          <p:cNvPicPr/>
          <p:nvPr/>
        </p:nvPicPr>
        <p:blipFill>
          <a:blip r:embed="rId2" cstate="print"/>
          <a:srcRect/>
          <a:stretch>
            <a:fillRect/>
          </a:stretch>
        </p:blipFill>
        <p:spPr bwMode="auto">
          <a:xfrm>
            <a:off x="1428728" y="571480"/>
            <a:ext cx="1214446" cy="1285884"/>
          </a:xfrm>
          <a:prstGeom prst="rect">
            <a:avLst/>
          </a:prstGeom>
          <a:noFill/>
          <a:ln w="9525">
            <a:noFill/>
            <a:miter lim="800000"/>
            <a:headEnd/>
            <a:tailEnd/>
          </a:ln>
        </p:spPr>
      </p:pic>
      <p:pic>
        <p:nvPicPr>
          <p:cNvPr id="5" name="Picture 4" descr="C:\Users\dramneh\Contacts\Downloads\unnamed.png"/>
          <p:cNvPicPr/>
          <p:nvPr/>
        </p:nvPicPr>
        <p:blipFill>
          <a:blip r:embed="rId3" cstate="print"/>
          <a:srcRect/>
          <a:stretch>
            <a:fillRect/>
          </a:stretch>
        </p:blipFill>
        <p:spPr bwMode="auto">
          <a:xfrm>
            <a:off x="5572132" y="857232"/>
            <a:ext cx="1928826" cy="10001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Inequitable institutional and regulatory systems challenges… .. Suggestions</a:t>
            </a:r>
            <a:endParaRPr lang="en-US" sz="2400" b="1" dirty="0"/>
          </a:p>
        </p:txBody>
      </p:sp>
      <p:sp>
        <p:nvSpPr>
          <p:cNvPr id="3" name="Content Placeholder 2"/>
          <p:cNvSpPr>
            <a:spLocks noGrp="1"/>
          </p:cNvSpPr>
          <p:nvPr>
            <p:ph idx="1"/>
          </p:nvPr>
        </p:nvSpPr>
        <p:spPr>
          <a:xfrm>
            <a:off x="457200" y="1600200"/>
            <a:ext cx="8229600" cy="4757758"/>
          </a:xfrm>
        </p:spPr>
        <p:txBody>
          <a:bodyPr>
            <a:noAutofit/>
          </a:bodyPr>
          <a:lstStyle/>
          <a:p>
            <a:r>
              <a:rPr lang="en-US" sz="1800" dirty="0" smtClean="0">
                <a:latin typeface="Times New Roman" pitchFamily="18" charset="0"/>
                <a:cs typeface="Times New Roman" pitchFamily="18" charset="0"/>
              </a:rPr>
              <a:t>Women who are seeking employment are confronted with a number of obstacles that directly or indirectly affect their hiring, training, pay, promotion and work-life balance. </a:t>
            </a:r>
          </a:p>
          <a:p>
            <a:r>
              <a:rPr lang="en-US" sz="1800" dirty="0" smtClean="0">
                <a:latin typeface="Times New Roman" pitchFamily="18" charset="0"/>
                <a:cs typeface="Times New Roman" pitchFamily="18" charset="0"/>
              </a:rPr>
              <a:t>Policies and regulatory frameworks have not been adequately supportive of gender equality in the workplace. Even those that are advocating for women’s rights have not been sufficiently and widely enforced on the institutional level.</a:t>
            </a:r>
          </a:p>
          <a:p>
            <a:pPr>
              <a:buNone/>
            </a:pPr>
            <a:r>
              <a:rPr lang="ar-JO" sz="1800" dirty="0" smtClean="0">
                <a:cs typeface="+mj-cs"/>
              </a:rPr>
              <a:t> </a:t>
            </a:r>
            <a:endParaRPr lang="en-US" sz="1800" dirty="0" smtClean="0">
              <a:cs typeface="+mj-cs"/>
            </a:endParaRPr>
          </a:p>
          <a:p>
            <a:pPr>
              <a:buFont typeface="Wingdings" pitchFamily="2" charset="2"/>
              <a:buChar char="ü"/>
            </a:pPr>
            <a:r>
              <a:rPr lang="en-US" sz="1800" dirty="0" smtClean="0">
                <a:latin typeface="Times New Roman" pitchFamily="18" charset="0"/>
                <a:cs typeface="Times New Roman" pitchFamily="18" charset="0"/>
              </a:rPr>
              <a:t> It is important to create a more equitable and safer working environment for women  to contribute to increasing their participation in economic activity, to maintain adopted systems, and integrate interventions for the prevention and protection from gender-based violence, especially in the workplace and public spheres.</a:t>
            </a:r>
          </a:p>
          <a:p>
            <a:pPr>
              <a:buNone/>
            </a:pPr>
            <a:endParaRPr lang="en-US" sz="1800" dirty="0" smtClean="0">
              <a:cs typeface="+mj-cs"/>
            </a:endParaRPr>
          </a:p>
          <a:p>
            <a:pPr>
              <a:buFont typeface="Wingdings" pitchFamily="2" charset="2"/>
              <a:buChar char="ü"/>
            </a:pPr>
            <a:r>
              <a:rPr lang="en-US" sz="1800" dirty="0" smtClean="0">
                <a:latin typeface="Times New Roman" pitchFamily="18" charset="0"/>
                <a:cs typeface="Times New Roman" pitchFamily="18" charset="0"/>
              </a:rPr>
              <a:t>This could influencing, for partnering with model private sector firms to integrate gender equality into their institutional mandates and systems and capitalizing on the lessons-learned from the recent COVID-19 crisis.</a:t>
            </a:r>
          </a:p>
          <a:p>
            <a:endParaRPr lang="en-US" sz="1800" b="1" dirty="0">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normAutofit/>
          </a:bodyPr>
          <a:lstStyle/>
          <a:p>
            <a:r>
              <a:rPr lang="en-US" sz="2400" b="1" dirty="0" smtClean="0">
                <a:latin typeface="Times New Roman" pitchFamily="18" charset="0"/>
                <a:cs typeface="Times New Roman" pitchFamily="18" charset="0"/>
              </a:rPr>
              <a:t>Strategies and government measures to increase women's empowerment</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500034" y="1285860"/>
            <a:ext cx="8186766" cy="5286412"/>
          </a:xfrm>
        </p:spPr>
        <p:txBody>
          <a:bodyPr>
            <a:noAutofit/>
          </a:bodyPr>
          <a:lstStyle/>
          <a:p>
            <a:pPr marL="514350" indent="-514350" algn="justLow">
              <a:buFont typeface="+mj-lt"/>
              <a:buAutoNum type="arabicPeriod"/>
            </a:pPr>
            <a:r>
              <a:rPr lang="en-US" sz="1800" dirty="0" smtClean="0">
                <a:latin typeface="Times New Roman" pitchFamily="18" charset="0"/>
                <a:cs typeface="Times New Roman" pitchFamily="18" charset="0"/>
              </a:rPr>
              <a:t>Jordan’s national and sub-national governmental levels took several serious actions to influence improved female employment.</a:t>
            </a:r>
          </a:p>
          <a:p>
            <a:pPr marL="514350" indent="-514350" algn="justLow">
              <a:buFont typeface="+mj-lt"/>
              <a:buAutoNum type="arabicPeriod"/>
            </a:pPr>
            <a:endParaRPr lang="en-US" sz="1800" dirty="0" smtClean="0">
              <a:latin typeface="Times New Roman" pitchFamily="18" charset="0"/>
              <a:cs typeface="Times New Roman" pitchFamily="18" charset="0"/>
            </a:endParaRPr>
          </a:p>
          <a:p>
            <a:pPr marL="514350" indent="-514350" algn="justLow">
              <a:buFont typeface="+mj-lt"/>
              <a:buAutoNum type="arabicPeriod"/>
            </a:pPr>
            <a:r>
              <a:rPr lang="en-US" sz="1800" dirty="0" smtClean="0">
                <a:latin typeface="Times New Roman" pitchFamily="18" charset="0"/>
                <a:cs typeface="Times New Roman" pitchFamily="18" charset="0"/>
              </a:rPr>
              <a:t>Strategies are tackling different angles of the low employment rate of Jordanian women, and list areas of concern and relevant mitigation measures, covers women’s equality in education and training including the Technical and Vocational Education Training (TVET) sector, decision making, human resources, public-private synergies, complaint systems, digital economy, and structural reforms</a:t>
            </a:r>
            <a:r>
              <a:rPr lang="en-US" sz="1800" b="1"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pPr marL="514350" indent="-514350" algn="justLow">
              <a:buNone/>
            </a:pPr>
            <a:r>
              <a:rPr lang="en-US" sz="1800" b="1" dirty="0" smtClean="0">
                <a:latin typeface="Times New Roman" pitchFamily="18" charset="0"/>
                <a:cs typeface="Times New Roman" pitchFamily="18" charset="0"/>
              </a:rPr>
              <a:t>Some of these GOJ’s major strategies and action plans:</a:t>
            </a:r>
            <a:endParaRPr lang="en-US" sz="1800" dirty="0" smtClean="0">
              <a:latin typeface="Times New Roman" pitchFamily="18" charset="0"/>
              <a:cs typeface="Times New Roman" pitchFamily="18" charset="0"/>
            </a:endParaRPr>
          </a:p>
          <a:p>
            <a:pPr marL="514350" indent="-514350" algn="justLow">
              <a:buFont typeface="+mj-lt"/>
              <a:buAutoNum type="arabicPeriod"/>
            </a:pPr>
            <a:r>
              <a:rPr lang="en-US" sz="1800" dirty="0" smtClean="0">
                <a:latin typeface="Times New Roman" pitchFamily="18" charset="0"/>
                <a:cs typeface="Times New Roman" pitchFamily="18" charset="0"/>
              </a:rPr>
              <a:t>The National Strategy for Women in Jordan (2020–2025),</a:t>
            </a:r>
          </a:p>
          <a:p>
            <a:pPr marL="514350" indent="-514350" algn="justLow">
              <a:buFont typeface="+mj-lt"/>
              <a:buAutoNum type="arabicPeriod"/>
            </a:pPr>
            <a:r>
              <a:rPr lang="en-US" sz="1800" dirty="0" smtClean="0">
                <a:latin typeface="Times New Roman" pitchFamily="18" charset="0"/>
                <a:cs typeface="Times New Roman" pitchFamily="18" charset="0"/>
              </a:rPr>
              <a:t>Jordan 2025 (A National Vision and Strategy),</a:t>
            </a:r>
          </a:p>
          <a:p>
            <a:pPr marL="514350" indent="-514350" algn="justLow">
              <a:buFont typeface="+mj-lt"/>
              <a:buAutoNum type="arabicPeriod"/>
            </a:pPr>
            <a:r>
              <a:rPr lang="en-US" sz="1800" dirty="0" smtClean="0">
                <a:latin typeface="Times New Roman" pitchFamily="18" charset="0"/>
                <a:cs typeface="Times New Roman" pitchFamily="18" charset="0"/>
              </a:rPr>
              <a:t>National Strategy for Human Resource Development (2016 –2025), Jordan Economic Growth Plan (2018–2022),</a:t>
            </a:r>
          </a:p>
          <a:p>
            <a:pPr marL="514350" indent="-514350" algn="justLow">
              <a:buFont typeface="+mj-lt"/>
              <a:buAutoNum type="arabicPeriod"/>
            </a:pPr>
            <a:r>
              <a:rPr lang="en-US" sz="1800" dirty="0" smtClean="0">
                <a:latin typeface="Times New Roman" pitchFamily="18" charset="0"/>
                <a:cs typeface="Times New Roman" pitchFamily="18" charset="0"/>
              </a:rPr>
              <a:t>Renaissance </a:t>
            </a:r>
            <a:r>
              <a:rPr lang="en-US" sz="1800" dirty="0" smtClean="0">
                <a:latin typeface="Times New Roman" pitchFamily="18" charset="0"/>
                <a:cs typeface="Times New Roman" pitchFamily="18" charset="0"/>
              </a:rPr>
              <a:t>Plan (2019–2020),</a:t>
            </a:r>
          </a:p>
          <a:p>
            <a:pPr marL="514350" indent="-514350" algn="justLow">
              <a:buFont typeface="+mj-lt"/>
              <a:buAutoNum type="arabicPeriod"/>
            </a:pPr>
            <a:r>
              <a:rPr lang="en-US" sz="1800" dirty="0" smtClean="0">
                <a:latin typeface="Times New Roman" pitchFamily="18" charset="0"/>
                <a:cs typeface="Times New Roman" pitchFamily="18" charset="0"/>
              </a:rPr>
              <a:t>And the Jordan’s Path to Growth Five Year Matrix</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Tertiary Education roles, … Recommendations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Reconsidering education policies, in order to take into account the needs and requirements of the labor market, and directing educational institutions to focus on teaching the professions and specializations </a:t>
            </a:r>
            <a:r>
              <a:rPr lang="en-US" sz="2000" dirty="0" smtClean="0">
                <a:latin typeface="Times New Roman" pitchFamily="18" charset="0"/>
                <a:cs typeface="Times New Roman" pitchFamily="18" charset="0"/>
              </a:rPr>
              <a:t>that is required by </a:t>
            </a:r>
            <a:r>
              <a:rPr lang="en-US" sz="2000" dirty="0" smtClean="0">
                <a:latin typeface="Times New Roman" pitchFamily="18" charset="0"/>
                <a:cs typeface="Times New Roman" pitchFamily="18" charset="0"/>
              </a:rPr>
              <a:t>the labor market and generated by the national economy.</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Working on expanding technical and vocational education, as most of the professions and jobs that the national economy generates are of a technical and professional nature.</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Motivating and supporting the building of partnerships between the private labor sector and Jordanian universities to fulfill the labor market requirements of graduates.</a:t>
            </a:r>
            <a:endParaRPr lang="en-US"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2660"/>
          </a:xfrm>
        </p:spPr>
        <p:txBody>
          <a:bodyPr>
            <a:normAutofit/>
          </a:bodyPr>
          <a:lstStyle/>
          <a:p>
            <a:r>
              <a:rPr lang="en-US" sz="2000" b="1" dirty="0" smtClean="0">
                <a:latin typeface="Times New Roman" pitchFamily="18" charset="0"/>
                <a:cs typeface="Times New Roman" pitchFamily="18" charset="0"/>
              </a:rPr>
              <a:t>Male </a:t>
            </a:r>
            <a:r>
              <a:rPr lang="en-US" sz="2000" b="1" i="1" dirty="0" smtClean="0">
                <a:latin typeface="Times New Roman" pitchFamily="18" charset="0"/>
                <a:cs typeface="Times New Roman" pitchFamily="18" charset="0"/>
              </a:rPr>
              <a:t>and</a:t>
            </a:r>
            <a:r>
              <a:rPr lang="en-US" sz="2000" b="1" dirty="0" smtClean="0">
                <a:latin typeface="Times New Roman" pitchFamily="18" charset="0"/>
                <a:cs typeface="Times New Roman" pitchFamily="18" charset="0"/>
              </a:rPr>
              <a:t> Female</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Humanitarian and social majors </a:t>
            </a:r>
            <a:r>
              <a:rPr lang="en-US" sz="2000" b="1" i="1" dirty="0" smtClean="0">
                <a:latin typeface="Times New Roman" pitchFamily="18" charset="0"/>
                <a:cs typeface="Times New Roman" pitchFamily="18" charset="0"/>
              </a:rPr>
              <a:t>and</a:t>
            </a:r>
            <a:r>
              <a:rPr lang="en-US" sz="2000" b="1" dirty="0" smtClean="0">
                <a:latin typeface="Times New Roman" pitchFamily="18" charset="0"/>
                <a:cs typeface="Times New Roman" pitchFamily="18" charset="0"/>
              </a:rPr>
              <a:t> professional and applied majors</a:t>
            </a:r>
            <a:endParaRPr lang="en-US" sz="2000" b="1" dirty="0"/>
          </a:p>
        </p:txBody>
      </p:sp>
      <p:sp>
        <p:nvSpPr>
          <p:cNvPr id="3" name="Content Placeholder 2"/>
          <p:cNvSpPr>
            <a:spLocks noGrp="1"/>
          </p:cNvSpPr>
          <p:nvPr>
            <p:ph idx="1"/>
          </p:nvPr>
        </p:nvSpPr>
        <p:spPr>
          <a:xfrm>
            <a:off x="457200" y="1428736"/>
            <a:ext cx="8229600" cy="4697427"/>
          </a:xfrm>
        </p:spPr>
        <p:txBody>
          <a:bodyPr>
            <a:normAutofit/>
          </a:bodyPr>
          <a:lstStyle/>
          <a:p>
            <a:r>
              <a:rPr lang="en-US" sz="1800" dirty="0">
                <a:latin typeface="Times New Roman" pitchFamily="18" charset="0"/>
                <a:cs typeface="Times New Roman" pitchFamily="18" charset="0"/>
              </a:rPr>
              <a:t>Percentages of students enrolled in </a:t>
            </a:r>
            <a:r>
              <a:rPr lang="en-US" sz="1800" dirty="0" smtClean="0">
                <a:latin typeface="Times New Roman" pitchFamily="18" charset="0"/>
                <a:cs typeface="Times New Roman" pitchFamily="18" charset="0"/>
              </a:rPr>
              <a:t>the universities </a:t>
            </a:r>
            <a:r>
              <a:rPr lang="en-US" sz="1800" dirty="0">
                <a:latin typeface="Times New Roman" pitchFamily="18" charset="0"/>
                <a:cs typeface="Times New Roman" pitchFamily="18" charset="0"/>
              </a:rPr>
              <a:t>for a bachelor’s degree by gender and specializations for the academic year 2017-2018 </a:t>
            </a:r>
            <a:endParaRPr lang="en-US" sz="1800" b="1" dirty="0" smtClean="0">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         </a:t>
            </a:r>
            <a:r>
              <a:rPr lang="en-US" sz="1800" b="1" u="sng" dirty="0">
                <a:latin typeface="Times New Roman" pitchFamily="18" charset="0"/>
                <a:cs typeface="Times New Roman" pitchFamily="18" charset="0"/>
              </a:rPr>
              <a:t>Humanitarian and social </a:t>
            </a:r>
            <a:r>
              <a:rPr lang="en-US" sz="1800" b="1" u="sng" dirty="0" smtClean="0">
                <a:latin typeface="Times New Roman" pitchFamily="18" charset="0"/>
                <a:cs typeface="Times New Roman" pitchFamily="18" charset="0"/>
              </a:rPr>
              <a:t>majors </a:t>
            </a:r>
            <a:r>
              <a:rPr lang="en-US" sz="1800" i="1" dirty="0" smtClean="0">
                <a:latin typeface="Times New Roman" pitchFamily="18" charset="0"/>
                <a:cs typeface="Times New Roman" pitchFamily="18" charset="0"/>
              </a:rPr>
              <a:t>and</a:t>
            </a:r>
            <a:r>
              <a:rPr lang="en-US" sz="1800" b="1" dirty="0" smtClean="0">
                <a:latin typeface="Times New Roman" pitchFamily="18" charset="0"/>
                <a:cs typeface="Times New Roman" pitchFamily="18" charset="0"/>
              </a:rPr>
              <a:t> </a:t>
            </a:r>
            <a:r>
              <a:rPr lang="en-US" sz="1800" b="1" u="sng" dirty="0">
                <a:latin typeface="Times New Roman" pitchFamily="18" charset="0"/>
                <a:cs typeface="Times New Roman" pitchFamily="18" charset="0"/>
              </a:rPr>
              <a:t>professional and applied </a:t>
            </a:r>
            <a:r>
              <a:rPr lang="en-US" sz="1800" b="1" u="sng" dirty="0" smtClean="0">
                <a:latin typeface="Times New Roman" pitchFamily="18" charset="0"/>
                <a:cs typeface="Times New Roman" pitchFamily="18" charset="0"/>
              </a:rPr>
              <a:t>majors</a:t>
            </a:r>
            <a:endParaRPr lang="en-US" sz="1800" u="sng" dirty="0">
              <a:latin typeface="Times New Roman" pitchFamily="18" charset="0"/>
              <a:cs typeface="Times New Roman" pitchFamily="18" charset="0"/>
            </a:endParaRPr>
          </a:p>
          <a:p>
            <a:pPr>
              <a:buNone/>
            </a:pPr>
            <a:endParaRPr lang="en-US" dirty="0" smtClean="0"/>
          </a:p>
          <a:p>
            <a:endParaRPr lang="en-US" dirty="0"/>
          </a:p>
          <a:p>
            <a:endParaRPr lang="en-US" dirty="0" smtClean="0"/>
          </a:p>
          <a:p>
            <a:endParaRPr lang="en-US" dirty="0"/>
          </a:p>
          <a:p>
            <a:endParaRPr lang="en-US" dirty="0" smtClean="0"/>
          </a:p>
          <a:p>
            <a:pPr>
              <a:buNone/>
            </a:pPr>
            <a:r>
              <a:rPr lang="en-US" sz="1600" b="1" dirty="0" smtClean="0">
                <a:latin typeface="Times New Roman" pitchFamily="18" charset="0"/>
                <a:cs typeface="Times New Roman" pitchFamily="18" charset="0"/>
              </a:rPr>
              <a:t>    </a:t>
            </a:r>
          </a:p>
          <a:p>
            <a:pPr>
              <a:buNone/>
            </a:pPr>
            <a:r>
              <a:rPr lang="en-US" sz="1600" b="1" dirty="0" smtClean="0">
                <a:latin typeface="Times New Roman" pitchFamily="18" charset="0"/>
                <a:cs typeface="Times New Roman" pitchFamily="18" charset="0"/>
              </a:rPr>
              <a:t> Humanitarian and social majors</a:t>
            </a:r>
            <a:r>
              <a:rPr lang="en-US" sz="18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P</a:t>
            </a:r>
            <a:r>
              <a:rPr lang="en-US" sz="1800" b="1" dirty="0" smtClean="0">
                <a:latin typeface="Times New Roman" pitchFamily="18" charset="0"/>
                <a:cs typeface="Times New Roman" pitchFamily="18" charset="0"/>
              </a:rPr>
              <a:t>rofessional and applied majors                </a:t>
            </a:r>
          </a:p>
          <a:p>
            <a:pPr>
              <a:buNone/>
            </a:pPr>
            <a:endParaRPr lang="en-US" sz="1600" b="1" dirty="0"/>
          </a:p>
        </p:txBody>
      </p:sp>
      <p:graphicFrame>
        <p:nvGraphicFramePr>
          <p:cNvPr id="4" name="Chart 3"/>
          <p:cNvGraphicFramePr/>
          <p:nvPr/>
        </p:nvGraphicFramePr>
        <p:xfrm>
          <a:off x="467544" y="2636912"/>
          <a:ext cx="4104456" cy="266429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sz="2400" b="1" dirty="0" smtClean="0">
                <a:latin typeface="Times New Roman" pitchFamily="18" charset="0"/>
                <a:cs typeface="Times New Roman" pitchFamily="18" charset="0"/>
              </a:rPr>
              <a:t>Government and Private sector… Recommendations</a:t>
            </a:r>
            <a:r>
              <a:rPr lang="en-US" dirty="0" smtClean="0"/>
              <a:t>..</a:t>
            </a:r>
            <a:endParaRPr lang="en-US" dirty="0"/>
          </a:p>
        </p:txBody>
      </p:sp>
      <p:sp>
        <p:nvSpPr>
          <p:cNvPr id="3" name="Content Placeholder 2"/>
          <p:cNvSpPr>
            <a:spLocks noGrp="1"/>
          </p:cNvSpPr>
          <p:nvPr>
            <p:ph idx="1"/>
          </p:nvPr>
        </p:nvSpPr>
        <p:spPr>
          <a:xfrm>
            <a:off x="457200" y="1142984"/>
            <a:ext cx="8229600" cy="5357850"/>
          </a:xfrm>
        </p:spPr>
        <p:txBody>
          <a:bodyPr>
            <a:normAutofit fontScale="62500" lnSpcReduction="20000"/>
          </a:bodyPr>
          <a:lstStyle/>
          <a:p>
            <a:r>
              <a:rPr lang="en-US" dirty="0" smtClean="0">
                <a:latin typeface="Times New Roman" pitchFamily="18" charset="0"/>
                <a:cs typeface="Times New Roman" pitchFamily="18" charset="0"/>
              </a:rPr>
              <a:t>Reconsidering the economic policies, especially those related to investment, in order to encourage and provide facilities and incentives for investments that include the generation of dense and decent job opportunities, in order to absorb of the new workers.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Providing facilities for small and micro enterprises and female workers for their account in the registration processes, and granting them tax exemptions, to encourage them to continue in registration and join the social security.</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Reconsidering the flexible work system, and benefiting from the experience during the home ban period due to the Covid-19 pandemic, as well as setting up a set of incentives for business owners to encourage them to implement this system.</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Ensuring the provision of care homes for the children of working mothers, due to the increased hours </a:t>
            </a:r>
            <a:r>
              <a:rPr lang="en-US" dirty="0" smtClean="0">
                <a:latin typeface="Times New Roman" pitchFamily="18" charset="0"/>
                <a:cs typeface="Times New Roman" pitchFamily="18" charset="0"/>
              </a:rPr>
              <a:t>of  </a:t>
            </a:r>
            <a:r>
              <a:rPr lang="en-US" dirty="0" smtClean="0">
                <a:latin typeface="Times New Roman" pitchFamily="18" charset="0"/>
                <a:cs typeface="Times New Roman" pitchFamily="18" charset="0"/>
              </a:rPr>
              <a:t>home care entrusted to women during the COVID-19 pandemic, and due to the closure of schools, home education, and the need to care for family members infected with the virus, and the elderly.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nSpc>
                <a:spcPct val="150000"/>
              </a:lnSpc>
            </a:pP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The relative distribution of Jordanian and non-Jordanian workers aged 15+ by gender and educational level, the second quarter of 2020</a:t>
            </a:r>
            <a:br>
              <a:rPr lang="en-US" sz="2000" b="1" dirty="0" smtClean="0">
                <a:latin typeface="Times New Roman" pitchFamily="18" charset="0"/>
                <a:cs typeface="Times New Roman" pitchFamily="18" charset="0"/>
              </a:rPr>
            </a:br>
            <a:endParaRPr lang="en-US" sz="2000" b="1" dirty="0"/>
          </a:p>
        </p:txBody>
      </p:sp>
      <p:sp>
        <p:nvSpPr>
          <p:cNvPr id="3" name="Content Placeholder 2"/>
          <p:cNvSpPr>
            <a:spLocks noGrp="1"/>
          </p:cNvSpPr>
          <p:nvPr>
            <p:ph idx="1"/>
          </p:nvPr>
        </p:nvSpPr>
        <p:spPr/>
        <p:txBody>
          <a:bodyPr>
            <a:normAutofit fontScale="55000" lnSpcReduction="20000"/>
          </a:bodyPr>
          <a:lstStyle/>
          <a:p>
            <a:pPr>
              <a:lnSpc>
                <a:spcPct val="170000"/>
              </a:lnSpc>
            </a:pPr>
            <a:endParaRPr lang="en-US" sz="3400" b="1" dirty="0" smtClean="0">
              <a:latin typeface="Times New Roman" pitchFamily="18" charset="0"/>
              <a:cs typeface="Times New Roman" pitchFamily="18" charset="0"/>
            </a:endParaRP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sz="2900" dirty="0" smtClean="0">
                <a:latin typeface="Times New Roman" pitchFamily="18" charset="0"/>
                <a:cs typeface="Times New Roman" pitchFamily="18" charset="0"/>
              </a:rPr>
              <a:t>Ref</a:t>
            </a:r>
            <a:r>
              <a:rPr lang="en-US" sz="2900" dirty="0">
                <a:latin typeface="Times New Roman" pitchFamily="18" charset="0"/>
                <a:cs typeface="Times New Roman" pitchFamily="18" charset="0"/>
              </a:rPr>
              <a:t>: The Department of Statistic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988840"/>
            <a:ext cx="6480720" cy="2308324"/>
          </a:xfrm>
          <a:prstGeom prst="rect">
            <a:avLst/>
          </a:prstGeom>
        </p:spPr>
        <p:txBody>
          <a:bodyPr wrap="square">
            <a:spAutoFit/>
          </a:bodyPr>
          <a:lstStyle/>
          <a:p>
            <a:pPr algn="ctr"/>
            <a:r>
              <a:rPr lang="en-US" sz="7200" dirty="0" smtClean="0"/>
              <a:t>Thank you</a:t>
            </a:r>
          </a:p>
          <a:p>
            <a:pPr algn="ctr"/>
            <a:r>
              <a:rPr lang="en-US" sz="7200" smtClean="0"/>
              <a:t> </a:t>
            </a:r>
            <a:endParaRPr lang="ar-JO"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1816"/>
          </a:xfrm>
        </p:spPr>
        <p:txBody>
          <a:bodyPr>
            <a:normAutofit/>
          </a:bodyPr>
          <a:lstStyle/>
          <a:p>
            <a:pPr>
              <a:lnSpc>
                <a:spcPct val="150000"/>
              </a:lnSpc>
            </a:pPr>
            <a:r>
              <a:rPr lang="en-US" sz="2000" b="1" dirty="0" smtClean="0">
                <a:latin typeface="Times New Roman" pitchFamily="18" charset="0"/>
                <a:cs typeface="Times New Roman" pitchFamily="18" charset="0"/>
              </a:rPr>
              <a:t>The economic empowerment </a:t>
            </a:r>
            <a:r>
              <a:rPr lang="en-US" sz="2000" dirty="0" smtClean="0">
                <a:latin typeface="Times New Roman" pitchFamily="18" charset="0"/>
                <a:cs typeface="Times New Roman" pitchFamily="18" charset="0"/>
              </a:rPr>
              <a:t>of women is one of the most important challenges to Jordanian women and to gender equality, especially in the last five years, when Jordan began to face rapid developments and security conditions due to regional instability and the influx of refugees.</a:t>
            </a:r>
            <a:br>
              <a:rPr lang="en-US" sz="2000" dirty="0" smtClean="0">
                <a:latin typeface="Times New Roman" pitchFamily="18" charset="0"/>
                <a:cs typeface="Times New Roman" pitchFamily="18" charset="0"/>
              </a:rPr>
            </a:br>
            <a:r>
              <a:rPr lang="ar-JO"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The complexities of the problem of women's economic empowerment </a:t>
            </a:r>
            <a:r>
              <a:rPr lang="en-US" sz="2000" dirty="0" smtClean="0">
                <a:latin typeface="Times New Roman" pitchFamily="18" charset="0"/>
                <a:cs typeface="Times New Roman" pitchFamily="18" charset="0"/>
              </a:rPr>
              <a:t>with its comprehensiveness in light of these regional, challenges are also affected by legislative, political, institutional, cultural, educational and societal aspects. In addition, confronting low economic participation of women has always been done in a traditional and partial manner.</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Autofit/>
          </a:bodyPr>
          <a:lstStyle/>
          <a:p>
            <a:r>
              <a:rPr lang="en-US" sz="2800" b="1" dirty="0" smtClean="0"/>
              <a:t>Percentage distribution proportional of Jordanian universities graduates, &amp; Jordanian workers for listed years, (Comparison)</a:t>
            </a:r>
            <a:endParaRPr lang="en-US" sz="2800" b="1" dirty="0"/>
          </a:p>
        </p:txBody>
      </p:sp>
      <p:sp>
        <p:nvSpPr>
          <p:cNvPr id="4" name="Rectangle 3"/>
          <p:cNvSpPr/>
          <p:nvPr/>
        </p:nvSpPr>
        <p:spPr>
          <a:xfrm>
            <a:off x="827584" y="5157192"/>
            <a:ext cx="7848872" cy="584775"/>
          </a:xfrm>
          <a:prstGeom prst="rect">
            <a:avLst/>
          </a:prstGeom>
        </p:spPr>
        <p:txBody>
          <a:bodyPr wrap="square">
            <a:spAutoFit/>
          </a:bodyPr>
          <a:lstStyle/>
          <a:p>
            <a:r>
              <a:rPr lang="en-US" sz="1200" b="1" u="sng" dirty="0" smtClean="0">
                <a:latin typeface="Times New Roman" pitchFamily="18" charset="0"/>
                <a:cs typeface="Times New Roman" pitchFamily="18" charset="0"/>
              </a:rPr>
              <a:t>Graduate students </a:t>
            </a:r>
            <a:r>
              <a:rPr lang="en-US" sz="1200" b="1" dirty="0" smtClean="0">
                <a:latin typeface="Times New Roman" pitchFamily="18" charset="0"/>
                <a:cs typeface="Times New Roman" pitchFamily="18" charset="0"/>
              </a:rPr>
              <a:t>from Jordanian universities by </a:t>
            </a:r>
            <a:r>
              <a:rPr lang="en-US" sz="1200" b="1" u="sng" dirty="0" smtClean="0">
                <a:latin typeface="Times New Roman" pitchFamily="18" charset="0"/>
                <a:cs typeface="Times New Roman" pitchFamily="18" charset="0"/>
              </a:rPr>
              <a:t>gender </a:t>
            </a:r>
            <a:r>
              <a:rPr lang="en-US" sz="1200" b="1" dirty="0" smtClean="0">
                <a:latin typeface="Times New Roman" pitchFamily="18" charset="0"/>
                <a:cs typeface="Times New Roman" pitchFamily="18" charset="0"/>
              </a:rPr>
              <a:t>  	 Percentage of Jordanian workers by gender</a:t>
            </a:r>
            <a:endParaRPr lang="en-US" sz="1200" dirty="0" smtClean="0">
              <a:latin typeface="Times New Roman" pitchFamily="18" charset="0"/>
              <a:cs typeface="Times New Roman" pitchFamily="18" charset="0"/>
            </a:endParaRPr>
          </a:p>
          <a:p>
            <a:r>
              <a:rPr lang="en-US" sz="1000" dirty="0" smtClean="0">
                <a:latin typeface="Times New Roman" pitchFamily="18" charset="0"/>
                <a:cs typeface="Times New Roman" pitchFamily="18" charset="0"/>
              </a:rPr>
              <a:t>Ref: National Center for Human Resources Development		Ref: National Center for Human Resources Development</a:t>
            </a:r>
          </a:p>
          <a:p>
            <a:endParaRPr lang="ar-JO" sz="1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en-US" sz="2400" b="1" dirty="0" smtClean="0">
                <a:latin typeface="Times New Roman" pitchFamily="18" charset="0"/>
                <a:cs typeface="Times New Roman" pitchFamily="18" charset="0"/>
              </a:rPr>
              <a:t>Facts about women's economic status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85860"/>
            <a:ext cx="8229600" cy="5000660"/>
          </a:xfrm>
        </p:spPr>
        <p:txBody>
          <a:bodyPr>
            <a:normAutofit fontScale="25000" lnSpcReduction="20000"/>
          </a:bodyPr>
          <a:lstStyle/>
          <a:p>
            <a:r>
              <a:rPr lang="en-US" sz="7200" dirty="0" smtClean="0">
                <a:latin typeface="Times New Roman" pitchFamily="18" charset="0"/>
                <a:cs typeface="Times New Roman" pitchFamily="18" charset="0"/>
              </a:rPr>
              <a:t>Unemployment in Jordan reached </a:t>
            </a:r>
            <a:r>
              <a:rPr lang="en-US" sz="7200" b="1" dirty="0" smtClean="0">
                <a:latin typeface="Times New Roman" pitchFamily="18" charset="0"/>
                <a:cs typeface="Times New Roman" pitchFamily="18" charset="0"/>
              </a:rPr>
              <a:t>19 percent </a:t>
            </a:r>
            <a:r>
              <a:rPr lang="en-US" sz="7200" dirty="0" smtClean="0">
                <a:latin typeface="Times New Roman" pitchFamily="18" charset="0"/>
                <a:cs typeface="Times New Roman" pitchFamily="18" charset="0"/>
              </a:rPr>
              <a:t>in the fourth quarter of 2019, (DOS). </a:t>
            </a:r>
          </a:p>
          <a:p>
            <a:pPr>
              <a:buNone/>
            </a:pPr>
            <a:endParaRPr lang="en-US" sz="7200" dirty="0" smtClean="0">
              <a:latin typeface="Times New Roman" pitchFamily="18" charset="0"/>
              <a:cs typeface="Times New Roman" pitchFamily="18" charset="0"/>
            </a:endParaRPr>
          </a:p>
          <a:p>
            <a:r>
              <a:rPr lang="en-US" sz="7200" u="sng" dirty="0" smtClean="0">
                <a:latin typeface="Times New Roman" pitchFamily="18" charset="0"/>
                <a:cs typeface="Times New Roman" pitchFamily="18" charset="0"/>
              </a:rPr>
              <a:t>Male</a:t>
            </a:r>
            <a:r>
              <a:rPr lang="en-US" sz="7200" dirty="0" smtClean="0">
                <a:latin typeface="Times New Roman" pitchFamily="18" charset="0"/>
                <a:cs typeface="Times New Roman" pitchFamily="18" charset="0"/>
              </a:rPr>
              <a:t> unemployment rate reached </a:t>
            </a:r>
            <a:r>
              <a:rPr lang="en-US" sz="7200" b="1" dirty="0" smtClean="0">
                <a:latin typeface="Times New Roman" pitchFamily="18" charset="0"/>
                <a:cs typeface="Times New Roman" pitchFamily="18" charset="0"/>
              </a:rPr>
              <a:t>17.7%</a:t>
            </a:r>
            <a:r>
              <a:rPr lang="en-US" sz="7200" dirty="0" smtClean="0">
                <a:latin typeface="Times New Roman" pitchFamily="18" charset="0"/>
                <a:cs typeface="Times New Roman" pitchFamily="18" charset="0"/>
              </a:rPr>
              <a:t>, while </a:t>
            </a:r>
            <a:r>
              <a:rPr lang="en-US" sz="7200" u="sng" dirty="0" smtClean="0">
                <a:latin typeface="Times New Roman" pitchFamily="18" charset="0"/>
                <a:cs typeface="Times New Roman" pitchFamily="18" charset="0"/>
              </a:rPr>
              <a:t>female</a:t>
            </a:r>
            <a:r>
              <a:rPr lang="en-US" sz="7200" dirty="0" smtClean="0">
                <a:latin typeface="Times New Roman" pitchFamily="18" charset="0"/>
                <a:cs typeface="Times New Roman" pitchFamily="18" charset="0"/>
              </a:rPr>
              <a:t> unemployment rate reached </a:t>
            </a:r>
            <a:r>
              <a:rPr lang="en-US" sz="7200" b="1" dirty="0" smtClean="0">
                <a:latin typeface="Times New Roman" pitchFamily="18" charset="0"/>
                <a:cs typeface="Times New Roman" pitchFamily="18" charset="0"/>
              </a:rPr>
              <a:t>24.1%, </a:t>
            </a:r>
            <a:r>
              <a:rPr lang="en-US" sz="7200" dirty="0" smtClean="0">
                <a:latin typeface="Times New Roman" pitchFamily="18" charset="0"/>
                <a:cs typeface="Times New Roman" pitchFamily="18" charset="0"/>
              </a:rPr>
              <a:t>with Jordan ranking as one of the world’s lowest female labor force participation rates</a:t>
            </a:r>
          </a:p>
          <a:p>
            <a:pPr>
              <a:buNone/>
            </a:pPr>
            <a:endParaRPr lang="en-US"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Unemployment for youth aged 15-19 and 20-24 is </a:t>
            </a:r>
            <a:r>
              <a:rPr lang="en-US" sz="7200" u="sng" dirty="0" smtClean="0">
                <a:solidFill>
                  <a:srgbClr val="FF0000"/>
                </a:solidFill>
                <a:latin typeface="Times New Roman" pitchFamily="18" charset="0"/>
                <a:cs typeface="Times New Roman" pitchFamily="18" charset="0"/>
              </a:rPr>
              <a:t>even direr</a:t>
            </a:r>
            <a:r>
              <a:rPr lang="en-US" sz="7200" dirty="0" smtClean="0">
                <a:latin typeface="Times New Roman" pitchFamily="18" charset="0"/>
                <a:cs typeface="Times New Roman" pitchFamily="18" charset="0"/>
              </a:rPr>
              <a:t>.</a:t>
            </a:r>
          </a:p>
          <a:p>
            <a:pPr>
              <a:buNone/>
            </a:pPr>
            <a:endParaRPr lang="en-US"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Jordanian women’s labor force participation ranks as one of the world’s lowest, at only 13.5%.</a:t>
            </a:r>
          </a:p>
          <a:p>
            <a:endParaRPr lang="en-US"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Jordan's ranking is 138 out of 153 countries in the 2020 global gender gap index, and the women's economic opportunities index is 145 out of 153 countries.</a:t>
            </a:r>
          </a:p>
          <a:p>
            <a:endParaRPr lang="en-US"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Employment prospects for Jordanian women and youth are considerably worse than for the population at large and are only expected to worsen with the significant negative impact on Jordan’s economy after the onset of the COVID-19 crisis.</a:t>
            </a:r>
          </a:p>
          <a:p>
            <a:pPr>
              <a:buNone/>
            </a:pPr>
            <a:r>
              <a:rPr lang="en-US" sz="7200"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r>
              <a:rPr lang="en-US" sz="5600" dirty="0" smtClean="0">
                <a:latin typeface="Times New Roman" pitchFamily="18" charset="0"/>
                <a:cs typeface="Times New Roman" pitchFamily="18" charset="0"/>
              </a:rPr>
              <a:t>* Department of  Statistics (DOS), Directorate of  Household Surveys, GOJ</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85818"/>
          </a:xfrm>
        </p:spPr>
        <p:txBody>
          <a:bodyPr>
            <a:noAutofit/>
          </a:bodyPr>
          <a:lstStyle/>
          <a:p>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Distribution of cumulative employment applications on the competitive 2020 </a:t>
            </a:r>
            <a:r>
              <a:rPr lang="en-US" sz="2000" b="1" u="sng" dirty="0" smtClean="0">
                <a:latin typeface="Times New Roman" pitchFamily="18" charset="0"/>
                <a:cs typeface="Times New Roman" pitchFamily="18" charset="0"/>
              </a:rPr>
              <a:t>career</a:t>
            </a:r>
            <a:r>
              <a:rPr lang="en-US" sz="2000" b="1" dirty="0" smtClean="0">
                <a:latin typeface="Times New Roman" pitchFamily="18" charset="0"/>
                <a:cs typeface="Times New Roman" pitchFamily="18" charset="0"/>
              </a:rPr>
              <a:t> and </a:t>
            </a:r>
            <a:r>
              <a:rPr lang="en-US" sz="2000" b="1" u="sng" dirty="0" smtClean="0">
                <a:latin typeface="Times New Roman" pitchFamily="18" charset="0"/>
                <a:cs typeface="Times New Roman" pitchFamily="18" charset="0"/>
              </a:rPr>
              <a:t>gender</a:t>
            </a:r>
            <a:r>
              <a:rPr lang="en-US" sz="2000" b="1" dirty="0" smtClean="0">
                <a:latin typeface="Times New Roman" pitchFamily="18" charset="0"/>
                <a:cs typeface="Times New Roman" pitchFamily="18" charset="0"/>
              </a:rPr>
              <a:t> group</a:t>
            </a:r>
            <a:br>
              <a:rPr lang="en-US" sz="2000" b="1" dirty="0" smtClean="0">
                <a:latin typeface="Times New Roman" pitchFamily="18" charset="0"/>
                <a:cs typeface="Times New Roman" pitchFamily="18" charset="0"/>
              </a:rPr>
            </a:br>
            <a:endParaRPr lang="en-US" sz="2000" b="1" dirty="0"/>
          </a:p>
        </p:txBody>
      </p:sp>
      <p:sp>
        <p:nvSpPr>
          <p:cNvPr id="3" name="Content Placeholder 2"/>
          <p:cNvSpPr>
            <a:spLocks noGrp="1"/>
          </p:cNvSpPr>
          <p:nvPr>
            <p:ph idx="1"/>
          </p:nvPr>
        </p:nvSpPr>
        <p:spPr>
          <a:xfrm>
            <a:off x="457200" y="928670"/>
            <a:ext cx="8229600" cy="5500726"/>
          </a:xfrm>
        </p:spPr>
        <p:txBody>
          <a:bodyPr>
            <a:normAutofit fontScale="92500" lnSpcReduction="20000"/>
          </a:bodyPr>
          <a:lstStyle/>
          <a:p>
            <a:pPr>
              <a:buNone/>
            </a:pPr>
            <a:endParaRPr lang="en-US" sz="1900" dirty="0" smtClean="0">
              <a:latin typeface="Times New Roman" pitchFamily="18" charset="0"/>
              <a:cs typeface="Times New Roman" pitchFamily="18" charset="0"/>
            </a:endParaRPr>
          </a:p>
          <a:p>
            <a:pPr>
              <a:lnSpc>
                <a:spcPct val="120000"/>
              </a:lnSpc>
              <a:buNone/>
            </a:pPr>
            <a:r>
              <a:rPr lang="en-US" sz="2100" dirty="0" smtClean="0">
                <a:latin typeface="Times New Roman" pitchFamily="18" charset="0"/>
                <a:cs typeface="Times New Roman" pitchFamily="18" charset="0"/>
              </a:rPr>
              <a:t>Employment prospects for Jordanian women and youth are considerably even direr than for the population at large and are only expected to be more direr with the significant negative impact on Jordan’s economy after COVID -19 crisis*</a:t>
            </a:r>
          </a:p>
          <a:p>
            <a:endParaRPr lang="en-US" dirty="0"/>
          </a:p>
          <a:p>
            <a:endParaRPr lang="en-US" dirty="0" smtClean="0"/>
          </a:p>
          <a:p>
            <a:endParaRPr lang="en-US" dirty="0"/>
          </a:p>
          <a:p>
            <a:endParaRPr lang="en-US" dirty="0" smtClean="0"/>
          </a:p>
          <a:p>
            <a:endParaRPr lang="en-US" dirty="0"/>
          </a:p>
          <a:p>
            <a:endParaRPr lang="en-US" sz="1900" dirty="0" smtClean="0">
              <a:latin typeface="Times New Roman" pitchFamily="18" charset="0"/>
              <a:cs typeface="Times New Roman" pitchFamily="18" charset="0"/>
            </a:endParaRPr>
          </a:p>
          <a:p>
            <a:endParaRPr lang="en-US" sz="1900" dirty="0">
              <a:latin typeface="Times New Roman" pitchFamily="18" charset="0"/>
              <a:cs typeface="Times New Roman" pitchFamily="18" charset="0"/>
            </a:endParaRPr>
          </a:p>
          <a:p>
            <a:endParaRPr lang="en-US" sz="1900" dirty="0" smtClean="0">
              <a:latin typeface="Times New Roman" pitchFamily="18" charset="0"/>
              <a:cs typeface="Times New Roman" pitchFamily="18" charset="0"/>
            </a:endParaRPr>
          </a:p>
          <a:p>
            <a:endParaRPr lang="en-US" sz="1900" dirty="0" smtClean="0">
              <a:latin typeface="Times New Roman" pitchFamily="18" charset="0"/>
              <a:cs typeface="Times New Roman" pitchFamily="18" charset="0"/>
            </a:endParaRPr>
          </a:p>
          <a:p>
            <a:endParaRPr lang="en-US" sz="1500" dirty="0" smtClean="0">
              <a:latin typeface="Times New Roman" pitchFamily="18" charset="0"/>
              <a:cs typeface="Times New Roman" pitchFamily="18" charset="0"/>
            </a:endParaRPr>
          </a:p>
          <a:p>
            <a:endParaRPr lang="en-US" sz="1500" dirty="0" smtClean="0">
              <a:latin typeface="Times New Roman" pitchFamily="18" charset="0"/>
              <a:cs typeface="Times New Roman" pitchFamily="18" charset="0"/>
            </a:endParaRPr>
          </a:p>
          <a:p>
            <a:r>
              <a:rPr lang="en-US" sz="1500" dirty="0" smtClean="0">
                <a:latin typeface="Times New Roman" pitchFamily="18" charset="0"/>
                <a:cs typeface="Times New Roman" pitchFamily="18" charset="0"/>
              </a:rPr>
              <a:t>Ref</a:t>
            </a:r>
            <a:r>
              <a:rPr lang="en-US" sz="1500" dirty="0">
                <a:latin typeface="Times New Roman" pitchFamily="18" charset="0"/>
                <a:cs typeface="Times New Roman" pitchFamily="18" charset="0"/>
              </a:rPr>
              <a:t>:  Civil Service </a:t>
            </a:r>
            <a:r>
              <a:rPr lang="en-US" sz="1500" dirty="0" smtClean="0">
                <a:latin typeface="Times New Roman" pitchFamily="18" charset="0"/>
                <a:cs typeface="Times New Roman" pitchFamily="18" charset="0"/>
              </a:rPr>
              <a:t>Bureau</a:t>
            </a:r>
          </a:p>
          <a:p>
            <a:r>
              <a:rPr lang="ar-SA" sz="1500" dirty="0" smtClean="0"/>
              <a:t>* </a:t>
            </a:r>
            <a:r>
              <a:rPr lang="en-US" sz="1500" dirty="0" smtClean="0"/>
              <a:t> ILO. COVID-19 </a:t>
            </a:r>
            <a:r>
              <a:rPr lang="en-US" sz="1500" smtClean="0"/>
              <a:t>&amp; WB: </a:t>
            </a:r>
            <a:r>
              <a:rPr lang="en-US" sz="1500" dirty="0" smtClean="0"/>
              <a:t>Impact and policy responses. March 2020</a:t>
            </a:r>
          </a:p>
          <a:p>
            <a:endParaRPr lang="en-US" sz="15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pPr>
              <a:lnSpc>
                <a:spcPct val="150000"/>
              </a:lnSpc>
            </a:pP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Averages of scores for master skills of the university proficiency examination</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2018 - 2019</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57298"/>
            <a:ext cx="8229600" cy="5000660"/>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Ref: The Higher Education Accreditation Authority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Autofit/>
          </a:bodyPr>
          <a:lstStyle/>
          <a:p>
            <a:r>
              <a:rPr lang="en-US" sz="2000" b="1" dirty="0" smtClean="0">
                <a:latin typeface="Times New Roman" pitchFamily="18" charset="0"/>
                <a:cs typeface="Times New Roman" pitchFamily="18" charset="0"/>
              </a:rPr>
              <a:t>Several factors impede women’s participation and empowerment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in job market:</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000" dirty="0" smtClean="0">
                <a:latin typeface="Times New Roman" pitchFamily="18" charset="0"/>
                <a:cs typeface="Times New Roman" pitchFamily="18" charset="0"/>
              </a:rPr>
              <a:t>Includes weak structures (such as inadequate support services and a mismatch between education and the skills required by the labor market)</a:t>
            </a:r>
          </a:p>
          <a:p>
            <a:pPr marL="514350" indent="-514350">
              <a:buFont typeface="+mj-lt"/>
              <a:buAutoNum type="arabicPeriod"/>
            </a:pPr>
            <a:endParaRPr lang="en-US" sz="2000" dirty="0" smtClean="0">
              <a:latin typeface="Times New Roman" pitchFamily="18" charset="0"/>
              <a:cs typeface="Times New Roman" pitchFamily="18" charset="0"/>
            </a:endParaRPr>
          </a:p>
          <a:p>
            <a:pPr marL="514350" indent="-514350">
              <a:buFont typeface="+mj-lt"/>
              <a:buAutoNum type="arabicPeriod"/>
            </a:pPr>
            <a:r>
              <a:rPr lang="en-US" sz="2000" dirty="0" smtClean="0">
                <a:latin typeface="Times New Roman" pitchFamily="18" charset="0"/>
                <a:cs typeface="Times New Roman" pitchFamily="18" charset="0"/>
              </a:rPr>
              <a:t> Prohibitive social norms (such as the families and society’s acceptance of women’s work and pervasive gendered roles with minimal burden sharing).  </a:t>
            </a:r>
          </a:p>
          <a:p>
            <a:pPr marL="514350" indent="-514350">
              <a:buFont typeface="+mj-lt"/>
              <a:buAutoNum type="arabicPeriod"/>
            </a:pPr>
            <a:endParaRPr lang="en-US" sz="2000" dirty="0" smtClean="0">
              <a:latin typeface="Times New Roman" pitchFamily="18" charset="0"/>
              <a:cs typeface="Times New Roman" pitchFamily="18" charset="0"/>
            </a:endParaRPr>
          </a:p>
          <a:p>
            <a:pPr marL="514350" indent="-514350">
              <a:buFont typeface="+mj-lt"/>
              <a:buAutoNum type="arabicPeriod"/>
            </a:pPr>
            <a:r>
              <a:rPr lang="en-US" sz="2000" dirty="0" smtClean="0">
                <a:latin typeface="Times New Roman" pitchFamily="18" charset="0"/>
                <a:cs typeface="Times New Roman" pitchFamily="18" charset="0"/>
              </a:rPr>
              <a:t>Inequitable institutional and regulatory systems (such as lack of safe working environments with appropriate redress mechanisms.</a:t>
            </a:r>
          </a:p>
          <a:p>
            <a:pPr marL="514350" indent="-514350">
              <a:buFont typeface="+mj-lt"/>
              <a:buAutoNum type="arabicPeriod"/>
            </a:pPr>
            <a:endParaRPr lang="en-US" sz="2000" dirty="0" smtClean="0">
              <a:latin typeface="Times New Roman" pitchFamily="18" charset="0"/>
              <a:cs typeface="Times New Roman" pitchFamily="18" charset="0"/>
            </a:endParaRPr>
          </a:p>
          <a:p>
            <a:pPr marL="514350" indent="-514350">
              <a:buFont typeface="+mj-lt"/>
              <a:buAutoNum type="arabicPeriod"/>
            </a:pPr>
            <a:r>
              <a:rPr lang="en-US" sz="2000" dirty="0" smtClean="0">
                <a:latin typeface="Times New Roman" pitchFamily="18" charset="0"/>
                <a:cs typeface="Times New Roman" pitchFamily="18" charset="0"/>
              </a:rPr>
              <a:t> Limited representation of women in top level leadership roles in the public and private sector as well as associations and unions).</a:t>
            </a:r>
          </a:p>
          <a:p>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normAutofit/>
          </a:bodyPr>
          <a:lstStyle/>
          <a:p>
            <a:r>
              <a:rPr lang="en-US" sz="2400" b="1" dirty="0" smtClean="0">
                <a:latin typeface="Times New Roman" pitchFamily="18" charset="0"/>
                <a:cs typeface="Times New Roman" pitchFamily="18" charset="0"/>
              </a:rPr>
              <a:t>Weak structures challenges, … Suggestions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28736"/>
            <a:ext cx="8401080" cy="4929222"/>
          </a:xfrm>
        </p:spPr>
        <p:txBody>
          <a:bodyPr>
            <a:normAutofit/>
          </a:bodyPr>
          <a:lstStyle/>
          <a:p>
            <a:pPr lvl="0"/>
            <a:r>
              <a:rPr lang="en-US" sz="2000" dirty="0" smtClean="0">
                <a:latin typeface="Times New Roman" pitchFamily="18" charset="0"/>
                <a:cs typeface="Times New Roman" pitchFamily="18" charset="0"/>
              </a:rPr>
              <a:t>When women participate in the labor market, mostly they face large obstacles for professional growth and rarely attain leadership, supervisory or managerial roles.</a:t>
            </a:r>
          </a:p>
          <a:p>
            <a:pPr lvl="0">
              <a:buNone/>
            </a:pPr>
            <a:endParaRPr lang="en-US" sz="2000" dirty="0" smtClean="0">
              <a:latin typeface="Times New Roman" pitchFamily="18" charset="0"/>
              <a:cs typeface="Times New Roman" pitchFamily="18" charset="0"/>
            </a:endParaRPr>
          </a:p>
          <a:p>
            <a:pPr lvl="0">
              <a:buFont typeface="Wingdings" pitchFamily="2" charset="2"/>
              <a:buChar char="ü"/>
            </a:pPr>
            <a:r>
              <a:rPr lang="en-US" sz="2000" dirty="0" smtClean="0">
                <a:latin typeface="Times New Roman" pitchFamily="18" charset="0"/>
                <a:cs typeface="Times New Roman" pitchFamily="18" charset="0"/>
              </a:rPr>
              <a:t>Improving women’s access to jobs in the private sector and leadership opportunities in the private and public sectors, to play an active role in the workforce and in the economy at large, especially in sectors in which women have not traditionally participated.</a:t>
            </a:r>
          </a:p>
          <a:p>
            <a:pPr lvl="0">
              <a:buNone/>
            </a:pPr>
            <a:endParaRPr lang="en-US" sz="2000" dirty="0" smtClean="0">
              <a:latin typeface="Times New Roman" pitchFamily="18" charset="0"/>
              <a:cs typeface="Times New Roman" pitchFamily="18" charset="0"/>
            </a:endParaRPr>
          </a:p>
          <a:p>
            <a:pPr lvl="0">
              <a:buFont typeface="Wingdings" pitchFamily="2" charset="2"/>
              <a:buChar char="ü"/>
            </a:pPr>
            <a:r>
              <a:rPr lang="en-US" sz="2000" dirty="0" smtClean="0">
                <a:latin typeface="Times New Roman" pitchFamily="18" charset="0"/>
                <a:cs typeface="Times New Roman" pitchFamily="18" charset="0"/>
              </a:rPr>
              <a:t>It's important to make development and testing for new and innovative approaches or the scale-up of proven and market-driven approaches that take into consideration the geographic and socio-economic contexts, unemployment and underemployment challenges, and sustainability into the future. While the focus of waged employment in the formal sectors, targeted work in the informal sector could be included. </a:t>
            </a:r>
          </a:p>
          <a:p>
            <a:pPr lvl="0"/>
            <a:endParaRPr lang="en-US" sz="2000"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2400" b="1" dirty="0" smtClean="0">
                <a:latin typeface="Times New Roman" pitchFamily="18" charset="0"/>
                <a:cs typeface="Times New Roman" pitchFamily="18" charset="0"/>
              </a:rPr>
              <a:t>Prohibitive social norms challenges, .. Suggestions</a:t>
            </a:r>
            <a:br>
              <a:rPr lang="en-US" sz="2400" b="1" dirty="0" smtClean="0">
                <a:latin typeface="Times New Roman" pitchFamily="18" charset="0"/>
                <a:cs typeface="Times New Roman" pitchFamily="18" charset="0"/>
              </a:rPr>
            </a:br>
            <a:endParaRPr lang="en-US" sz="2400" dirty="0"/>
          </a:p>
        </p:txBody>
      </p:sp>
      <p:sp>
        <p:nvSpPr>
          <p:cNvPr id="3" name="Content Placeholder 2"/>
          <p:cNvSpPr>
            <a:spLocks noGrp="1"/>
          </p:cNvSpPr>
          <p:nvPr>
            <p:ph idx="1"/>
          </p:nvPr>
        </p:nvSpPr>
        <p:spPr>
          <a:xfrm>
            <a:off x="457200" y="1600200"/>
            <a:ext cx="8229600" cy="4757758"/>
          </a:xfrm>
        </p:spPr>
        <p:txBody>
          <a:bodyPr>
            <a:noAutofit/>
          </a:bodyPr>
          <a:lstStyle/>
          <a:p>
            <a:r>
              <a:rPr lang="en-US" sz="1800" dirty="0" smtClean="0">
                <a:latin typeface="Times New Roman" pitchFamily="18" charset="0"/>
                <a:cs typeface="Times New Roman" pitchFamily="18" charset="0"/>
              </a:rPr>
              <a:t>Jordanian women are constrained by gender-related bias, cultural norms and gendered roles shape their engagement in the different aspects of daily and economic spectrums , and they are mainly behind why women’s employment is highest in specific sectors.</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Furthermore, women are wrongly perceived as less skillful than men in performing duties and job requirements, especially when it comes to decision-making and leadership roles.</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Women’s self-perceptions are not better in this regard as they are raised to be risk averse and have low self-esteem.</a:t>
            </a:r>
          </a:p>
          <a:p>
            <a:endParaRPr lang="en-US" sz="1800" dirty="0" smtClean="0">
              <a:latin typeface="Times New Roman" pitchFamily="18" charset="0"/>
              <a:cs typeface="Times New Roman" pitchFamily="18" charset="0"/>
            </a:endParaRPr>
          </a:p>
          <a:p>
            <a:pPr>
              <a:buFont typeface="Wingdings" pitchFamily="2" charset="2"/>
              <a:buChar char="ü"/>
            </a:pPr>
            <a:r>
              <a:rPr lang="en-US" sz="1800" dirty="0" smtClean="0">
                <a:latin typeface="Times New Roman" pitchFamily="18" charset="0"/>
                <a:cs typeface="Times New Roman" pitchFamily="18" charset="0"/>
              </a:rPr>
              <a:t>It is important to improve perceptions supporting women's participation in the workplace, as well as to enhance advocacy efforts within the community, including men, family, community leaders and employers to enhance the image of working women as an active contributor to economic development..</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2011</TotalTime>
  <Words>1224</Words>
  <Application>Microsoft Office PowerPoint</Application>
  <PresentationFormat>On-screen Show (4:3)</PresentationFormat>
  <Paragraphs>134</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Office Theme</vt:lpstr>
      <vt:lpstr>Microsoft Office Excel Worksheet</vt:lpstr>
      <vt:lpstr>Worksheet</vt:lpstr>
      <vt:lpstr>Slide 1</vt:lpstr>
      <vt:lpstr>The economic empowerment of women is one of the most important challenges to Jordanian women and to gender equality, especially in the last five years, when Jordan began to face rapid developments and security conditions due to regional instability and the influx of refugees.   The complexities of the problem of women's economic empowerment with its comprehensiveness in light of these regional, challenges are also affected by legislative, political, institutional, cultural, educational and societal aspects. In addition, confronting low economic participation of women has always been done in a traditional and partial manner.  </vt:lpstr>
      <vt:lpstr>Percentage distribution proportional of Jordanian universities graduates, &amp; Jordanian workers for listed years, (Comparison)</vt:lpstr>
      <vt:lpstr>Facts about women's economic status</vt:lpstr>
      <vt:lpstr> Distribution of cumulative employment applications on the competitive 2020 career and gender group </vt:lpstr>
      <vt:lpstr> Averages of scores for master skills of the university proficiency examination 2018 - 2019 </vt:lpstr>
      <vt:lpstr>Several factors impede women’s participation and empowerment  in job market: </vt:lpstr>
      <vt:lpstr>Weak structures challenges, … Suggestions</vt:lpstr>
      <vt:lpstr>Prohibitive social norms challenges, .. Suggestions </vt:lpstr>
      <vt:lpstr>Inequitable institutional and regulatory systems challenges… .. Suggestions</vt:lpstr>
      <vt:lpstr>Strategies and government measures to increase women's empowerment</vt:lpstr>
      <vt:lpstr>Tertiary Education roles, … Recommendations</vt:lpstr>
      <vt:lpstr>Male and Female Humanitarian and social majors and professional and applied majors</vt:lpstr>
      <vt:lpstr>Government and Private sector… Recommendations..</vt:lpstr>
      <vt:lpstr>  The relative distribution of Jordanian and non-Jordanian workers aged 15+ by gender and educational level, the second quarter of 2020 </vt:lpstr>
      <vt:lpstr>Slide 16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Dr. Amneh</cp:lastModifiedBy>
  <cp:revision>130</cp:revision>
  <dcterms:created xsi:type="dcterms:W3CDTF">2020-11-13T19:37:58Z</dcterms:created>
  <dcterms:modified xsi:type="dcterms:W3CDTF">2020-11-17T00:32:24Z</dcterms:modified>
</cp:coreProperties>
</file>