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70" r:id="rId2"/>
    <p:sldId id="271" r:id="rId3"/>
    <p:sldId id="272" r:id="rId4"/>
    <p:sldId id="273" r:id="rId5"/>
    <p:sldId id="310" r:id="rId6"/>
    <p:sldId id="267" r:id="rId7"/>
    <p:sldId id="317" r:id="rId8"/>
    <p:sldId id="316" r:id="rId9"/>
    <p:sldId id="305" r:id="rId10"/>
    <p:sldId id="284" r:id="rId11"/>
    <p:sldId id="286" r:id="rId12"/>
    <p:sldId id="303" r:id="rId13"/>
    <p:sldId id="285" r:id="rId14"/>
    <p:sldId id="287" r:id="rId15"/>
    <p:sldId id="262" r:id="rId16"/>
    <p:sldId id="319" r:id="rId17"/>
    <p:sldId id="261" r:id="rId18"/>
    <p:sldId id="320" r:id="rId19"/>
    <p:sldId id="323" r:id="rId20"/>
    <p:sldId id="321" r:id="rId21"/>
    <p:sldId id="322" r:id="rId22"/>
    <p:sldId id="306" r:id="rId23"/>
    <p:sldId id="311" r:id="rId24"/>
    <p:sldId id="304" r:id="rId25"/>
    <p:sldId id="307" r:id="rId26"/>
    <p:sldId id="315" r:id="rId27"/>
    <p:sldId id="263" r:id="rId28"/>
    <p:sldId id="26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
<Relationships xmlns="http://schemas.openxmlformats.org/package/2006/relationships"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 smtClean="0"/>
              <a:t>Major</a:t>
            </a:r>
            <a:endParaRPr lang="en-US" sz="18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Majors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Sheet1!$A$3:$A$15</c:f>
              <c:numCache>
                <c:formatCode>General</c:formatCode>
                <c:ptCount val="1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</c:numCache>
            </c:numRef>
          </c:cat>
          <c:val>
            <c:numRef>
              <c:f>Sheet1!$B$3:$B$15</c:f>
              <c:numCache>
                <c:formatCode>General</c:formatCode>
                <c:ptCount val="13"/>
                <c:pt idx="0">
                  <c:v>9</c:v>
                </c:pt>
                <c:pt idx="1">
                  <c:v>12</c:v>
                </c:pt>
                <c:pt idx="2">
                  <c:v>19</c:v>
                </c:pt>
                <c:pt idx="3">
                  <c:v>44</c:v>
                </c:pt>
                <c:pt idx="4">
                  <c:v>53</c:v>
                </c:pt>
                <c:pt idx="5">
                  <c:v>59</c:v>
                </c:pt>
                <c:pt idx="6">
                  <c:v>88</c:v>
                </c:pt>
                <c:pt idx="7">
                  <c:v>101</c:v>
                </c:pt>
                <c:pt idx="8">
                  <c:v>110</c:v>
                </c:pt>
                <c:pt idx="9">
                  <c:v>122</c:v>
                </c:pt>
                <c:pt idx="10">
                  <c:v>134</c:v>
                </c:pt>
                <c:pt idx="11">
                  <c:v>153</c:v>
                </c:pt>
                <c:pt idx="12">
                  <c:v>163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CC-4402-BF28-D847B8757E6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6178607"/>
        <c:axId val="306179439"/>
      </c:barChart>
      <c:catAx>
        <c:axId val="30617860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179439"/>
        <c:crosses val="autoZero"/>
        <c:auto val="1"/>
        <c:lblAlgn val="ctr"/>
        <c:lblOffset val="100"/>
        <c:noMultiLvlLbl val="0"/>
      </c:catAx>
      <c:valAx>
        <c:axId val="3061794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Enrollment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178607"/>
        <c:crosses val="autoZero"/>
        <c:crossBetween val="between"/>
      </c:valAx>
      <c:spPr>
        <a:noFill/>
        <a:ln cmpd="sng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0070C0"/>
      </a:solidFill>
      <a:round/>
    </a:ln>
    <a:effectLst/>
  </c:spPr>
  <c:txPr>
    <a:bodyPr/>
    <a:lstStyle/>
    <a:p>
      <a:pPr>
        <a:defRPr/>
      </a:pPr>
      <a:endParaRPr lang="en-US"/>
    </a:p>
  </c:txPr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0.47643</cdr:x>
      <cdr:y>0.30352</cdr:y>
    </cdr:from>
    <cdr:to>
      <cdr:x>0.57682</cdr:x>
      <cdr:y>0.39159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040383" y="1695963"/>
          <a:ext cx="1062038" cy="49209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b="1" dirty="0" smtClean="0">
              <a:latin typeface="Arial" panose="020B0604020202020204" pitchFamily="34" charset="0"/>
              <a:cs typeface="Arial" panose="020B0604020202020204" pitchFamily="34" charset="0"/>
            </a:rPr>
            <a:t>LEED Lab established </a:t>
          </a:r>
          <a:endParaRPr lang="en-US" sz="12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0.11495</cdr:x>
      <cdr:y>0.62523</cdr:y>
    </cdr:from>
    <cdr:to>
      <cdr:x>0.24324</cdr:x>
      <cdr:y>0.72751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16097" y="3493558"/>
          <a:ext cx="1357312" cy="57150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b="1" dirty="0" smtClean="0">
              <a:latin typeface="Arial" panose="020B0604020202020204" pitchFamily="34" charset="0"/>
              <a:cs typeface="Arial" panose="020B0604020202020204" pitchFamily="34" charset="0"/>
            </a:rPr>
            <a:t>Sustainability work in Jordan</a:t>
          </a:r>
          <a:endParaRPr lang="en-US" sz="12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0.16627</cdr:x>
      <cdr:y>0.72751</cdr:y>
    </cdr:from>
    <cdr:to>
      <cdr:x>0.18382</cdr:x>
      <cdr:y>0.79143</cdr:y>
    </cdr:to>
    <cdr:sp macro="" textlink="">
      <cdr:nvSpPr>
        <cdr:cNvPr id="4" name="Down Arrow 3"/>
        <cdr:cNvSpPr/>
      </cdr:nvSpPr>
      <cdr:spPr>
        <a:xfrm xmlns:a="http://schemas.openxmlformats.org/drawingml/2006/main">
          <a:off x="1759022" y="4065058"/>
          <a:ext cx="185737" cy="357187"/>
        </a:xfrm>
        <a:prstGeom xmlns:a="http://schemas.openxmlformats.org/drawingml/2006/main" prst="downArrow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solidFill>
            <a:schemeClr val="accent2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0.51874</cdr:x>
      <cdr:y>0.39245</cdr:y>
    </cdr:from>
    <cdr:to>
      <cdr:x>0.5363</cdr:x>
      <cdr:y>0.45382</cdr:y>
    </cdr:to>
    <cdr:sp macro="" textlink="">
      <cdr:nvSpPr>
        <cdr:cNvPr id="5" name="Down Arrow 4"/>
        <cdr:cNvSpPr/>
      </cdr:nvSpPr>
      <cdr:spPr>
        <a:xfrm xmlns:a="http://schemas.openxmlformats.org/drawingml/2006/main">
          <a:off x="5488059" y="2192866"/>
          <a:ext cx="185737" cy="342900"/>
        </a:xfrm>
        <a:prstGeom xmlns:a="http://schemas.openxmlformats.org/drawingml/2006/main" prst="downArrow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solidFill>
            <a:schemeClr val="accent2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DDAE68-5FB3-49D1-B185-6CFF6D045F96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9AC9CE-7141-4D79-9F1E-57DB4021F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49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4C158-96AB-40F4-BD69-9C3511D961EF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0E19-7A55-432C-8BF4-3D68C23B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025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4C158-96AB-40F4-BD69-9C3511D961EF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0E19-7A55-432C-8BF4-3D68C23B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41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4C158-96AB-40F4-BD69-9C3511D961EF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0E19-7A55-432C-8BF4-3D68C23B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58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4C158-96AB-40F4-BD69-9C3511D961EF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0E19-7A55-432C-8BF4-3D68C23B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871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4C158-96AB-40F4-BD69-9C3511D961EF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0E19-7A55-432C-8BF4-3D68C23B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06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4C158-96AB-40F4-BD69-9C3511D961EF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0E19-7A55-432C-8BF4-3D68C23B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1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4C158-96AB-40F4-BD69-9C3511D961EF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0E19-7A55-432C-8BF4-3D68C23B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30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4C158-96AB-40F4-BD69-9C3511D961EF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0E19-7A55-432C-8BF4-3D68C23B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54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4C158-96AB-40F4-BD69-9C3511D961EF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0E19-7A55-432C-8BF4-3D68C23B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343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4C158-96AB-40F4-BD69-9C3511D961EF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0E19-7A55-432C-8BF4-3D68C23B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044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4C158-96AB-40F4-BD69-9C3511D961EF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0E19-7A55-432C-8BF4-3D68C23B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189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4C158-96AB-40F4-BD69-9C3511D961EF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10E19-7A55-432C-8BF4-3D68C23B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73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hyperlink" Target="about:blank" TargetMode="External"/></Relationships>
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2.png"/><Relationship Id="rId3" Type="http://schemas.openxmlformats.org/officeDocument/2006/relationships/image" Target="../media/image73.emf"/><Relationship Id="rId7" Type="http://schemas.openxmlformats.org/officeDocument/2006/relationships/image" Target="../media/image76.jpeg"/><Relationship Id="rId12" Type="http://schemas.openxmlformats.org/officeDocument/2006/relationships/image" Target="../media/image8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2.png"/><Relationship Id="rId9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hyperlink" Target="about:blank" TargetMode="External"/></Relationships>
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0.jpeg"/><Relationship Id="rId7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jpeg"/><Relationship Id="rId12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hyperlink" Target="about:blank" TargetMode="External"/><Relationship Id="rId10" Type="http://schemas.openxmlformats.org/officeDocument/2006/relationships/image" Target="../media/image31.jpeg"/><Relationship Id="rId4" Type="http://schemas.openxmlformats.org/officeDocument/2006/relationships/image" Target="../media/image26.png"/><Relationship Id="rId9" Type="http://schemas.openxmlformats.org/officeDocument/2006/relationships/image" Target="../media/image30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Questions » University of Flori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323849" y="-58528"/>
            <a:ext cx="12192000" cy="6857998"/>
          </a:xfrm>
          <a:prstGeom prst="rect">
            <a:avLst/>
          </a:prstGeom>
          <a:solidFill>
            <a:schemeClr val="bg1">
              <a:lumMod val="95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7232" y="670763"/>
            <a:ext cx="7305678" cy="1292662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University of 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Florida</a:t>
            </a: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College of Design, Construction and Planning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7232" y="3027230"/>
            <a:ext cx="7305678" cy="1077218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Bahar Armaghani, LEED Fellow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Director, Sustainability and the Built Environment, and Lecturer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Director, UF Green Building Learning Collaborative </a:t>
            </a:r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barmagh@ufl.edu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5307" y="5168253"/>
            <a:ext cx="7692909" cy="923330"/>
          </a:xfrm>
          <a:prstGeom prst="rect">
            <a:avLst/>
          </a:prstGeom>
          <a:solidFill>
            <a:schemeClr val="bg1">
              <a:lumMod val="95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US - Jordanian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UCN: Linking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Tertiary Education to the Labor Market 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November 17, 2020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0141" y="0"/>
            <a:ext cx="4111859" cy="6799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10856069" y="-55123"/>
            <a:ext cx="486383" cy="54799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7" y="176621"/>
            <a:ext cx="294100" cy="19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2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53" y="0"/>
            <a:ext cx="12214753" cy="68617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5000"/>
              </a:lnSpc>
            </a:pPr>
            <a:endParaRPr lang="en-US" sz="6000" b="1" dirty="0">
              <a:solidFill>
                <a:schemeClr val="tx1"/>
              </a:solidFill>
              <a:latin typeface="Arial" panose="020B0604020202020204" pitchFamily="34" charset="0"/>
              <a:ea typeface="Gentona SemiBold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6773" y="2634109"/>
            <a:ext cx="5159640" cy="3416320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Lecture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Courses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Individual and Group Projects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Applied Problem Solving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Field Trips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Study Abroad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Studio/Practicum/Field Experience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Research Methods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Individual Capstone Project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Games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6774" y="744335"/>
            <a:ext cx="4359539" cy="584775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ea typeface="Gentona SemiBold" charset="0"/>
                <a:cs typeface="Arial" panose="020B0604020202020204" pitchFamily="34" charset="0"/>
              </a:rPr>
              <a:t>Methods of Learning</a:t>
            </a:r>
            <a:endParaRPr lang="en-US" sz="3200" b="1" dirty="0">
              <a:latin typeface="Arial" panose="020B0604020202020204" pitchFamily="34" charset="0"/>
              <a:ea typeface="Gentona SemiBold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6773" y="1250024"/>
            <a:ext cx="4359540" cy="7908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546056" y="2152531"/>
            <a:ext cx="4998244" cy="4329701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2325147"/>
            <a:ext cx="4514849" cy="394277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0856069" y="-55123"/>
            <a:ext cx="486383" cy="54799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7" y="176621"/>
            <a:ext cx="294100" cy="19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4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48"/>
            <a:ext cx="12180802" cy="686504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62552" y="415291"/>
            <a:ext cx="7874264" cy="584775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Development Goals (SDGs)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62551" y="1007114"/>
            <a:ext cx="7874265" cy="8613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52" y="1598960"/>
            <a:ext cx="10055672" cy="384770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44763" y="5583710"/>
            <a:ext cx="7456299" cy="369332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Goals to </a:t>
            </a:r>
            <a:r>
              <a:rPr lang="en-US" dirty="0" smtClean="0">
                <a:hlinkClick r:id="rId4"/>
              </a:rPr>
              <a:t>end poverty, protect the planet and ensure prosperity</a:t>
            </a:r>
            <a:r>
              <a:rPr lang="en-US" dirty="0" smtClean="0"/>
              <a:t> for everyone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856069" y="-55123"/>
            <a:ext cx="486383" cy="54799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7" y="176621"/>
            <a:ext cx="294100" cy="19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1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702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09" y="370246"/>
            <a:ext cx="10840829" cy="58358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856069" y="-55123"/>
            <a:ext cx="486383" cy="54799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7" y="176621"/>
            <a:ext cx="294100" cy="198828"/>
          </a:xfrm>
          <a:prstGeom prst="rect">
            <a:avLst/>
          </a:prstGeom>
        </p:spPr>
      </p:pic>
      <p:pic>
        <p:nvPicPr>
          <p:cNvPr id="13" name="Picture 2" descr="Drawdown: 9780143130444 | PenguinRandomHouse.com: Book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4510298"/>
            <a:ext cx="1616075" cy="20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3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X:\Projects\Archived\Major\UF-331 SW Recreational Center Expansion\Photos_Images\Florida, Univ of SW Rec Expansion_KZ_Exterior View A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1999" cy="685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13795" y="1777649"/>
            <a:ext cx="11930063" cy="4414838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26774" y="744335"/>
            <a:ext cx="4359539" cy="584775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ea typeface="Gentona SemiBold" charset="0"/>
                <a:cs typeface="Arial" panose="020B0604020202020204" pitchFamily="34" charset="0"/>
              </a:rPr>
              <a:t>Field Trips</a:t>
            </a:r>
            <a:endParaRPr lang="en-US" sz="3200" b="1" dirty="0">
              <a:latin typeface="Arial" panose="020B0604020202020204" pitchFamily="34" charset="0"/>
              <a:ea typeface="Gentona SemiBold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26773" y="1250024"/>
            <a:ext cx="4359540" cy="7908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606" y="2731676"/>
            <a:ext cx="2801724" cy="27217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54" y="2760317"/>
            <a:ext cx="2928357" cy="269306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977" y="2760317"/>
            <a:ext cx="2873136" cy="269306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653" y="2760317"/>
            <a:ext cx="2823174" cy="2693062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10856069" y="-55123"/>
            <a:ext cx="486383" cy="54799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7" y="176621"/>
            <a:ext cx="294100" cy="19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4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329" y="3829048"/>
            <a:ext cx="4201758" cy="2778413"/>
          </a:xfrm>
          <a:prstGeom prst="rect">
            <a:avLst/>
          </a:prstGeom>
        </p:spPr>
      </p:pic>
      <p:pic>
        <p:nvPicPr>
          <p:cNvPr id="6" name="Picture 2" descr="X:\Projects\Archived\Major\UF-331 SW Recreational Center Expansion\Photos_Images\Florida, Univ of SW Rec Expansion_KZ_Exterior Site -Dusk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4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81182" y="172401"/>
            <a:ext cx="5891043" cy="584775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Field Experience, </a:t>
            </a:r>
            <a:r>
              <a:rPr lang="en-US" sz="3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Internships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1182" y="764224"/>
            <a:ext cx="5891044" cy="8613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181" y="1031785"/>
            <a:ext cx="11318934" cy="25489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2983" y="3762159"/>
            <a:ext cx="3047132" cy="2703650"/>
          </a:xfrm>
          <a:prstGeom prst="rect">
            <a:avLst/>
          </a:prstGeom>
        </p:spPr>
      </p:pic>
      <p:pic>
        <p:nvPicPr>
          <p:cNvPr id="14" name="Google Shape;13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2515" y="3762158"/>
            <a:ext cx="2111829" cy="270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0836" y="3762159"/>
            <a:ext cx="2712544" cy="27036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9872" y="3762159"/>
            <a:ext cx="3086619" cy="270364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0856069" y="-55123"/>
            <a:ext cx="486383" cy="54799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7" y="176621"/>
            <a:ext cx="294100" cy="19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322"/>
            <a:ext cx="12191999" cy="68883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"/>
            <a:ext cx="12191999" cy="6857998"/>
          </a:xfrm>
          <a:prstGeom prst="rect">
            <a:avLst/>
          </a:prstGeom>
          <a:solidFill>
            <a:schemeClr val="bg1">
              <a:lumMod val="9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39942" y="470250"/>
            <a:ext cx="11169095" cy="5917502"/>
          </a:xfrm>
          <a:prstGeom prst="rect">
            <a:avLst/>
          </a:prstGeom>
          <a:solidFill>
            <a:schemeClr val="bg1">
              <a:lumMod val="95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698" y="557508"/>
            <a:ext cx="5715000" cy="22955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8993" y="606968"/>
            <a:ext cx="3576205" cy="21122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870" y="4003538"/>
            <a:ext cx="2076450" cy="207645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495900" y="3113618"/>
            <a:ext cx="49792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   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Exceptional faculty and industry leaders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Developed list of potential mentors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22515" y="2901262"/>
            <a:ext cx="112776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122" y="2963652"/>
            <a:ext cx="3576090" cy="327606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0856069" y="-55123"/>
            <a:ext cx="486383" cy="54799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7" y="176621"/>
            <a:ext cx="294100" cy="19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4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scontent-atl3-1.xx.fbcdn.net/v/t1.0-9/42145980_10156112461864191_3404396640239353856_o.jpg?_nc_cat=110&amp;ccb=2&amp;_nc_sid=cdbe9c&amp;_nc_ohc=YlTTkFHmL0kAX97RdnC&amp;_nc_ht=scontent-atl3-1.xx&amp;oh=f6214124f744be2f66eaf722c5a8b573&amp;oe=5FD76E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05624" y="262474"/>
            <a:ext cx="11180802" cy="1015663"/>
          </a:xfrm>
          <a:prstGeom prst="rect">
            <a:avLst/>
          </a:prstGeom>
          <a:solidFill>
            <a:schemeClr val="bg1">
              <a:lumMod val="95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Arial" panose="020B0604020202020204" pitchFamily="34" charset="0"/>
                <a:ea typeface="Gentona Book" charset="0"/>
                <a:cs typeface="Arial" panose="020B0604020202020204" pitchFamily="34" charset="0"/>
              </a:rPr>
              <a:t>Path to Green Industry Jobs  </a:t>
            </a:r>
            <a:endParaRPr lang="en-US" sz="6000" b="1" dirty="0">
              <a:latin typeface="Arial" panose="020B0604020202020204" pitchFamily="34" charset="0"/>
              <a:ea typeface="Gentona Book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14713" y="2282962"/>
            <a:ext cx="4814887" cy="2862322"/>
          </a:xfrm>
          <a:prstGeom prst="rect">
            <a:avLst/>
          </a:prstGeom>
          <a:solidFill>
            <a:schemeClr val="bg1">
              <a:lumMod val="95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6000" dirty="0" smtClean="0">
                <a:latin typeface="Arial" panose="020B0604020202020204" pitchFamily="34" charset="0"/>
                <a:ea typeface="Gentona Book" charset="0"/>
                <a:cs typeface="Arial" panose="020B0604020202020204" pitchFamily="34" charset="0"/>
              </a:rPr>
              <a:t>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6000" dirty="0" smtClean="0">
                <a:latin typeface="Arial" panose="020B0604020202020204" pitchFamily="34" charset="0"/>
                <a:ea typeface="Gentona Book" charset="0"/>
                <a:cs typeface="Arial" panose="020B0604020202020204" pitchFamily="34" charset="0"/>
              </a:rPr>
              <a:t>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6000" dirty="0" smtClean="0">
                <a:latin typeface="Arial" panose="020B0604020202020204" pitchFamily="34" charset="0"/>
                <a:ea typeface="Gentona Book" charset="0"/>
                <a:cs typeface="Arial" panose="020B0604020202020204" pitchFamily="34" charset="0"/>
              </a:rPr>
              <a:t>Leadership</a:t>
            </a:r>
            <a:endParaRPr lang="en-US" sz="6000" dirty="0">
              <a:latin typeface="Arial" panose="020B0604020202020204" pitchFamily="34" charset="0"/>
              <a:ea typeface="Gentona Book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83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2"/>
            <a:ext cx="12192000" cy="68579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856069" y="-55123"/>
            <a:ext cx="486383" cy="54799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7" y="176621"/>
            <a:ext cx="294100" cy="1988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57264" y="766792"/>
            <a:ext cx="6586537" cy="4031873"/>
          </a:xfrm>
          <a:prstGeom prst="rect">
            <a:avLst/>
          </a:prstGeom>
          <a:solidFill>
            <a:schemeClr val="bg1">
              <a:lumMod val="85000"/>
              <a:alpha val="43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Looking for graduates who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have: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Aptitude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Critical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Thinking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Skills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Problem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Solving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Ability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Leadership Qualities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Interpersonal Skills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Communication Skills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Demonstrated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Competency</a:t>
            </a:r>
          </a:p>
        </p:txBody>
      </p:sp>
    </p:spTree>
    <p:extLst>
      <p:ext uri="{BB962C8B-B14F-4D97-AF65-F5344CB8AC3E}">
        <p14:creationId xmlns:p14="http://schemas.microsoft.com/office/powerpoint/2010/main" val="406240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scontent-atl3-1.xx.fbcdn.net/v/t1.0-9/42145980_10156112461864191_3404396640239353856_o.jpg?_nc_cat=110&amp;ccb=2&amp;_nc_sid=cdbe9c&amp;_nc_ohc=YlTTkFHmL0kAX97RdnC&amp;_nc_ht=scontent-atl3-1.xx&amp;oh=f6214124f744be2f66eaf722c5a8b573&amp;oe=5FD76E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86576"/>
          </a:xfrm>
          <a:prstGeom prst="rect">
            <a:avLst/>
          </a:prstGeom>
          <a:solidFill>
            <a:schemeClr val="bg1">
              <a:lumMod val="95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05599" y="209817"/>
            <a:ext cx="11180802" cy="1015663"/>
          </a:xfrm>
          <a:prstGeom prst="rect">
            <a:avLst/>
          </a:prstGeom>
          <a:solidFill>
            <a:schemeClr val="bg1">
              <a:lumMod val="95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Arial" panose="020B0604020202020204" pitchFamily="34" charset="0"/>
                <a:ea typeface="Gentona Book" charset="0"/>
                <a:cs typeface="Arial" panose="020B0604020202020204" pitchFamily="34" charset="0"/>
              </a:rPr>
              <a:t>Path to Green Industry Jobs </a:t>
            </a:r>
            <a:endParaRPr lang="en-US" sz="6000" b="1" dirty="0">
              <a:latin typeface="Arial" panose="020B0604020202020204" pitchFamily="34" charset="0"/>
              <a:ea typeface="Gentona Book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186" y="1420475"/>
            <a:ext cx="7786882" cy="49660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76654" y="3090048"/>
            <a:ext cx="3422050" cy="1224777"/>
          </a:xfrm>
          <a:prstGeom prst="rect">
            <a:avLst/>
          </a:prstGeom>
          <a:solidFill>
            <a:schemeClr val="bg1">
              <a:lumMod val="95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Arial" panose="020B0604020202020204" pitchFamily="34" charset="0"/>
                <a:ea typeface="Gentona Book" charset="0"/>
                <a:cs typeface="Arial" panose="020B0604020202020204" pitchFamily="34" charset="0"/>
              </a:rPr>
              <a:t>180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Arial" panose="020B0604020202020204" pitchFamily="34" charset="0"/>
                <a:ea typeface="Gentona Book" charset="0"/>
                <a:cs typeface="Arial" panose="020B0604020202020204" pitchFamily="34" charset="0"/>
              </a:rPr>
              <a:t>68 LEED GA</a:t>
            </a:r>
            <a:endParaRPr lang="en-US" sz="3600" dirty="0">
              <a:latin typeface="Arial" panose="020B0604020202020204" pitchFamily="34" charset="0"/>
              <a:ea typeface="Gentona Book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24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1" y="273704"/>
            <a:ext cx="11201400" cy="647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50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solidFill>
            <a:schemeClr val="bg1">
              <a:lumMod val="9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6000" b="1" dirty="0">
              <a:solidFill>
                <a:srgbClr val="F37021"/>
              </a:solidFill>
              <a:latin typeface="Gentona SemiBold" charset="0"/>
              <a:ea typeface="Gentona SemiBold" charset="0"/>
              <a:cs typeface="Gentona SemiBold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" y="628650"/>
            <a:ext cx="6991350" cy="584775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ea typeface="Gentona SemiBold" charset="0"/>
                <a:cs typeface="Arial" panose="020B0604020202020204" pitchFamily="34" charset="0"/>
              </a:rPr>
              <a:t>About the University of Florida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1468694"/>
            <a:ext cx="6991350" cy="4401205"/>
          </a:xfrm>
          <a:prstGeom prst="rect">
            <a:avLst/>
          </a:prstGeom>
          <a:solidFill>
            <a:schemeClr val="bg1">
              <a:lumMod val="95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Gentona Book" charset="0"/>
                <a:cs typeface="Arial" panose="020B0604020202020204" pitchFamily="34" charset="0"/>
              </a:rPr>
              <a:t>Founded in 1853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ea typeface="Gentona Book" charset="0"/>
                <a:cs typeface="Arial" panose="020B0604020202020204" pitchFamily="34" charset="0"/>
              </a:rPr>
              <a:t>Florida’s </a:t>
            </a:r>
            <a:r>
              <a:rPr lang="en-US" sz="2000" dirty="0">
                <a:latin typeface="Arial" panose="020B0604020202020204" pitchFamily="34" charset="0"/>
                <a:ea typeface="Gentona Book" charset="0"/>
                <a:cs typeface="Arial" panose="020B0604020202020204" pitchFamily="34" charset="0"/>
              </a:rPr>
              <a:t>oldest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ea typeface="Gentona Book" charset="0"/>
                <a:cs typeface="Arial" panose="020B0604020202020204" pitchFamily="34" charset="0"/>
              </a:rPr>
              <a:t>Among </a:t>
            </a:r>
            <a:r>
              <a:rPr lang="en-US" sz="2000" dirty="0">
                <a:latin typeface="Arial" panose="020B0604020202020204" pitchFamily="34" charset="0"/>
                <a:ea typeface="Gentona Book" charset="0"/>
                <a:cs typeface="Arial" panose="020B0604020202020204" pitchFamily="34" charset="0"/>
              </a:rPr>
              <a:t>most academically diverse public universities in the 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ea typeface="Gentona Book" charset="0"/>
                <a:cs typeface="Arial" panose="020B0604020202020204" pitchFamily="34" charset="0"/>
              </a:rPr>
              <a:t>More </a:t>
            </a:r>
            <a:r>
              <a:rPr lang="en-US" sz="2000" dirty="0">
                <a:latin typeface="Arial" panose="020B0604020202020204" pitchFamily="34" charset="0"/>
                <a:ea typeface="Gentona Book" charset="0"/>
                <a:cs typeface="Arial" panose="020B0604020202020204" pitchFamily="34" charset="0"/>
              </a:rPr>
              <a:t>than 50,000 students, one of the largest universities in the country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ea typeface="Gentona Book" charset="0"/>
                <a:cs typeface="Arial" panose="020B0604020202020204" pitchFamily="34" charset="0"/>
              </a:rPr>
              <a:t>More </a:t>
            </a:r>
            <a:r>
              <a:rPr lang="en-US" sz="2000" dirty="0">
                <a:latin typeface="Arial" panose="020B0604020202020204" pitchFamily="34" charset="0"/>
                <a:ea typeface="Gentona Book" charset="0"/>
                <a:cs typeface="Arial" panose="020B0604020202020204" pitchFamily="34" charset="0"/>
              </a:rPr>
              <a:t>than 38,000 employees, including faculty and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 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of 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Florida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is home to 16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academic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colleges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and more than 150 research centers and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institutes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University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 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Florida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offers 103 distinct undergraduate degrees,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concentrated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into 90 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majors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within 26 broad fields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of study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ea typeface="Gentona Book" charset="0"/>
              <a:cs typeface="Arial" panose="020B0604020202020204" pitchFamily="34" charset="0"/>
            </a:endParaRPr>
          </a:p>
        </p:txBody>
      </p:sp>
      <p:pic>
        <p:nvPicPr>
          <p:cNvPr id="7" name="Picture 2" descr="Albert and Alberta Gator - Wiki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0" y="2072"/>
            <a:ext cx="4857750" cy="685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0856069" y="-55123"/>
            <a:ext cx="486383" cy="54799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7" y="176621"/>
            <a:ext cx="294100" cy="19882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2400" y="1175954"/>
            <a:ext cx="7105651" cy="11007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13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scontent-atl3-1.xx.fbcdn.net/v/t1.0-9/42145980_10156112461864191_3404396640239353856_o.jpg?_nc_cat=110&amp;ccb=2&amp;_nc_sid=cdbe9c&amp;_nc_ohc=YlTTkFHmL0kAX97RdnC&amp;_nc_ht=scontent-atl3-1.xx&amp;oh=f6214124f744be2f66eaf722c5a8b573&amp;oe=5FD76E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57150" y="-4764"/>
            <a:ext cx="12249150" cy="7017370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05624" y="262474"/>
            <a:ext cx="11180802" cy="923330"/>
          </a:xfrm>
          <a:prstGeom prst="rect">
            <a:avLst/>
          </a:prstGeom>
          <a:solidFill>
            <a:schemeClr val="bg1">
              <a:lumMod val="95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Arial" panose="020B0604020202020204" pitchFamily="34" charset="0"/>
                <a:ea typeface="Gentona Book" charset="0"/>
                <a:cs typeface="Arial" panose="020B0604020202020204" pitchFamily="34" charset="0"/>
              </a:rPr>
              <a:t>LEED Lab at University of Florida</a:t>
            </a:r>
            <a:endParaRPr lang="en-US" sz="5400" b="1" dirty="0">
              <a:latin typeface="Arial" panose="020B0604020202020204" pitchFamily="34" charset="0"/>
              <a:ea typeface="Gentona Book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524" y="1710688"/>
            <a:ext cx="4985563" cy="2248733"/>
          </a:xfrm>
          <a:prstGeom prst="rect">
            <a:avLst/>
          </a:prstGeom>
        </p:spPr>
      </p:pic>
      <p:pic>
        <p:nvPicPr>
          <p:cNvPr id="40962" name="Picture 2" descr="AR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355" y="1743075"/>
            <a:ext cx="1748255" cy="174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4355" y="3577318"/>
            <a:ext cx="1748255" cy="176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4355" y="5350746"/>
            <a:ext cx="1609725" cy="14954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88757" y="4056207"/>
            <a:ext cx="2607268" cy="2657138"/>
          </a:xfrm>
          <a:prstGeom prst="rect">
            <a:avLst/>
          </a:prstGeom>
          <a:solidFill>
            <a:schemeClr val="bg1">
              <a:lumMod val="95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pPr lvl="0">
              <a:spcBef>
                <a:spcPts val="800"/>
              </a:spcBef>
            </a:pPr>
            <a:r>
              <a:rPr lang="en-US" sz="2800" dirty="0"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LEED User </a:t>
            </a:r>
          </a:p>
          <a:p>
            <a:pPr lvl="0">
              <a:spcBef>
                <a:spcPts val="800"/>
              </a:spcBef>
            </a:pPr>
            <a:r>
              <a:rPr lang="en-US" sz="2800" dirty="0"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LEED Online</a:t>
            </a:r>
          </a:p>
          <a:p>
            <a:pPr lvl="0">
              <a:spcBef>
                <a:spcPts val="800"/>
              </a:spcBef>
            </a:pPr>
            <a:r>
              <a:rPr lang="en-US" sz="2800" dirty="0"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Data Analysis </a:t>
            </a:r>
          </a:p>
          <a:p>
            <a:pPr lvl="0">
              <a:spcBef>
                <a:spcPts val="800"/>
              </a:spcBef>
            </a:pPr>
            <a:r>
              <a:rPr lang="en-US" sz="2800" dirty="0"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Excel</a:t>
            </a:r>
          </a:p>
          <a:p>
            <a:pPr lvl="0">
              <a:spcBef>
                <a:spcPts val="800"/>
              </a:spcBef>
            </a:pPr>
            <a:r>
              <a:rPr lang="en-US" sz="2800" dirty="0" err="1" smtClean="0"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Helioscope</a:t>
            </a:r>
            <a:endParaRPr lang="en-US" sz="2800" dirty="0">
              <a:latin typeface="Arial" panose="020B0604020202020204" pitchFamily="34" charset="0"/>
              <a:ea typeface="Gentona Book" charset="0"/>
              <a:cs typeface="Arial" panose="020B0604020202020204" pitchFamily="34" charset="0"/>
            </a:endParaRPr>
          </a:p>
        </p:txBody>
      </p:sp>
      <p:pic>
        <p:nvPicPr>
          <p:cNvPr id="40967" name="Picture 7" descr="38cb61eb-50f7-4166-8f63-aae225bef6dc@namprd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689" y="4310402"/>
            <a:ext cx="3175001" cy="238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9" descr="589e2b61-1f3e-4ab4-8c37-8095bc0feb33@namprd2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3997" y="4684795"/>
            <a:ext cx="2474959" cy="185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10" descr="90f20adb-6c76-4b90-9a5c-5749e1879fee@namprd2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3558" y="2028184"/>
            <a:ext cx="2539962" cy="1904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606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98;p1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12192000" cy="69580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0" y="1"/>
            <a:ext cx="12192000" cy="7115174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61" y="253081"/>
            <a:ext cx="5076826" cy="36436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693" y="3896736"/>
            <a:ext cx="5398094" cy="2780248"/>
          </a:xfrm>
          <a:prstGeom prst="rect">
            <a:avLst/>
          </a:prstGeom>
          <a:solidFill>
            <a:schemeClr val="bg1">
              <a:lumMod val="95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First LEED certified building by students in the state of Florida</a:t>
            </a:r>
          </a:p>
          <a:p>
            <a:pPr marL="457200" lvl="0" indent="-4572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The 11</a:t>
            </a:r>
            <a:r>
              <a:rPr lang="en-US" sz="2800" baseline="30000" dirty="0" smtClean="0"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th</a:t>
            </a:r>
            <a:r>
              <a:rPr lang="en-US" sz="2800" dirty="0" smtClean="0"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 LEED certified building by students in the world</a:t>
            </a:r>
            <a:endParaRPr lang="en-US" sz="2800" dirty="0">
              <a:latin typeface="Arial" panose="020B0604020202020204" pitchFamily="34" charset="0"/>
              <a:ea typeface="Montserrat Light"/>
              <a:cs typeface="Arial" panose="020B0604020202020204" pitchFamily="34" charset="0"/>
              <a:sym typeface="Montserrat Ligh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0055" y="253081"/>
            <a:ext cx="3498258" cy="151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33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1"/>
            <a:ext cx="12192000" cy="686166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1"/>
            <a:ext cx="12192000" cy="6866101"/>
          </a:xfrm>
          <a:prstGeom prst="rect">
            <a:avLst/>
          </a:prstGeom>
          <a:solidFill>
            <a:schemeClr val="bg1">
              <a:lumMod val="95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125" y="980182"/>
            <a:ext cx="5347432" cy="53474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6700" y="149306"/>
            <a:ext cx="9477375" cy="553998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 Green Building Learning Collaborative (GBLC)</a:t>
            </a:r>
            <a:endParaRPr lang="en-US" sz="3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6699" y="678301"/>
            <a:ext cx="9477376" cy="8012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66700" y="1384700"/>
            <a:ext cx="5894461" cy="400110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Twelve global leaders in sustainability companies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699" y="2066096"/>
            <a:ext cx="6134983" cy="3600986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3F3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Goals: </a:t>
            </a:r>
            <a:endParaRPr lang="en-US" sz="2800" dirty="0">
              <a:solidFill>
                <a:srgbClr val="3F3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3F3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000" dirty="0" smtClean="0">
                <a:solidFill>
                  <a:srgbClr val="3F3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000" dirty="0">
                <a:solidFill>
                  <a:srgbClr val="3F3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students the opportunity to </a:t>
            </a:r>
            <a:r>
              <a:rPr lang="en-US" sz="2000" dirty="0" smtClean="0">
                <a:solidFill>
                  <a:srgbClr val="3F3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participate </a:t>
            </a:r>
            <a:r>
              <a:rPr lang="en-US" sz="2000" dirty="0">
                <a:solidFill>
                  <a:srgbClr val="3F3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applied </a:t>
            </a:r>
            <a:r>
              <a:rPr lang="en-US" sz="2000" dirty="0" smtClean="0">
                <a:solidFill>
                  <a:srgbClr val="3F3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sustainability </a:t>
            </a:r>
            <a:r>
              <a:rPr lang="en-US" sz="2000" dirty="0">
                <a:solidFill>
                  <a:srgbClr val="3F3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projects </a:t>
            </a:r>
            <a:r>
              <a:rPr lang="en-US" sz="2000" dirty="0" smtClean="0">
                <a:solidFill>
                  <a:srgbClr val="3F3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focused </a:t>
            </a:r>
            <a:r>
              <a:rPr lang="en-US" sz="2000" dirty="0">
                <a:solidFill>
                  <a:srgbClr val="3F3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green buildings. </a:t>
            </a:r>
          </a:p>
          <a:p>
            <a:r>
              <a:rPr lang="en-US" sz="2000" dirty="0">
                <a:solidFill>
                  <a:srgbClr val="3F3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To allow for student mentoring by industry partners. </a:t>
            </a:r>
          </a:p>
          <a:p>
            <a:r>
              <a:rPr lang="en-US" sz="2000" dirty="0">
                <a:solidFill>
                  <a:srgbClr val="3F3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To develop marketable skills through hands on experience for the green job market. </a:t>
            </a:r>
          </a:p>
          <a:p>
            <a:r>
              <a:rPr lang="en-US" sz="2000" dirty="0">
                <a:solidFill>
                  <a:srgbClr val="3F3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To promote leadership in sustainability and the built environment</a:t>
            </a:r>
            <a:r>
              <a:rPr lang="en-US" sz="2000" dirty="0">
                <a:solidFill>
                  <a:srgbClr val="3F3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856069" y="-55123"/>
            <a:ext cx="486383" cy="54799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7" y="176621"/>
            <a:ext cx="294100" cy="19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8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856069" y="-55123"/>
            <a:ext cx="486383" cy="54799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7" y="176621"/>
            <a:ext cx="294100" cy="1988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415" y="1111145"/>
            <a:ext cx="2272693" cy="5890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9729" y="1789299"/>
            <a:ext cx="4120286" cy="412028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340415" y="1972746"/>
            <a:ext cx="21314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96A925"/>
                </a:solidFill>
                <a:latin typeface="Franklin Gothic Demi Cond" panose="020B0706030402020204" pitchFamily="34" charset="0"/>
              </a:rPr>
              <a:t>epsten</a:t>
            </a:r>
            <a:r>
              <a:rPr lang="en-US" sz="3200" dirty="0" err="1">
                <a:solidFill>
                  <a:srgbClr val="006DB6"/>
                </a:solidFill>
                <a:latin typeface="Arial Narrow" panose="020B0606020202030204" pitchFamily="34" charset="0"/>
              </a:rPr>
              <a:t>group</a:t>
            </a:r>
            <a:endParaRPr lang="en-US" sz="3200" dirty="0"/>
          </a:p>
        </p:txBody>
      </p:sp>
      <p:sp>
        <p:nvSpPr>
          <p:cNvPr id="15" name="Rectangle 14"/>
          <p:cNvSpPr/>
          <p:nvPr/>
        </p:nvSpPr>
        <p:spPr>
          <a:xfrm>
            <a:off x="1340415" y="2830055"/>
            <a:ext cx="23984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TLC</a:t>
            </a:r>
            <a:r>
              <a:rPr lang="en-US" b="1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6" descr="https://global-uploads.webflow.com/5e86aaa3e8d859953f3027f2/5e86ba3e69567565276ccf3d_ecomedes-logo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67" y="3596081"/>
            <a:ext cx="2652666" cy="48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HOME – Building Sustainabilit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91" y="4438163"/>
            <a:ext cx="2841153" cy="66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Infinite Energy | Lock in Low TX Electricity Rates Today! | 1-855-780-520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992" y="5019090"/>
            <a:ext cx="2349552" cy="122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Home | AEI Student Design Competiti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081" y="1111145"/>
            <a:ext cx="2279133" cy="55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5712" y="1660110"/>
            <a:ext cx="2276502" cy="98857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51928" y="304132"/>
            <a:ext cx="9477375" cy="553998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 Green Building Learning Collaborative (GBLC)</a:t>
            </a:r>
            <a:endParaRPr lang="en-US" sz="3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25162" y="806632"/>
            <a:ext cx="9477376" cy="8012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752" name="Picture 8" descr="https://theatrearlington.org/wp-content/uploads/2019/06/HKS-Logo-Grey-Digital-002-300x185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202" y="3327686"/>
            <a:ext cx="1602315" cy="98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42619" y="4410988"/>
            <a:ext cx="2680570" cy="7216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12660" y="5180300"/>
            <a:ext cx="2638425" cy="7905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62425" y="2743200"/>
            <a:ext cx="1990659" cy="70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63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78589"/>
            <a:ext cx="12192000" cy="6857998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81181" y="172401"/>
            <a:ext cx="9777243" cy="584775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Partnership;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Geodesign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Specialization &amp; Geoplan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Center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1182" y="757175"/>
            <a:ext cx="9777242" cy="11939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361" y="1006164"/>
            <a:ext cx="7242628" cy="572223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856069" y="-55123"/>
            <a:ext cx="486383" cy="54799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7" y="176621"/>
            <a:ext cx="294100" cy="19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7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lasses at UF, USF to stay online through summ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67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54" y="2"/>
            <a:ext cx="12192000" cy="6857998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493330" y="452892"/>
            <a:ext cx="3753079" cy="60631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Employment: 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Siemens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Holder Construction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Whiting Turner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Moss, Renewable Energy Division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Clark Construction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Skanska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Stellar Construction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Eco Built Strategies</a:t>
            </a:r>
          </a:p>
          <a:p>
            <a:pPr marL="285750" indent="-285750">
              <a:buFontTx/>
              <a:buChar char="-"/>
            </a:pP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Pirtle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Cosentini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Associates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Kittelson &amp; Associates, Inc. 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Epsten Group, Inc.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CBRE, CB Richard Ellis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Power Production Management, INC.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Atlantic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&amp; Construction </a:t>
            </a:r>
          </a:p>
          <a:p>
            <a:pPr marL="285750" indent="-285750">
              <a:buFontTx/>
              <a:buChar char="-"/>
            </a:pP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ecoPreserve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Modernized Mobile LLC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Accenture 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Toro Engineering &amp;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Corp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Legacy Vacation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Club</a:t>
            </a:r>
          </a:p>
          <a:p>
            <a:pPr marL="285750" indent="-285750">
              <a:buFontTx/>
              <a:buChar char="-"/>
            </a:pP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Tindale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Oliver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CTS Engineering, Inc. 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89860" y="436563"/>
            <a:ext cx="4705485" cy="60631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Internship: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Siemens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TLC Engineering for Architecture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Skanska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Gilbane Construction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Moss, Renewable Energy Division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Eco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Built Strategies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Philip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Habib and Associates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Walker Architects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Little John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Engineering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Inc.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Community weatherization Coalition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Seed Biotech,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School Board of Alachua County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Power Production Management INC.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Ever Green Construction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Waste Management, Seattle Washington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City of Gainesville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Shands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Hospital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Regional Transit System, City of Gainesville 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Sarasota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County's Planning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&amp;Services department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City of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Newberry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Florida Crystals, sugar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mill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Pinellas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County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856069" y="-55123"/>
            <a:ext cx="486383" cy="54799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7" y="176621"/>
            <a:ext cx="294100" cy="19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167" y="0"/>
            <a:ext cx="12234334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1167" y="0"/>
            <a:ext cx="12234334" cy="6858000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856069" y="-112273"/>
            <a:ext cx="486383" cy="54799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7" y="176621"/>
            <a:ext cx="294100" cy="19882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29218" y="6320908"/>
            <a:ext cx="6471745" cy="369332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https://pd.dce.ufl.edu/programs--courses/sustainability-programs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850" y="1010913"/>
            <a:ext cx="9539287" cy="530999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85850" y="123780"/>
            <a:ext cx="7858125" cy="584775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UF Professional 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Development and </a:t>
            </a:r>
            <a:r>
              <a:rPr lang="en-US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Training</a:t>
            </a:r>
            <a:endParaRPr lang="en-US" sz="3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85850" y="732739"/>
            <a:ext cx="7858125" cy="8808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6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1"/>
            <a:ext cx="12192000" cy="686166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1"/>
            <a:ext cx="12192000" cy="6866101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856069" y="-55123"/>
            <a:ext cx="486383" cy="54799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7" y="176621"/>
            <a:ext cx="294100" cy="1988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294" y="353772"/>
            <a:ext cx="3971406" cy="39714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5045766"/>
            <a:ext cx="12192001" cy="109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8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431"/>
            <a:ext cx="12192000" cy="68733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5277210"/>
            <a:ext cx="1219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atin typeface="Edwardian Script ITC" panose="030303020407070D0804" pitchFamily="66" charset="0"/>
              </a:rPr>
              <a:t>Thank you</a:t>
            </a:r>
            <a:endParaRPr lang="en-US" sz="9600" b="1" dirty="0">
              <a:latin typeface="Edwardian Script ITC" panose="030303020407070D0804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856069" y="-55123"/>
            <a:ext cx="486383" cy="54799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7" y="176621"/>
            <a:ext cx="294100" cy="19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2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beautiful University of Florida. | University of florida, Gainesville,  Flori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6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3"/>
            <a:ext cx="12192000" cy="6857998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5000"/>
              </a:lnSpc>
            </a:pPr>
            <a:endParaRPr lang="en-US" sz="6000" b="1" dirty="0">
              <a:solidFill>
                <a:schemeClr val="tx1"/>
              </a:solidFill>
              <a:latin typeface="Arial" panose="020B0604020202020204" pitchFamily="34" charset="0"/>
              <a:ea typeface="Gentona SemiBold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0050" y="1028700"/>
            <a:ext cx="6991350" cy="584775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ea typeface="Gentona SemiBold" charset="0"/>
                <a:cs typeface="Arial" panose="020B0604020202020204" pitchFamily="34" charset="0"/>
              </a:rPr>
              <a:t>Where We Stand</a:t>
            </a:r>
            <a:endParaRPr lang="en-US" sz="3200" b="1" dirty="0">
              <a:latin typeface="Arial" panose="020B0604020202020204" pitchFamily="34" charset="0"/>
              <a:ea typeface="Gentona SemiBold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0050" y="1613475"/>
            <a:ext cx="6991350" cy="13912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0050" y="2318325"/>
            <a:ext cx="6896100" cy="3539430"/>
          </a:xfrm>
          <a:prstGeom prst="rect">
            <a:avLst/>
          </a:prstGeom>
          <a:solidFill>
            <a:schemeClr val="bg1">
              <a:lumMod val="95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Gentona Book" charset="0"/>
                <a:cs typeface="Arial" panose="020B0604020202020204" pitchFamily="34" charset="0"/>
              </a:rPr>
              <a:t>UF is ranked </a:t>
            </a:r>
            <a:r>
              <a:rPr lang="en-US" sz="3200" b="1" dirty="0">
                <a:latin typeface="Arial" panose="020B0604020202020204" pitchFamily="34" charset="0"/>
                <a:ea typeface="Gentona Book" charset="0"/>
                <a:cs typeface="Arial" panose="020B0604020202020204" pitchFamily="34" charset="0"/>
              </a:rPr>
              <a:t>#6</a:t>
            </a:r>
            <a:r>
              <a:rPr lang="en-US" sz="3200" dirty="0">
                <a:latin typeface="Arial" panose="020B0604020202020204" pitchFamily="34" charset="0"/>
                <a:ea typeface="Gentona Book" charset="0"/>
                <a:cs typeface="Arial" panose="020B0604020202020204" pitchFamily="34" charset="0"/>
              </a:rPr>
              <a:t> among public universities, </a:t>
            </a:r>
            <a:r>
              <a:rPr lang="en-US" sz="3200" b="1" dirty="0">
                <a:latin typeface="Arial" panose="020B0604020202020204" pitchFamily="34" charset="0"/>
                <a:ea typeface="Gentona Book" charset="0"/>
                <a:cs typeface="Arial" panose="020B0604020202020204" pitchFamily="34" charset="0"/>
              </a:rPr>
              <a:t>#30 </a:t>
            </a:r>
            <a:r>
              <a:rPr lang="en-US" sz="3200" dirty="0">
                <a:latin typeface="Arial" panose="020B0604020202020204" pitchFamily="34" charset="0"/>
                <a:ea typeface="Gentona Book" charset="0"/>
                <a:cs typeface="Arial" panose="020B0604020202020204" pitchFamily="34" charset="0"/>
              </a:rPr>
              <a:t>among national universities</a:t>
            </a:r>
          </a:p>
          <a:p>
            <a:endParaRPr lang="en-US" sz="3200" dirty="0">
              <a:latin typeface="Arial" panose="020B0604020202020204" pitchFamily="34" charset="0"/>
              <a:ea typeface="Gentona Book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ea typeface="Gentona Book" charset="0"/>
                <a:cs typeface="Arial" panose="020B0604020202020204" pitchFamily="34" charset="0"/>
              </a:rPr>
              <a:t>UF is ranked </a:t>
            </a:r>
            <a:r>
              <a:rPr lang="en-US" sz="3200" b="1" dirty="0">
                <a:latin typeface="Arial" panose="020B0604020202020204" pitchFamily="34" charset="0"/>
                <a:ea typeface="Gentona Book" charset="0"/>
                <a:cs typeface="Arial" panose="020B0604020202020204" pitchFamily="34" charset="0"/>
              </a:rPr>
              <a:t>#88 </a:t>
            </a:r>
            <a:r>
              <a:rPr lang="en-US" sz="3200" dirty="0">
                <a:latin typeface="Arial" panose="020B0604020202020204" pitchFamily="34" charset="0"/>
                <a:ea typeface="Gentona Book" charset="0"/>
                <a:cs typeface="Arial" panose="020B0604020202020204" pitchFamily="34" charset="0"/>
              </a:rPr>
              <a:t>in the Academic Ranking of World Universities (Shanghai Ranking</a:t>
            </a:r>
            <a:r>
              <a:rPr lang="en-US" sz="3200" dirty="0" smtClean="0">
                <a:latin typeface="Arial" panose="020B0604020202020204" pitchFamily="34" charset="0"/>
                <a:ea typeface="Gentona Book" charset="0"/>
                <a:cs typeface="Arial" panose="020B0604020202020204" pitchFamily="34" charset="0"/>
              </a:rPr>
              <a:t>)</a:t>
            </a:r>
            <a:endParaRPr lang="en-US" dirty="0">
              <a:solidFill>
                <a:srgbClr val="002060"/>
              </a:solidFill>
              <a:latin typeface="Gentona Book" charset="0"/>
              <a:ea typeface="Gentona Book" charset="0"/>
              <a:cs typeface="Gentona Book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7568" y="1028700"/>
            <a:ext cx="4165790" cy="4829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10856069" y="-55123"/>
            <a:ext cx="486383" cy="54799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7" y="176621"/>
            <a:ext cx="294100" cy="19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2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UF_campus_beauty-2 | UF Office for Student Financial Affai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5000"/>
              </a:lnSpc>
            </a:pPr>
            <a:endParaRPr lang="en-US" sz="6000" b="1" dirty="0">
              <a:solidFill>
                <a:schemeClr val="tx1"/>
              </a:solidFill>
              <a:latin typeface="Arial" panose="020B0604020202020204" pitchFamily="34" charset="0"/>
              <a:ea typeface="Gentona SemiBold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5262" y="474791"/>
            <a:ext cx="9477375" cy="584775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ea typeface="Gentona SemiBold" charset="0"/>
                <a:cs typeface="Arial" panose="020B0604020202020204" pitchFamily="34" charset="0"/>
              </a:rPr>
              <a:t>College of Design, Construction and Planning</a:t>
            </a:r>
            <a:endParaRPr lang="en-US" sz="3200" b="1" dirty="0">
              <a:latin typeface="Arial" panose="020B0604020202020204" pitchFamily="34" charset="0"/>
              <a:ea typeface="Gentona SemiBold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5262" y="1534354"/>
            <a:ext cx="6910932" cy="1846659"/>
          </a:xfrm>
          <a:prstGeom prst="rect">
            <a:avLst/>
          </a:prstGeom>
          <a:solidFill>
            <a:schemeClr val="bg1">
              <a:lumMod val="95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Gentona Book" charset="0"/>
                <a:cs typeface="Arial" panose="020B0604020202020204" pitchFamily="34" charset="0"/>
              </a:rPr>
              <a:t>School of Architecture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Gentona Book" charset="0"/>
                <a:cs typeface="Arial" panose="020B0604020202020204" pitchFamily="34" charset="0"/>
              </a:rPr>
              <a:t>School of Construction Management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Gentona Book" charset="0"/>
                <a:cs typeface="Arial" panose="020B0604020202020204" pitchFamily="34" charset="0"/>
              </a:rPr>
              <a:t>School of Landscape Architecture and Planning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Gentona Book" charset="0"/>
                <a:cs typeface="Arial" panose="020B0604020202020204" pitchFamily="34" charset="0"/>
              </a:rPr>
              <a:t>Department of Interior Design </a:t>
            </a:r>
          </a:p>
          <a:p>
            <a:endParaRPr lang="en-US" dirty="0">
              <a:solidFill>
                <a:srgbClr val="002060"/>
              </a:solidFill>
              <a:latin typeface="Gentona Book" charset="0"/>
              <a:ea typeface="Gentona Book" charset="0"/>
              <a:cs typeface="Gentona Book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074" y="5200535"/>
            <a:ext cx="8363223" cy="1323439"/>
          </a:xfrm>
          <a:prstGeom prst="rect">
            <a:avLst/>
          </a:prstGeom>
          <a:solidFill>
            <a:schemeClr val="bg1">
              <a:lumMod val="95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Gentona Book" charset="0"/>
                <a:cs typeface="Arial" panose="020B0604020202020204" pitchFamily="34" charset="0"/>
              </a:rPr>
              <a:t>Interdisciplinary programs: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Gentona Book" charset="0"/>
                <a:cs typeface="Arial" panose="020B0604020202020204" pitchFamily="34" charset="0"/>
              </a:rPr>
              <a:t>Historic Preservation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b="1" dirty="0">
                <a:latin typeface="Arial" panose="020B0604020202020204" pitchFamily="34" charset="0"/>
                <a:ea typeface="Gentona Book" charset="0"/>
                <a:cs typeface="Arial" panose="020B0604020202020204" pitchFamily="34" charset="0"/>
              </a:rPr>
              <a:t>Sustainability and the Built </a:t>
            </a:r>
            <a:r>
              <a:rPr lang="en-US" sz="3200" b="1" dirty="0" smtClean="0">
                <a:latin typeface="Arial" panose="020B0604020202020204" pitchFamily="34" charset="0"/>
                <a:ea typeface="Gentona Book" charset="0"/>
                <a:cs typeface="Arial" panose="020B0604020202020204" pitchFamily="34" charset="0"/>
              </a:rPr>
              <a:t>Environment</a:t>
            </a:r>
            <a:endParaRPr lang="en-US" sz="3200" b="1" dirty="0">
              <a:latin typeface="Arial" panose="020B0604020202020204" pitchFamily="34" charset="0"/>
              <a:ea typeface="Gentona Book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856069" y="-55123"/>
            <a:ext cx="486383" cy="54799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7" y="176621"/>
            <a:ext cx="294100" cy="19882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95262" y="1005426"/>
            <a:ext cx="9501187" cy="804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95263" y="3505944"/>
            <a:ext cx="6910932" cy="1569660"/>
          </a:xfrm>
          <a:prstGeom prst="rect">
            <a:avLst/>
          </a:prstGeom>
          <a:solidFill>
            <a:schemeClr val="bg1">
              <a:lumMod val="95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ea typeface="Gentona Book" charset="0"/>
                <a:cs typeface="Arial" panose="020B0604020202020204" pitchFamily="34" charset="0"/>
              </a:rPr>
              <a:t>Degrees Offered:</a:t>
            </a:r>
            <a:endParaRPr lang="en-US" sz="2400" dirty="0">
              <a:latin typeface="Arial" panose="020B0604020202020204" pitchFamily="34" charset="0"/>
              <a:ea typeface="Gentona Book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Bachelor’s Degrees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en-US" sz="2400" dirty="0">
              <a:latin typeface="Arial" panose="020B0604020202020204" pitchFamily="34" charset="0"/>
              <a:ea typeface="Gentona Book" charset="0"/>
              <a:cs typeface="Arial" panose="020B0604020202020204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Master’s Degrees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ea typeface="Gentona Book" charset="0"/>
                <a:cs typeface="Arial" panose="020B0604020202020204" pitchFamily="34" charset="0"/>
              </a:rPr>
              <a:t>PhD Degrees</a:t>
            </a:r>
            <a:endParaRPr lang="en-US" sz="2400" dirty="0">
              <a:latin typeface="Arial" panose="020B0604020202020204" pitchFamily="34" charset="0"/>
              <a:ea typeface="Gentona Book" charset="0"/>
              <a:cs typeface="Arial" panose="020B0604020202020204" pitchFamily="34" charset="0"/>
            </a:endParaRPr>
          </a:p>
        </p:txBody>
      </p:sp>
      <p:pic>
        <p:nvPicPr>
          <p:cNvPr id="18" name="Picture 4" descr="M.E. Rinker, Sr. School of Construction Management – UF College of Design,  Construction and Plann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825" y="1534275"/>
            <a:ext cx="391703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81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572"/>
            <a:ext cx="12192000" cy="69365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-280822"/>
            <a:ext cx="12241008" cy="7138822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12741" y="118037"/>
            <a:ext cx="10145784" cy="523220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Coronavirus shutdowns have unintended climate benefits </a:t>
            </a:r>
            <a:endParaRPr lang="en-US" sz="2800" b="1" dirty="0">
              <a:latin typeface="Arial" panose="020B0604020202020204" pitchFamily="34" charset="0"/>
              <a:ea typeface="Gentona Book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008" y="876508"/>
            <a:ext cx="5515128" cy="32850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278" y="861118"/>
            <a:ext cx="5434358" cy="33004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0994" y="4161530"/>
            <a:ext cx="5369277" cy="24612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856069" y="-55123"/>
            <a:ext cx="486383" cy="54799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7" y="176621"/>
            <a:ext cx="294100" cy="1988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12741" y="650808"/>
            <a:ext cx="10145784" cy="1082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77356" y="1123950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Graphik"/>
              </a:rPr>
              <a:t>July 1998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403864" y="1110159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Graphik"/>
              </a:rPr>
              <a:t>March 2020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319014" y="1272502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Graphik"/>
              </a:rPr>
              <a:t>March 2020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591300" y="1130757"/>
            <a:ext cx="1890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Graphik"/>
              </a:rPr>
              <a:t>November 2019 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77356" y="1479491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Graphik"/>
              </a:rPr>
              <a:t>China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642685" y="1487811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Graphik"/>
              </a:rPr>
              <a:t>New Delhi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05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572"/>
            <a:ext cx="12192000" cy="69365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-45572"/>
            <a:ext cx="12192000" cy="6903572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8813653"/>
              </p:ext>
            </p:extLst>
          </p:nvPr>
        </p:nvGraphicFramePr>
        <p:xfrm>
          <a:off x="912741" y="978430"/>
          <a:ext cx="10579509" cy="5587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12741" y="118037"/>
            <a:ext cx="8139819" cy="584775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ea typeface="Gentona Book" charset="0"/>
                <a:cs typeface="Arial" panose="020B0604020202020204" pitchFamily="34" charset="0"/>
              </a:rPr>
              <a:t>Sustainability and the Built </a:t>
            </a:r>
            <a:r>
              <a:rPr lang="en-US" sz="3200" b="1" dirty="0" smtClean="0">
                <a:latin typeface="Arial" panose="020B0604020202020204" pitchFamily="34" charset="0"/>
                <a:ea typeface="Gentona Book" charset="0"/>
                <a:cs typeface="Arial" panose="020B0604020202020204" pitchFamily="34" charset="0"/>
              </a:rPr>
              <a:t>Environment</a:t>
            </a:r>
            <a:endParaRPr lang="en-US" sz="3200" b="1" dirty="0">
              <a:latin typeface="Arial" panose="020B0604020202020204" pitchFamily="34" charset="0"/>
              <a:ea typeface="Gentona Book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60367" y="656647"/>
            <a:ext cx="8092194" cy="557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856069" y="-55123"/>
            <a:ext cx="486383" cy="54799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7" y="176621"/>
            <a:ext cx="294100" cy="19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5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8 Reasons Why You Should Visit Jordan in 2020 - Mindvalley Bl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331293" y="-184633"/>
            <a:ext cx="12386473" cy="7243763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684004" y="155333"/>
            <a:ext cx="8823989" cy="1199195"/>
          </a:xfrm>
          <a:prstGeom prst="rect">
            <a:avLst/>
          </a:prstGeom>
          <a:solidFill>
            <a:schemeClr val="bg1">
              <a:lumMod val="95000"/>
              <a:alpha val="34000"/>
            </a:schemeClr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</a:t>
            </a:r>
            <a:r>
              <a:rPr lang="ar-JO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odes Assessment &amp; Development in 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Jordan </a:t>
            </a:r>
            <a:endParaRPr lang="en-US" sz="4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2009-2011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97" y="1463618"/>
            <a:ext cx="3727267" cy="2795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24" y="1442505"/>
            <a:ext cx="3734019" cy="2800514"/>
          </a:xfrm>
          <a:prstGeom prst="rect">
            <a:avLst/>
          </a:prstGeom>
        </p:spPr>
      </p:pic>
      <p:pic>
        <p:nvPicPr>
          <p:cNvPr id="18438" name="Picture 6" descr="usaid fund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48" y="508566"/>
            <a:ext cx="1263355" cy="49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https://1000logos.net/wp-content/uploads/2019/06/Deloitt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3229" y="541863"/>
            <a:ext cx="816767" cy="45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 descr="https://scontent-atl3-1.xx.fbcdn.net/v/t31.0-8/272262_229066083800678_2970173_o.jpg?_nc_cat=100&amp;ccb=2&amp;_nc_sid=cdbe9c&amp;_nc_ohc=e2rnVbIkxHcAX-jB4mO&amp;_nc_ht=scontent-atl3-1.xx&amp;oh=30dea92a074585849a5956a99625d6b5&amp;oe=5FD6A2E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401" y="1463618"/>
            <a:ext cx="3727266" cy="27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86997" y="4457333"/>
            <a:ext cx="11180802" cy="2142125"/>
          </a:xfrm>
          <a:prstGeom prst="rect">
            <a:avLst/>
          </a:prstGeom>
          <a:solidFill>
            <a:schemeClr val="bg1">
              <a:lumMod val="95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University of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Jordan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Jordan University of Science and Technology </a:t>
            </a:r>
          </a:p>
          <a:p>
            <a:pPr marL="571500" indent="-5715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University of Yarmouk</a:t>
            </a:r>
          </a:p>
          <a:p>
            <a:pPr marL="571500" indent="-5715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Al-Hussein Bin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Talal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Public sector;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including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ministries and municipalities</a:t>
            </a:r>
          </a:p>
          <a:p>
            <a:pPr marL="571500" indent="-5715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Private sector;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professional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organizations and design &amp; construction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firms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002060"/>
              </a:solidFill>
              <a:latin typeface="Gentona Book" charset="0"/>
              <a:ea typeface="Gentona Book" charset="0"/>
              <a:cs typeface="Gentona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8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8 Reasons Why You Should Visit Jordan in 2020 - Mindvalley Bl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6498"/>
            <a:ext cx="12192001" cy="6858000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890" name="Picture 2" descr="https://www.jordanewe.com/sites/default/files/styles/profile_logo/public/images/directory/Jordan%20Green%20Building%20Council%20%28GBC%29.jpg?itok=oEoG_P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275" y="1768003"/>
            <a:ext cx="3936422" cy="250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741154" y="472309"/>
            <a:ext cx="8823989" cy="1199195"/>
          </a:xfrm>
          <a:prstGeom prst="rect">
            <a:avLst/>
          </a:prstGeom>
          <a:solidFill>
            <a:schemeClr val="bg1">
              <a:lumMod val="95000"/>
              <a:alpha val="34000"/>
            </a:schemeClr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</a:t>
            </a:r>
            <a:r>
              <a:rPr lang="ar-JO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odes Assessment &amp; Development in 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Jordan </a:t>
            </a:r>
            <a:endParaRPr lang="en-US" sz="4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2009-2011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6" descr="usaid fund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98" y="825542"/>
            <a:ext cx="1263355" cy="49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s://1000logos.net/wp-content/uploads/2019/06/Deloitt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379" y="858839"/>
            <a:ext cx="816767" cy="45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77798" y="2040975"/>
            <a:ext cx="3862389" cy="1107996"/>
          </a:xfrm>
          <a:prstGeom prst="rect">
            <a:avLst/>
          </a:prstGeom>
          <a:solidFill>
            <a:schemeClr val="bg1">
              <a:lumMod val="95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ea typeface="Gentona Book" charset="0"/>
                <a:cs typeface="Arial" panose="020B0604020202020204" pitchFamily="34" charset="0"/>
              </a:rPr>
              <a:t>LEED Training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ea typeface="Gentona Book" charset="0"/>
                <a:cs typeface="Arial" panose="020B0604020202020204" pitchFamily="34" charset="0"/>
              </a:rPr>
              <a:t>LEED Faculty Training </a:t>
            </a:r>
            <a:endParaRPr lang="en-US" sz="2400" dirty="0">
              <a:latin typeface="Arial" panose="020B0604020202020204" pitchFamily="34" charset="0"/>
              <a:ea typeface="Gentona Book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002060"/>
              </a:solidFill>
              <a:latin typeface="Gentona Book" charset="0"/>
              <a:ea typeface="Gentona Book" charset="0"/>
              <a:cs typeface="Gentona Book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4664" y="4329499"/>
            <a:ext cx="2069643" cy="2488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798" y="3278209"/>
            <a:ext cx="2676525" cy="36290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295" y="3278209"/>
            <a:ext cx="3896755" cy="292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4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3041"/>
            <a:ext cx="12192000" cy="6857998"/>
          </a:xfrm>
          <a:prstGeom prst="rect">
            <a:avLst/>
          </a:prstGeom>
          <a:solidFill>
            <a:schemeClr val="bg1">
              <a:lumMod val="8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5275" y="1065985"/>
            <a:ext cx="11601450" cy="5321342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920806" y="3856488"/>
            <a:ext cx="1220131" cy="2497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88422" y="3868718"/>
            <a:ext cx="1321808" cy="24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 descr="http://www.nixcoplumbing.com/blog/wp-content/uploads/2011/02/Water-faucet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3268967" y="3856488"/>
            <a:ext cx="1664970" cy="2497455"/>
          </a:xfrm>
          <a:prstGeom prst="rect">
            <a:avLst/>
          </a:prstGeom>
          <a:noFill/>
        </p:spPr>
      </p:pic>
      <p:pic>
        <p:nvPicPr>
          <p:cNvPr id="17" name="Picture 2" descr="https://www.insulationman.com/sites/default/files/styles/panopoly_image_original/public/audit_2_0.jpg?itok=q5frgMl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943" y="371138"/>
            <a:ext cx="2060992" cy="189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28" descr="integ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113" y="2300289"/>
            <a:ext cx="4224462" cy="381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589" y="1374909"/>
            <a:ext cx="2777799" cy="2334147"/>
          </a:xfrm>
          <a:prstGeom prst="rect">
            <a:avLst/>
          </a:prstGeom>
        </p:spPr>
      </p:pic>
      <p:pic>
        <p:nvPicPr>
          <p:cNvPr id="19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22" y="1374909"/>
            <a:ext cx="3067645" cy="23341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71115" y="4166948"/>
            <a:ext cx="2483677" cy="186275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81181" y="172401"/>
            <a:ext cx="9048582" cy="584775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Interdisciplinary </a:t>
            </a:r>
            <a:r>
              <a:rPr lang="en-US" sz="3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&amp; </a:t>
            </a:r>
            <a:r>
              <a:rPr lang="en-US" sz="32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Geodesign</a:t>
            </a:r>
            <a:r>
              <a:rPr lang="en-US" sz="3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Specialization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81181" y="757176"/>
            <a:ext cx="9048582" cy="1474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0856069" y="-55123"/>
            <a:ext cx="486383" cy="54799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7" y="176621"/>
            <a:ext cx="294100" cy="19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3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5162</TotalTime>
  <Words>714</Words>
  <Application>Microsoft Office PowerPoint</Application>
  <PresentationFormat>Widescreen</PresentationFormat>
  <Paragraphs>158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Arial</vt:lpstr>
      <vt:lpstr>Arial Narrow</vt:lpstr>
      <vt:lpstr>Calibri</vt:lpstr>
      <vt:lpstr>Calibri Light</vt:lpstr>
      <vt:lpstr>Edwardian Script ITC</vt:lpstr>
      <vt:lpstr>Franklin Gothic Demi Cond</vt:lpstr>
      <vt:lpstr>Gentona Book</vt:lpstr>
      <vt:lpstr>Gentona SemiBold</vt:lpstr>
      <vt:lpstr>Graphik</vt:lpstr>
      <vt:lpstr>Montserrat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Florida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Armaghani,Bahar A</dc:creator>
  <cp:lastModifiedBy>Armaghani,Bahar A</cp:lastModifiedBy>
  <cp:revision>92</cp:revision>
  <dcterms:created xsi:type="dcterms:W3CDTF">2020-11-12T17:42:03Z</dcterms:created>
  <dcterms:modified xsi:type="dcterms:W3CDTF">2020-11-16T17:07:21Z</dcterms:modified>
</cp:coreProperties>
</file>