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9" r:id="rId15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236" autoAdjust="0"/>
  </p:normalViewPr>
  <p:slideViewPr>
    <p:cSldViewPr snapToGrid="0">
      <p:cViewPr varScale="1">
        <p:scale>
          <a:sx n="66" d="100"/>
          <a:sy n="66" d="100"/>
        </p:scale>
        <p:origin x="14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411FB-2A23-485E-85DC-A6CFF656AF07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87866-28FE-46E5-A933-64E905344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23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D889-F934-4574-90B2-84475B532E1D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BEDC6-3829-4FA3-8A0C-3D130F25E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65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9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16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18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07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13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0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4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83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04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5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25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DC6-3829-4FA3-8A0C-3D130F25E7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9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1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58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18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02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33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15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9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2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9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8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4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6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4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7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DBDCC7-713B-4F21-BE07-8166FB914E6B}" type="datetimeFigureOut">
              <a:rPr lang="en-US" smtClean="0"/>
              <a:t>07-Dec-20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DEA620-4BD9-4F5E-AC7D-FA71F56C7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5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073" y="559256"/>
            <a:ext cx="10554789" cy="2628682"/>
          </a:xfrm>
        </p:spPr>
        <p:txBody>
          <a:bodyPr>
            <a:noAutofit/>
          </a:bodyPr>
          <a:lstStyle/>
          <a:p>
            <a:pPr algn="ctr"/>
            <a:r>
              <a:rPr lang="en-GB" sz="5000" b="1" dirty="0"/>
              <a:t>Online Teaching During COVID-19 Crisis: </a:t>
            </a:r>
            <a:r>
              <a:rPr lang="en-GB" sz="4000" b="1" dirty="0"/>
              <a:t>The Role of </a:t>
            </a:r>
            <a:r>
              <a:rPr lang="en-GB" sz="4000" b="1" dirty="0" smtClean="0"/>
              <a:t>Technostress </a:t>
            </a:r>
            <a:r>
              <a:rPr lang="en-GB" sz="4000" b="1" dirty="0"/>
              <a:t>and Emotional Dissonance on Online Teaching Exhaustion and Teaching Staff </a:t>
            </a:r>
            <a:r>
              <a:rPr lang="en-GB" sz="4000" b="1" dirty="0" smtClean="0"/>
              <a:t>Productivity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0880" y="3775549"/>
            <a:ext cx="6987645" cy="138853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600" b="1" dirty="0" smtClean="0"/>
              <a:t>Laila Dahabiyeh</a:t>
            </a:r>
          </a:p>
          <a:p>
            <a:pPr algn="ctr"/>
            <a:r>
              <a:rPr lang="en-US" sz="2600" b="1" dirty="0" smtClean="0"/>
              <a:t>School of business – The University of Jordan</a:t>
            </a:r>
          </a:p>
          <a:p>
            <a:pPr algn="ctr"/>
            <a:r>
              <a:rPr lang="en-US" sz="2600" b="1" dirty="0" smtClean="0"/>
              <a:t>UCN webinar series - Dec 15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54572"/>
            <a:ext cx="10018713" cy="1037897"/>
          </a:xfrm>
        </p:spPr>
        <p:txBody>
          <a:bodyPr/>
          <a:lstStyle/>
          <a:p>
            <a:r>
              <a:rPr lang="en-US" b="1" dirty="0"/>
              <a:t>Research Findings </a:t>
            </a:r>
            <a:r>
              <a:rPr lang="en-US" sz="4000" b="1" dirty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834" y="1614507"/>
            <a:ext cx="10633166" cy="4023360"/>
          </a:xfrm>
        </p:spPr>
        <p:txBody>
          <a:bodyPr/>
          <a:lstStyle/>
          <a:p>
            <a:r>
              <a:rPr lang="en-US" b="1" u="sng" dirty="0" smtClean="0"/>
              <a:t>Teaching Staff Productivity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Techno-insecurity + Techno-uncertainty + negative emotional dissonance have a </a:t>
            </a:r>
            <a:r>
              <a:rPr lang="en-US" b="1" i="1" dirty="0" smtClean="0">
                <a:solidFill>
                  <a:srgbClr val="FF0000"/>
                </a:solidFill>
              </a:rPr>
              <a:t>positive</a:t>
            </a:r>
            <a:r>
              <a:rPr lang="en-US" b="1" i="1" dirty="0" smtClean="0"/>
              <a:t> </a:t>
            </a:r>
            <a:r>
              <a:rPr lang="en-US" dirty="0" smtClean="0"/>
              <a:t>impact</a:t>
            </a:r>
            <a:r>
              <a:rPr lang="en-US" b="1" i="1" dirty="0" smtClean="0"/>
              <a:t> </a:t>
            </a:r>
            <a:r>
              <a:rPr lang="en-US" dirty="0" smtClean="0"/>
              <a:t>on productivity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Techno-invasion has a </a:t>
            </a:r>
            <a:r>
              <a:rPr lang="en-US" b="1" i="1" dirty="0" smtClean="0">
                <a:solidFill>
                  <a:srgbClr val="FF0000"/>
                </a:solidFill>
              </a:rPr>
              <a:t>negative</a:t>
            </a:r>
            <a:r>
              <a:rPr lang="en-US" b="1" i="1" dirty="0" smtClean="0"/>
              <a:t> </a:t>
            </a:r>
            <a:r>
              <a:rPr lang="en-US" dirty="0" smtClean="0"/>
              <a:t>impact</a:t>
            </a:r>
            <a:r>
              <a:rPr lang="en-US" b="1" i="1" dirty="0" smtClean="0"/>
              <a:t> </a:t>
            </a:r>
            <a:r>
              <a:rPr lang="en-US" dirty="0" smtClean="0"/>
              <a:t>on productivity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Techno-overload has </a:t>
            </a:r>
            <a:r>
              <a:rPr lang="en-US" b="1" i="1" dirty="0" smtClean="0">
                <a:solidFill>
                  <a:srgbClr val="FF0000"/>
                </a:solidFill>
              </a:rPr>
              <a:t>no direct </a:t>
            </a:r>
            <a:r>
              <a:rPr lang="en-US" dirty="0" smtClean="0"/>
              <a:t>impact on productivity (full mediation through online teaching exhaustion)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Techno-complexity has </a:t>
            </a:r>
            <a:r>
              <a:rPr lang="en-US" b="1" i="1" dirty="0" smtClean="0">
                <a:solidFill>
                  <a:srgbClr val="FF0000"/>
                </a:solidFill>
              </a:rPr>
              <a:t>no significant </a:t>
            </a:r>
            <a:r>
              <a:rPr lang="en-US" dirty="0" smtClean="0"/>
              <a:t>impact on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95515"/>
            <a:ext cx="10018713" cy="1206062"/>
          </a:xfrm>
        </p:spPr>
        <p:txBody>
          <a:bodyPr/>
          <a:lstStyle/>
          <a:p>
            <a:r>
              <a:rPr lang="en-US" b="1" dirty="0" smtClean="0"/>
              <a:t>Practical Implications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453" y="1601577"/>
            <a:ext cx="10018713" cy="432025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GB" sz="2600" dirty="0"/>
              <a:t>T</a:t>
            </a:r>
            <a:r>
              <a:rPr lang="en-GB" sz="2600" dirty="0" smtClean="0"/>
              <a:t>echnostress </a:t>
            </a:r>
            <a:r>
              <a:rPr lang="en-GB" sz="2600" dirty="0"/>
              <a:t>should not always be perceived as an undesirable </a:t>
            </a:r>
            <a:r>
              <a:rPr lang="en-GB" sz="2600" dirty="0" smtClean="0"/>
              <a:t>phenomenon.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/>
              <a:t> HEI should curb the negative impact of technostress by nurturing the conditions in which technostress becomes positive and support organizational </a:t>
            </a:r>
            <a:r>
              <a:rPr lang="en-GB" sz="2600" dirty="0" smtClean="0"/>
              <a:t>goals (</a:t>
            </a:r>
            <a:r>
              <a:rPr lang="en-GB" sz="2600" dirty="0" err="1" smtClean="0"/>
              <a:t>eg</a:t>
            </a:r>
            <a:r>
              <a:rPr lang="en-GB" sz="2600" dirty="0" smtClean="0"/>
              <a:t>. trainings, work-life balance practices).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/>
              <a:t> T</a:t>
            </a:r>
            <a:r>
              <a:rPr lang="en-GB" sz="2600" dirty="0" smtClean="0"/>
              <a:t>eaching </a:t>
            </a:r>
            <a:r>
              <a:rPr lang="en-GB" sz="2600" dirty="0"/>
              <a:t>staff should also be aware that technostress is not necessarily associated with adverse </a:t>
            </a:r>
            <a:r>
              <a:rPr lang="en-GB" sz="2600" dirty="0" smtClean="0"/>
              <a:t>consequences.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/>
              <a:t> O</a:t>
            </a:r>
            <a:r>
              <a:rPr lang="en-GB" sz="2600" dirty="0" smtClean="0"/>
              <a:t>nline </a:t>
            </a:r>
            <a:r>
              <a:rPr lang="en-GB" sz="2600" dirty="0"/>
              <a:t>teaching exhaustion deserves more attention from HEI because of its detrimental influence on teaching staff </a:t>
            </a:r>
            <a:r>
              <a:rPr lang="en-GB" sz="2600" dirty="0" smtClean="0"/>
              <a:t>productivity.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/>
              <a:t> HEI should strive to improve their work conditions by providing psychological </a:t>
            </a:r>
            <a:r>
              <a:rPr lang="en-GB" sz="2600" dirty="0" smtClean="0"/>
              <a:t>support </a:t>
            </a:r>
            <a:r>
              <a:rPr lang="en-GB" sz="2600" dirty="0"/>
              <a:t>to teaching </a:t>
            </a:r>
            <a:r>
              <a:rPr lang="en-GB" sz="2600" dirty="0" smtClean="0"/>
              <a:t>staff.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247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436" y="1632283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/>
              <a:t>Thank you </a:t>
            </a:r>
            <a:r>
              <a:rPr lang="en-US" sz="80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en-US" sz="8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919" y="612228"/>
            <a:ext cx="8423493" cy="880241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191" y="2060027"/>
            <a:ext cx="10018713" cy="404648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Brod</a:t>
            </a:r>
            <a:r>
              <a:rPr lang="en-US" dirty="0"/>
              <a:t>, C. (1984), </a:t>
            </a:r>
            <a:r>
              <a:rPr lang="en-US" i="1" dirty="0"/>
              <a:t>Technostress: The Human Cost Of The Computer Revolution, </a:t>
            </a:r>
            <a:r>
              <a:rPr lang="en-US" dirty="0"/>
              <a:t>Basic Books.</a:t>
            </a:r>
          </a:p>
          <a:p>
            <a:r>
              <a:rPr lang="en-US" dirty="0" err="1"/>
              <a:t>Hochschild</a:t>
            </a:r>
            <a:r>
              <a:rPr lang="en-US" dirty="0"/>
              <a:t>, A. (1983), </a:t>
            </a:r>
            <a:r>
              <a:rPr lang="en-US" i="1" dirty="0"/>
              <a:t>The Managed Heart, </a:t>
            </a:r>
            <a:r>
              <a:rPr lang="en-US" dirty="0"/>
              <a:t>University of California Press, CA.</a:t>
            </a:r>
          </a:p>
          <a:p>
            <a:r>
              <a:rPr lang="en-US" dirty="0"/>
              <a:t>IAU (2020), "The Impact of COVID 19 on Higher Education Around The World", France, the International Association of Universities</a:t>
            </a:r>
            <a:r>
              <a:rPr lang="en-US" dirty="0" smtClean="0"/>
              <a:t>.</a:t>
            </a:r>
          </a:p>
          <a:p>
            <a:r>
              <a:rPr lang="en-US" dirty="0"/>
              <a:t>Ragu-Nathan, T. S., </a:t>
            </a:r>
            <a:r>
              <a:rPr lang="en-US" dirty="0" err="1"/>
              <a:t>Tarafdar</a:t>
            </a:r>
            <a:r>
              <a:rPr lang="en-US" dirty="0"/>
              <a:t>, M., Ragu-Nathan, B. S. and </a:t>
            </a:r>
            <a:r>
              <a:rPr lang="en-US" dirty="0" err="1"/>
              <a:t>Tu</a:t>
            </a:r>
            <a:r>
              <a:rPr lang="en-US" dirty="0"/>
              <a:t>, Q. (2008), "The Consequences of Technostress for End Users in Organizations: Conceptual Development and Empirical Validation", </a:t>
            </a:r>
            <a:r>
              <a:rPr lang="en-US" i="1" dirty="0"/>
              <a:t>Information Systems Research,</a:t>
            </a:r>
            <a:r>
              <a:rPr lang="en-US" dirty="0"/>
              <a:t> Vol. 19 No. 4, pp. 417-433</a:t>
            </a:r>
            <a:r>
              <a:rPr lang="en-US" dirty="0" smtClean="0"/>
              <a:t>.</a:t>
            </a:r>
          </a:p>
          <a:p>
            <a:r>
              <a:rPr lang="en-US" dirty="0"/>
              <a:t>Srivastava, S. C., Chandra, S. and </a:t>
            </a:r>
            <a:r>
              <a:rPr lang="en-US" dirty="0" err="1"/>
              <a:t>Shirish</a:t>
            </a:r>
            <a:r>
              <a:rPr lang="en-US" dirty="0"/>
              <a:t>, A. (2015), "Technostress creators and job outcomes: </a:t>
            </a:r>
            <a:r>
              <a:rPr lang="en-US" dirty="0" err="1"/>
              <a:t>theorising</a:t>
            </a:r>
            <a:r>
              <a:rPr lang="en-US" dirty="0"/>
              <a:t> the moderating influence of personality traits", </a:t>
            </a:r>
            <a:r>
              <a:rPr lang="en-US" i="1" dirty="0"/>
              <a:t>Information Systems Journal,</a:t>
            </a:r>
            <a:r>
              <a:rPr lang="en-US" dirty="0"/>
              <a:t> Vol. 25 No. 4, pp. 355-401.</a:t>
            </a:r>
          </a:p>
          <a:p>
            <a:r>
              <a:rPr lang="en-US" dirty="0" err="1"/>
              <a:t>Tarafdar</a:t>
            </a:r>
            <a:r>
              <a:rPr lang="en-US" dirty="0"/>
              <a:t>, M., </a:t>
            </a:r>
            <a:r>
              <a:rPr lang="en-US" dirty="0" err="1"/>
              <a:t>Tu</a:t>
            </a:r>
            <a:r>
              <a:rPr lang="en-US" dirty="0"/>
              <a:t>, Q., Ragu-Nathan, B. S. and Ragu-Nathan, T. S. (2007), "The impact of technostress on role stress and productivity", </a:t>
            </a:r>
            <a:r>
              <a:rPr lang="en-US" i="1" dirty="0"/>
              <a:t>Journal of Management Information Systems,</a:t>
            </a:r>
            <a:r>
              <a:rPr lang="en-US" dirty="0"/>
              <a:t> Vol. 24 No. 1, pp. 301-328.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84504"/>
          </a:xfrm>
        </p:spPr>
        <p:txBody>
          <a:bodyPr/>
          <a:lstStyle/>
          <a:p>
            <a:r>
              <a:rPr lang="en-US" b="1" dirty="0" smtClean="0"/>
              <a:t>References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670305"/>
            <a:ext cx="10018713" cy="434035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Technostress </a:t>
            </a:r>
            <a:r>
              <a:rPr lang="en-GB" sz="2000" dirty="0"/>
              <a:t>image from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www.corvel.com/blog/technostress-on-the-rise</a:t>
            </a:r>
            <a:endParaRPr lang="en-GB" sz="2000" dirty="0" smtClean="0"/>
          </a:p>
          <a:p>
            <a:r>
              <a:rPr lang="en-GB" sz="2000" dirty="0" smtClean="0"/>
              <a:t>Emotional </a:t>
            </a:r>
            <a:r>
              <a:rPr lang="en-GB" sz="2000" dirty="0"/>
              <a:t>dissonance </a:t>
            </a:r>
            <a:r>
              <a:rPr lang="en-GB" sz="2000" dirty="0" smtClean="0"/>
              <a:t>image 1 </a:t>
            </a:r>
            <a:r>
              <a:rPr lang="en-GB" sz="2000" dirty="0"/>
              <a:t>from </a:t>
            </a:r>
            <a:r>
              <a:rPr lang="en-GB" sz="2000" dirty="0">
                <a:hlinkClick r:id="rId4"/>
              </a:rPr>
              <a:t>https://www.dailycal.org/2019/03/02/the-cost-of-a-smile-emotional-labor-in-the-workplace</a:t>
            </a:r>
            <a:r>
              <a:rPr lang="en-GB" sz="2000" dirty="0" smtClean="0">
                <a:hlinkClick r:id="rId4"/>
              </a:rPr>
              <a:t>/</a:t>
            </a:r>
            <a:endParaRPr lang="en-GB" sz="2000" dirty="0" smtClean="0"/>
          </a:p>
          <a:p>
            <a:r>
              <a:rPr lang="en-GB" sz="2000" dirty="0" smtClean="0"/>
              <a:t>Emotional dissonance image </a:t>
            </a:r>
            <a:r>
              <a:rPr lang="en-GB" sz="2000" dirty="0"/>
              <a:t>2 from </a:t>
            </a:r>
            <a:r>
              <a:rPr lang="en-GB" sz="2000" dirty="0">
                <a:hlinkClick r:id="rId5"/>
              </a:rPr>
              <a:t>https://</a:t>
            </a:r>
            <a:r>
              <a:rPr lang="en-GB" sz="2000" dirty="0" smtClean="0">
                <a:hlinkClick r:id="rId5"/>
              </a:rPr>
              <a:t>www.theladders.com/career-advice/emotional-culture-is-powerful-just-listen</a:t>
            </a:r>
            <a:r>
              <a:rPr lang="en-GB" sz="2000" dirty="0" smtClean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6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64021"/>
          </a:xfrm>
        </p:spPr>
        <p:txBody>
          <a:bodyPr/>
          <a:lstStyle/>
          <a:p>
            <a:r>
              <a:rPr lang="en-US" b="1" dirty="0" smtClean="0"/>
              <a:t>Motivation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393" y="2046889"/>
            <a:ext cx="10018713" cy="332389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Amid </a:t>
            </a:r>
            <a:r>
              <a:rPr lang="en-GB" dirty="0"/>
              <a:t>the COVID-19 pandemic, more than 3.4 billion people, representing 43% of the world population, were in lockdown in different countries around the world </a:t>
            </a:r>
            <a:r>
              <a:rPr lang="en-GB" sz="1400" dirty="0"/>
              <a:t>(IAU, 2020). </a:t>
            </a:r>
            <a:endParaRPr lang="en-GB" sz="1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HEI moved to online teaching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</a:t>
            </a:r>
            <a:r>
              <a:rPr lang="en-GB" dirty="0"/>
              <a:t>D</a:t>
            </a:r>
            <a:r>
              <a:rPr lang="en-GB" dirty="0" smtClean="0"/>
              <a:t>iverse </a:t>
            </a:r>
            <a:r>
              <a:rPr lang="en-GB" dirty="0"/>
              <a:t>technological </a:t>
            </a:r>
            <a:r>
              <a:rPr lang="en-GB" dirty="0" smtClean="0"/>
              <a:t>platforms, transition was sudden and unprepared, different set of competencies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Faculty were thus under increasing pressure to act swiftly and adapt to the change in the </a:t>
            </a:r>
            <a:r>
              <a:rPr lang="en-GB" dirty="0" smtClean="0"/>
              <a:t>teaching </a:t>
            </a:r>
            <a:r>
              <a:rPr lang="en-GB" dirty="0"/>
              <a:t>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27083"/>
          </a:xfrm>
        </p:spPr>
        <p:txBody>
          <a:bodyPr/>
          <a:lstStyle/>
          <a:p>
            <a:r>
              <a:rPr lang="en-US" b="1" dirty="0" smtClean="0"/>
              <a:t>Research Objective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703" y="1912882"/>
            <a:ext cx="10018713" cy="332127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 Examine the impact of technostress on: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Teaching staff </a:t>
            </a:r>
            <a:r>
              <a:rPr lang="en-GB" sz="2400" b="1" dirty="0" smtClean="0"/>
              <a:t>productivity</a:t>
            </a:r>
          </a:p>
          <a:p>
            <a:pPr marL="292608" lvl="1" indent="0">
              <a:buNone/>
            </a:pPr>
            <a:r>
              <a:rPr lang="en-GB" sz="2000" i="1" dirty="0"/>
              <a:t>P</a:t>
            </a:r>
            <a:r>
              <a:rPr lang="en-GB" sz="2000" i="1" dirty="0" smtClean="0"/>
              <a:t>roductivity </a:t>
            </a:r>
            <a:r>
              <a:rPr lang="en-GB" sz="2000" i="1" dirty="0"/>
              <a:t>reported by teaching staff while teaching online during COVID-19 crisis</a:t>
            </a:r>
            <a:endParaRPr lang="en-GB" sz="2000" b="1" i="1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/>
              <a:t>Online </a:t>
            </a:r>
            <a:r>
              <a:rPr lang="en-GB" sz="2400" b="1" dirty="0"/>
              <a:t>teaching </a:t>
            </a:r>
            <a:r>
              <a:rPr lang="en-GB" sz="2400" b="1" dirty="0" smtClean="0"/>
              <a:t>exhaustion</a:t>
            </a:r>
          </a:p>
          <a:p>
            <a:pPr marL="292608" lvl="1" indent="0">
              <a:buNone/>
            </a:pPr>
            <a:r>
              <a:rPr lang="en-GB" sz="2000" i="1" dirty="0" smtClean="0"/>
              <a:t>The </a:t>
            </a:r>
            <a:r>
              <a:rPr lang="en-GB" sz="2000" i="1" dirty="0"/>
              <a:t>exhaustion felt by teaching staff due to the sudden move to online teaching during the COVID-19 </a:t>
            </a:r>
            <a:r>
              <a:rPr lang="en-GB" sz="2000" i="1" dirty="0" smtClean="0"/>
              <a:t>crisis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425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41" y="507126"/>
            <a:ext cx="7713824" cy="1159934"/>
          </a:xfrm>
        </p:spPr>
        <p:txBody>
          <a:bodyPr/>
          <a:lstStyle/>
          <a:p>
            <a:r>
              <a:rPr lang="en-US" b="1" dirty="0" smtClean="0"/>
              <a:t>Technostress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046" y="2276182"/>
            <a:ext cx="10519954" cy="41490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“</a:t>
            </a:r>
            <a:r>
              <a:rPr lang="en-GB" dirty="0" smtClean="0"/>
              <a:t>a </a:t>
            </a:r>
            <a:r>
              <a:rPr lang="en-GB" dirty="0"/>
              <a:t>modern disease of adaptation caused by an inability to cope with new computer technologies in a healthy manner” </a:t>
            </a:r>
            <a:r>
              <a:rPr lang="en-GB" sz="1400" dirty="0"/>
              <a:t>(</a:t>
            </a:r>
            <a:r>
              <a:rPr lang="en-GB" sz="1400" dirty="0" err="1"/>
              <a:t>Brod</a:t>
            </a:r>
            <a:r>
              <a:rPr lang="en-GB" sz="1400" dirty="0"/>
              <a:t>, 1984, p.16</a:t>
            </a:r>
            <a:r>
              <a:rPr lang="en-GB" sz="1400" dirty="0" smtClean="0"/>
              <a:t>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  </a:t>
            </a:r>
            <a:r>
              <a:rPr lang="en-US" sz="2000" dirty="0" smtClean="0"/>
              <a:t>Technostress creators </a:t>
            </a:r>
            <a:r>
              <a:rPr lang="da-DK" sz="1400" dirty="0"/>
              <a:t>(Srivastava et al., 2015, Ragu-Nathan et al., 2008, Tarafdar et al., 2007</a:t>
            </a:r>
            <a:r>
              <a:rPr lang="da-DK" sz="1400" dirty="0" smtClean="0"/>
              <a:t>)</a:t>
            </a:r>
            <a:r>
              <a:rPr lang="en-US" sz="2000" dirty="0" smtClean="0"/>
              <a:t>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Techno-overload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Techno-invasion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Techno-complexity     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Techno-uncertainty 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Techno-insecurity </a:t>
            </a:r>
          </a:p>
        </p:txBody>
      </p:sp>
      <p:pic>
        <p:nvPicPr>
          <p:cNvPr id="5" name="Picture 2" descr="Technostress on the Rise | Cor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38" y="172085"/>
            <a:ext cx="4556448" cy="202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1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685801"/>
            <a:ext cx="8430640" cy="1258614"/>
          </a:xfrm>
        </p:spPr>
        <p:txBody>
          <a:bodyPr/>
          <a:lstStyle/>
          <a:p>
            <a:r>
              <a:rPr lang="en-US" b="1" dirty="0" smtClean="0"/>
              <a:t>Emotional Dissonance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691" y="2462784"/>
            <a:ext cx="10018713" cy="30967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GB" dirty="0"/>
              <a:t>E</a:t>
            </a:r>
            <a:r>
              <a:rPr lang="en-GB" dirty="0" smtClean="0"/>
              <a:t>motional </a:t>
            </a:r>
            <a:r>
              <a:rPr lang="en-GB" dirty="0"/>
              <a:t>dissonance refers to the difference between felt and expressed emotions </a:t>
            </a:r>
            <a:r>
              <a:rPr lang="en-GB" sz="1400" dirty="0"/>
              <a:t>(</a:t>
            </a:r>
            <a:r>
              <a:rPr lang="en-GB" sz="1400" dirty="0" err="1"/>
              <a:t>Hochschild</a:t>
            </a:r>
            <a:r>
              <a:rPr lang="en-GB" sz="1400" dirty="0"/>
              <a:t>, 1983)</a:t>
            </a:r>
            <a:r>
              <a:rPr lang="en-GB" dirty="0"/>
              <a:t>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Control emotions according to the organization’s norms.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GB" dirty="0"/>
              <a:t>Prior research on emotional dissonance examined the role of emotional dissonance on work exhaustion and employee </a:t>
            </a:r>
            <a:r>
              <a:rPr lang="en-GB" dirty="0" smtClean="0"/>
              <a:t>productivity.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4" descr="Weekender | The cost of a smile: Emotional labor in the workpla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896" y="321564"/>
            <a:ext cx="2925742" cy="188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Your emotional culture is powerful - you just need to list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242" y="4986236"/>
            <a:ext cx="2947756" cy="165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8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Content Placeholder 5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36586" y="241738"/>
            <a:ext cx="6974434" cy="599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00959"/>
          </a:xfrm>
        </p:spPr>
        <p:txBody>
          <a:bodyPr/>
          <a:lstStyle/>
          <a:p>
            <a:r>
              <a:rPr lang="en-US" b="1" dirty="0" smtClean="0"/>
              <a:t>Research 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517" y="2102070"/>
            <a:ext cx="10018713" cy="37942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Survey </a:t>
            </a:r>
            <a:r>
              <a:rPr lang="en-US" dirty="0"/>
              <a:t>methodology was used to collect data from faculty members in Jordanian universities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The data collection took place during the spring semester (May – June 2020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876 personalized invitations to participate in the </a:t>
            </a:r>
            <a:r>
              <a:rPr lang="en-US" dirty="0" smtClean="0"/>
              <a:t>study were sent.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We received a total of 236 responses (a 27% response rate)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Sample size 217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3814"/>
          </a:xfrm>
        </p:spPr>
        <p:txBody>
          <a:bodyPr/>
          <a:lstStyle/>
          <a:p>
            <a:r>
              <a:rPr lang="en-US" b="1" dirty="0" smtClean="0"/>
              <a:t>Research Findings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72988"/>
              </p:ext>
            </p:extLst>
          </p:nvPr>
        </p:nvGraphicFramePr>
        <p:xfrm>
          <a:off x="3368842" y="1639615"/>
          <a:ext cx="6870031" cy="5022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1227">
                  <a:extLst>
                    <a:ext uri="{9D8B030D-6E8A-4147-A177-3AD203B41FA5}">
                      <a16:colId xmlns:a16="http://schemas.microsoft.com/office/drawing/2014/main" val="1246156836"/>
                    </a:ext>
                  </a:extLst>
                </a:gridCol>
                <a:gridCol w="3958804">
                  <a:extLst>
                    <a:ext uri="{9D8B030D-6E8A-4147-A177-3AD203B41FA5}">
                      <a16:colId xmlns:a16="http://schemas.microsoft.com/office/drawing/2014/main" val="920872003"/>
                    </a:ext>
                  </a:extLst>
                </a:gridCol>
              </a:tblGrid>
              <a:tr h="3239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Hypothesis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Supported? As hypothesized?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1645685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H1a: OVL +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OTE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Yes; Yes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981175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H1b: OVL -</a:t>
                      </a:r>
                      <a:r>
                        <a:rPr lang="en-US" sz="22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 dirty="0">
                          <a:effectLst/>
                        </a:rPr>
                        <a:t> PRO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7089362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H2a: INV +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OTE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Yes; Yes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2416413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H2b: INV -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PRO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Partially; Yes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633090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H3a: CMX +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OTE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657663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H3b: CMX -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PRO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900434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H4a: ISC +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OTE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Yes; Yes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1233652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H4b: ISC -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PRO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Yes; No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600624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H5a: UCT +</a:t>
                      </a:r>
                      <a:r>
                        <a:rPr lang="en-US" sz="22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 dirty="0">
                          <a:effectLst/>
                        </a:rPr>
                        <a:t> OTE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Yes; No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3676193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H5b: UCT -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PRO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Yes; No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549653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H6a: NED +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OTE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Yes; Yes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5731199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H6b: NED +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PRO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Yes; No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095765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H7: OTE -</a:t>
                      </a:r>
                      <a:r>
                        <a:rPr lang="en-US" sz="22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200">
                          <a:effectLst/>
                        </a:rPr>
                        <a:t> PRO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Yes; Yes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828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987" y="507126"/>
            <a:ext cx="10018713" cy="964324"/>
          </a:xfrm>
        </p:spPr>
        <p:txBody>
          <a:bodyPr/>
          <a:lstStyle/>
          <a:p>
            <a:r>
              <a:rPr lang="en-US" b="1" dirty="0"/>
              <a:t>Research </a:t>
            </a:r>
            <a:r>
              <a:rPr lang="en-US" b="1" dirty="0" smtClean="0"/>
              <a:t>Findings </a:t>
            </a:r>
            <a:r>
              <a:rPr lang="en-US" sz="4000" b="1" dirty="0" smtClean="0"/>
              <a:t>(cont.)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115" y="1824713"/>
            <a:ext cx="10058400" cy="4215432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Online Teaching Exhaustion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GB" dirty="0" smtClean="0"/>
              <a:t>Techno-overload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Techno-invasion 	                                           online </a:t>
            </a:r>
            <a:r>
              <a:rPr lang="en-GB" dirty="0"/>
              <a:t>teaching </a:t>
            </a:r>
            <a:r>
              <a:rPr lang="en-GB" dirty="0" smtClean="0"/>
              <a:t>exhaustion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Techno-insecurity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N</a:t>
            </a:r>
            <a:r>
              <a:rPr lang="en-GB" dirty="0" smtClean="0"/>
              <a:t>egative emotional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dissonance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Techno-uncertainty has a </a:t>
            </a:r>
            <a:r>
              <a:rPr lang="en-GB" b="1" i="1" dirty="0" smtClean="0">
                <a:solidFill>
                  <a:srgbClr val="FF0000"/>
                </a:solidFill>
              </a:rPr>
              <a:t>negative</a:t>
            </a:r>
            <a:r>
              <a:rPr lang="en-GB" dirty="0" smtClean="0"/>
              <a:t> impact on online teaching exhaustion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</a:t>
            </a:r>
            <a:r>
              <a:rPr lang="en-GB" dirty="0"/>
              <a:t>T</a:t>
            </a:r>
            <a:r>
              <a:rPr lang="en-GB" dirty="0" smtClean="0"/>
              <a:t>echno-complexity has </a:t>
            </a:r>
            <a:r>
              <a:rPr lang="en-GB" b="1" i="1" dirty="0" smtClean="0">
                <a:solidFill>
                  <a:srgbClr val="FF0000"/>
                </a:solidFill>
              </a:rPr>
              <a:t>no </a:t>
            </a:r>
            <a:r>
              <a:rPr lang="en-GB" b="1" i="1" dirty="0">
                <a:solidFill>
                  <a:srgbClr val="FF0000"/>
                </a:solidFill>
              </a:rPr>
              <a:t>significant </a:t>
            </a:r>
            <a:r>
              <a:rPr lang="en-GB" dirty="0"/>
              <a:t>impact on online teaching exhaustion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4927251" y="2269034"/>
            <a:ext cx="252548" cy="177654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9824020" y="2269034"/>
            <a:ext cx="252548" cy="177654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555</TotalTime>
  <Words>877</Words>
  <Application>Microsoft Office PowerPoint</Application>
  <PresentationFormat>Widescreen</PresentationFormat>
  <Paragraphs>112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Arial</vt:lpstr>
      <vt:lpstr>Calibri</vt:lpstr>
      <vt:lpstr>Corbel</vt:lpstr>
      <vt:lpstr>Wingdings</vt:lpstr>
      <vt:lpstr>Parallax</vt:lpstr>
      <vt:lpstr>Online Teaching During COVID-19 Crisis: The Role of Technostress and Emotional Dissonance on Online Teaching Exhaustion and Teaching Staff Productivity</vt:lpstr>
      <vt:lpstr>Motivation </vt:lpstr>
      <vt:lpstr>Research Objective </vt:lpstr>
      <vt:lpstr>Technostress </vt:lpstr>
      <vt:lpstr>Emotional Dissonance Theory</vt:lpstr>
      <vt:lpstr>PowerPoint Presentation</vt:lpstr>
      <vt:lpstr>Research Methodology</vt:lpstr>
      <vt:lpstr>Research Findings</vt:lpstr>
      <vt:lpstr>Research Findings (cont.)</vt:lpstr>
      <vt:lpstr>Research Findings (cont.)</vt:lpstr>
      <vt:lpstr>Practical Implications</vt:lpstr>
      <vt:lpstr>PowerPoint Presentation</vt:lpstr>
      <vt:lpstr>References</vt:lpstr>
      <vt:lpstr>References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UCN</dc:title>
  <dc:creator>Laila Dahabiyeh</dc:creator>
  <cp:lastModifiedBy>Laila Dahabiyeh</cp:lastModifiedBy>
  <cp:revision>46</cp:revision>
  <cp:lastPrinted>2020-12-07T06:56:22Z</cp:lastPrinted>
  <dcterms:created xsi:type="dcterms:W3CDTF">2020-11-09T07:13:53Z</dcterms:created>
  <dcterms:modified xsi:type="dcterms:W3CDTF">2020-12-07T07:08:17Z</dcterms:modified>
</cp:coreProperties>
</file>