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y="5143500" cx="9144000"/>
  <p:notesSz cx="6858000" cy="9144000"/>
  <p:embeddedFontLst>
    <p:embeddedFont>
      <p:font typeface="Oswald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Oswald-bold.fntdata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033449943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b033449943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3a4c93fb6_0_22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00" lIns="91300" spcFirstLastPara="1" rIns="91300" wrap="square" tIns="91300">
            <a:noAutofit/>
          </a:bodyPr>
          <a:lstStyle/>
          <a:p>
            <a:pPr indent="-330200" lvl="0" marL="330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15" name="Google Shape;215;ga3a4c93fb6_0_2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033449943_0_34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00" lIns="91300" spcFirstLastPara="1" rIns="91300" wrap="square" tIns="91300">
            <a:noAutofit/>
          </a:bodyPr>
          <a:lstStyle/>
          <a:p>
            <a:pPr indent="-330200" lvl="0" marL="330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4" name="Google Shape;224;gb033449943_0_34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b38db8582_0_84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9b38db858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1" name="Google Shape;231;g9b38db8582_0_84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033449943_0_43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b03344994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9" name="Google Shape;239;gb033449943_0_43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b033449943_0_7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b03344994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2" name="Google Shape;262;gb033449943_0_75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033449943_0_68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b03344994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9" name="Google Shape;269;gb033449943_0_68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3a4c93fb6_0_8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a3a4c93f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76" name="Google Shape;276;ga3a4c93fb6_0_8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228600" y="1371601"/>
            <a:ext cx="5105400" cy="1428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swa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28600" y="2914650"/>
            <a:ext cx="4495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F8E8D"/>
              </a:buClr>
              <a:buSzPts val="2800"/>
              <a:buNone/>
              <a:defRPr>
                <a:solidFill>
                  <a:srgbClr val="8F8E8D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F8E8D"/>
              </a:buClr>
              <a:buSzPts val="2400"/>
              <a:buNone/>
              <a:defRPr>
                <a:solidFill>
                  <a:srgbClr val="8F8E8D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0" y="2057400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swald"/>
              <a:buNone/>
              <a:defRPr b="1"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0" y="3371854"/>
            <a:ext cx="50292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F8E8D"/>
              </a:buClr>
              <a:buSzPts val="1800"/>
              <a:buNone/>
              <a:defRPr sz="1800">
                <a:solidFill>
                  <a:srgbClr val="8F8E8D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F8E8D"/>
              </a:buClr>
              <a:buSzPts val="1600"/>
              <a:buNone/>
              <a:defRPr sz="1600">
                <a:solidFill>
                  <a:srgbClr val="8F8E8D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F8E8D"/>
              </a:buClr>
              <a:buSzPts val="1400"/>
              <a:buNone/>
              <a:defRPr sz="1400">
                <a:solidFill>
                  <a:srgbClr val="8F8E8D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F8E8D"/>
              </a:buClr>
              <a:buSzPts val="1400"/>
              <a:buNone/>
              <a:defRPr sz="1400">
                <a:solidFill>
                  <a:srgbClr val="8F8E8D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F8E8D"/>
              </a:buClr>
              <a:buSzPts val="1400"/>
              <a:buNone/>
              <a:defRPr sz="1400">
                <a:solidFill>
                  <a:srgbClr val="8F8E8D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F8E8D"/>
              </a:buClr>
              <a:buSzPts val="1400"/>
              <a:buNone/>
              <a:defRPr sz="1400">
                <a:solidFill>
                  <a:srgbClr val="8F8E8D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F8E8D"/>
              </a:buClr>
              <a:buSzPts val="1400"/>
              <a:buNone/>
              <a:defRPr sz="1400">
                <a:solidFill>
                  <a:srgbClr val="8F8E8D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F8E8D"/>
              </a:buClr>
              <a:buSzPts val="1400"/>
              <a:buNone/>
              <a:defRPr sz="1400">
                <a:solidFill>
                  <a:srgbClr val="8F8E8D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457202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⮚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 rot="5400000">
            <a:off x="2874764" y="-1217411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>
            <p:ph idx="2" type="pic"/>
          </p:nvPr>
        </p:nvSpPr>
        <p:spPr>
          <a:xfrm>
            <a:off x="3454112" y="463856"/>
            <a:ext cx="5225142" cy="416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4419600" y="4629155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>
            <p:ph idx="2" type="pic"/>
          </p:nvPr>
        </p:nvSpPr>
        <p:spPr>
          <a:xfrm>
            <a:off x="2" y="0"/>
            <a:ext cx="2276475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7"/>
          <p:cNvSpPr/>
          <p:nvPr>
            <p:ph idx="3" type="pic"/>
          </p:nvPr>
        </p:nvSpPr>
        <p:spPr>
          <a:xfrm>
            <a:off x="2276477" y="0"/>
            <a:ext cx="2276475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7"/>
          <p:cNvSpPr/>
          <p:nvPr>
            <p:ph idx="4" type="pic"/>
          </p:nvPr>
        </p:nvSpPr>
        <p:spPr>
          <a:xfrm>
            <a:off x="4552951" y="0"/>
            <a:ext cx="2314574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7"/>
          <p:cNvSpPr/>
          <p:nvPr>
            <p:ph idx="5" type="pic"/>
          </p:nvPr>
        </p:nvSpPr>
        <p:spPr>
          <a:xfrm>
            <a:off x="6867527" y="0"/>
            <a:ext cx="2276475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4419600" y="4629155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>
            <p:ph idx="2" type="pic"/>
          </p:nvPr>
        </p:nvSpPr>
        <p:spPr>
          <a:xfrm>
            <a:off x="828676" y="528638"/>
            <a:ext cx="2600324" cy="2028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8"/>
          <p:cNvSpPr/>
          <p:nvPr>
            <p:ph idx="3" type="pic"/>
          </p:nvPr>
        </p:nvSpPr>
        <p:spPr>
          <a:xfrm>
            <a:off x="828676" y="2657480"/>
            <a:ext cx="5229225" cy="1928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8"/>
          <p:cNvSpPr/>
          <p:nvPr>
            <p:ph idx="4" type="pic"/>
          </p:nvPr>
        </p:nvSpPr>
        <p:spPr>
          <a:xfrm>
            <a:off x="6157915" y="528638"/>
            <a:ext cx="2214563" cy="405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8"/>
          <p:cNvSpPr/>
          <p:nvPr>
            <p:ph idx="5" type="pic"/>
          </p:nvPr>
        </p:nvSpPr>
        <p:spPr>
          <a:xfrm>
            <a:off x="3557589" y="528638"/>
            <a:ext cx="2500313" cy="2028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4419600" y="4629155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0" name="Google Shape;140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" name="Google Shape;152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3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33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5" name="Google Shape;165;p34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7" name="Google Shape;167;p34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7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3" name="Google Shape;183;p37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4" name="Google Shape;184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38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1" name="Google Shape;191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40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  <a:defRPr b="1" i="0" sz="4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152400" y="486966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781800" y="486966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457204" y="69055"/>
            <a:ext cx="8229599" cy="1131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457204" y="1200154"/>
            <a:ext cx="8229599" cy="3943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4419600" y="4629155"/>
            <a:ext cx="2133600" cy="2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martin@globaltieskc.org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jp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smartin@globaltiesk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/>
          <p:nvPr>
            <p:ph idx="1" type="subTitle"/>
          </p:nvPr>
        </p:nvSpPr>
        <p:spPr>
          <a:xfrm>
            <a:off x="274800" y="1917700"/>
            <a:ext cx="8594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n" sz="2000">
                <a:latin typeface="Oswald"/>
                <a:ea typeface="Oswald"/>
                <a:cs typeface="Oswald"/>
                <a:sym typeface="Oswald"/>
              </a:rPr>
              <a:t>US - Jordanian UCN Webinar Series: Virtual Exchange Programming</a:t>
            </a:r>
            <a:endParaRPr b="1"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b="1"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n" sz="2000">
                <a:latin typeface="Oswald"/>
                <a:ea typeface="Oswald"/>
                <a:cs typeface="Oswald"/>
                <a:sym typeface="Oswald"/>
              </a:rPr>
              <a:t>December 8th, 2020</a:t>
            </a:r>
            <a:endParaRPr b="1"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b="1"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Sarah Martin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Special Program Manager, Global Ties KC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" sz="1700"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/>
              </a:rPr>
              <a:t>smartin@globaltieskc.or</a:t>
            </a:r>
            <a:r>
              <a:rPr lang="en" sz="1700">
                <a:latin typeface="Oswald"/>
                <a:ea typeface="Oswald"/>
                <a:cs typeface="Oswald"/>
                <a:sym typeface="Oswald"/>
              </a:rPr>
              <a:t>g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+1 (816) 421-4242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1" name="Google Shape;211;p41"/>
          <p:cNvSpPr/>
          <p:nvPr/>
        </p:nvSpPr>
        <p:spPr>
          <a:xfrm>
            <a:off x="0" y="4671509"/>
            <a:ext cx="9144000" cy="532503"/>
          </a:xfrm>
          <a:prstGeom prst="rect">
            <a:avLst/>
          </a:prstGeom>
          <a:solidFill>
            <a:srgbClr val="9DAA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4684" y="466800"/>
            <a:ext cx="5874635" cy="11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/>
          <p:nvPr/>
        </p:nvSpPr>
        <p:spPr>
          <a:xfrm>
            <a:off x="-61975" y="0"/>
            <a:ext cx="9206100" cy="857400"/>
          </a:xfrm>
          <a:prstGeom prst="rect">
            <a:avLst/>
          </a:prstGeom>
          <a:solidFill>
            <a:srgbClr val="C4D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850" y="1139625"/>
            <a:ext cx="2634799" cy="175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5750" y="2435400"/>
            <a:ext cx="2347250" cy="23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2"/>
          <p:cNvSpPr/>
          <p:nvPr/>
        </p:nvSpPr>
        <p:spPr>
          <a:xfrm>
            <a:off x="257750" y="1083225"/>
            <a:ext cx="45378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r>
              <a:rPr b="1" lang="en" sz="2100">
                <a:solidFill>
                  <a:srgbClr val="4444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Global Ties KC</a:t>
            </a:r>
            <a:r>
              <a:rPr lang="en" sz="2100">
                <a:solidFill>
                  <a:srgbClr val="4444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facilitates government sponsored professional and youth exchange programs for Western Missouri and the state of Kansas.</a:t>
            </a:r>
            <a:endParaRPr sz="2100">
              <a:solidFill>
                <a:srgbClr val="44444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r>
              <a:t/>
            </a:r>
            <a:endParaRPr b="1" sz="2100">
              <a:solidFill>
                <a:srgbClr val="44444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r>
              <a:rPr lang="en" sz="1500">
                <a:solidFill>
                  <a:srgbClr val="4444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65+ years  </a:t>
            </a:r>
            <a:r>
              <a:rPr lang="en" sz="2100">
                <a:solidFill>
                  <a:srgbClr val="4444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⬝ </a:t>
            </a:r>
            <a:r>
              <a:rPr lang="en" sz="1500">
                <a:solidFill>
                  <a:srgbClr val="4444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35+ program/year </a:t>
            </a:r>
            <a:r>
              <a:rPr lang="en" sz="2100">
                <a:solidFill>
                  <a:srgbClr val="444444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⬝</a:t>
            </a:r>
            <a:r>
              <a:rPr lang="en" sz="1500">
                <a:solidFill>
                  <a:srgbClr val="4444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350+ visitors/year</a:t>
            </a:r>
            <a:endParaRPr sz="1500">
              <a:solidFill>
                <a:srgbClr val="44444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1" name="Google Shape;22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200" y="3301125"/>
            <a:ext cx="2523400" cy="15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/>
          <p:nvPr/>
        </p:nvSpPr>
        <p:spPr>
          <a:xfrm>
            <a:off x="-61975" y="0"/>
            <a:ext cx="9206100" cy="857400"/>
          </a:xfrm>
          <a:prstGeom prst="rect">
            <a:avLst/>
          </a:prstGeom>
          <a:solidFill>
            <a:srgbClr val="C4D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/>
          <p:nvPr/>
        </p:nvSpPr>
        <p:spPr>
          <a:xfrm>
            <a:off x="689100" y="1623000"/>
            <a:ext cx="77658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r>
              <a:rPr lang="en" sz="3600">
                <a:solidFill>
                  <a:srgbClr val="4444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Case Study for Procuring and Managing a Virtual Exchange Program </a:t>
            </a:r>
            <a:endParaRPr sz="3600">
              <a:solidFill>
                <a:srgbClr val="44444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r>
              <a:t/>
            </a:r>
            <a:endParaRPr i="1" sz="3600">
              <a:solidFill>
                <a:srgbClr val="44444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r>
              <a:rPr b="1" i="1" lang="en" sz="2800">
                <a:solidFill>
                  <a:srgbClr val="4444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MOR-USA Virtual Exchange Program</a:t>
            </a:r>
            <a:endParaRPr b="1" i="1" sz="2800">
              <a:solidFill>
                <a:srgbClr val="44444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r>
              <a:rPr i="1" lang="en" sz="2800">
                <a:solidFill>
                  <a:srgbClr val="44444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August 2020</a:t>
            </a:r>
            <a:endParaRPr i="1" sz="2800">
              <a:solidFill>
                <a:srgbClr val="44444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/>
          <p:nvPr>
            <p:ph type="title"/>
          </p:nvPr>
        </p:nvSpPr>
        <p:spPr>
          <a:xfrm>
            <a:off x="798150" y="229975"/>
            <a:ext cx="75477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3200">
                <a:latin typeface="Oswald"/>
                <a:ea typeface="Oswald"/>
                <a:cs typeface="Oswald"/>
                <a:sym typeface="Oswald"/>
              </a:rPr>
              <a:t>MOR-USA Program Overview</a:t>
            </a:r>
            <a:endParaRPr sz="32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4" name="Google Shape;234;p44"/>
          <p:cNvSpPr txBox="1"/>
          <p:nvPr/>
        </p:nvSpPr>
        <p:spPr>
          <a:xfrm>
            <a:off x="413750" y="1147175"/>
            <a:ext cx="549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●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10 Kansas City participants + 10 Casablanca participants 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○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Two recruitment partners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○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All participants were artists, primarily hip hop dancers/singers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●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Synchronous and Asynchronous activities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○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Technologies: Zoom and FlipGrid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●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Project-based curriculum - Collaborative art video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3 weeks </a:t>
            </a:r>
            <a:r>
              <a:rPr lang="en" sz="2400">
                <a:solidFill>
                  <a:schemeClr val="accent2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⬝ </a:t>
            </a:r>
            <a:r>
              <a:rPr lang="en" sz="2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800+ hours of engagement </a:t>
            </a:r>
            <a:r>
              <a:rPr lang="en" sz="2400">
                <a:solidFill>
                  <a:schemeClr val="accent2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⬝ </a:t>
            </a:r>
            <a:r>
              <a:rPr lang="en" sz="2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No attrition</a:t>
            </a:r>
            <a:endParaRPr sz="2400">
              <a:solidFill>
                <a:schemeClr val="accent2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Amazing Partnerships</a:t>
            </a:r>
            <a:endParaRPr sz="2400">
              <a:solidFill>
                <a:schemeClr val="accent2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5" name="Google Shape;2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500" y="1955850"/>
            <a:ext cx="2896800" cy="162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/>
          <p:nvPr/>
        </p:nvSpPr>
        <p:spPr>
          <a:xfrm>
            <a:off x="1673750" y="2914975"/>
            <a:ext cx="5877000" cy="1880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5"/>
          <p:cNvSpPr/>
          <p:nvPr/>
        </p:nvSpPr>
        <p:spPr>
          <a:xfrm>
            <a:off x="2046175" y="3916450"/>
            <a:ext cx="2376900" cy="77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5"/>
          <p:cNvSpPr/>
          <p:nvPr/>
        </p:nvSpPr>
        <p:spPr>
          <a:xfrm>
            <a:off x="3253475" y="2969425"/>
            <a:ext cx="2642400" cy="70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5"/>
          <p:cNvSpPr/>
          <p:nvPr/>
        </p:nvSpPr>
        <p:spPr>
          <a:xfrm>
            <a:off x="3253475" y="2104375"/>
            <a:ext cx="2642400" cy="70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5"/>
          <p:cNvSpPr/>
          <p:nvPr/>
        </p:nvSpPr>
        <p:spPr>
          <a:xfrm>
            <a:off x="3250800" y="1201675"/>
            <a:ext cx="2642400" cy="70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5"/>
          <p:cNvSpPr txBox="1"/>
          <p:nvPr>
            <p:ph type="title"/>
          </p:nvPr>
        </p:nvSpPr>
        <p:spPr>
          <a:xfrm>
            <a:off x="798150" y="229975"/>
            <a:ext cx="75477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3200">
                <a:latin typeface="Oswald"/>
                <a:ea typeface="Oswald"/>
                <a:cs typeface="Oswald"/>
                <a:sym typeface="Oswald"/>
              </a:rPr>
              <a:t>MOR-USA Grant Distribution and Recipients</a:t>
            </a:r>
            <a:endParaRPr sz="32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7" name="Google Shape;247;p45"/>
          <p:cNvSpPr txBox="1"/>
          <p:nvPr>
            <p:ph idx="1" type="body"/>
          </p:nvPr>
        </p:nvSpPr>
        <p:spPr>
          <a:xfrm>
            <a:off x="3474000" y="1201675"/>
            <a:ext cx="21960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</a:rPr>
              <a:t>U.S. Department of State</a:t>
            </a:r>
            <a:endParaRPr sz="1700">
              <a:solidFill>
                <a:schemeClr val="accent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400"/>
              <a:t>Funder</a:t>
            </a:r>
            <a:endParaRPr sz="2000"/>
          </a:p>
          <a:p>
            <a:pPr indent="0" lvl="0" marL="203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48" name="Google Shape;248;p45"/>
          <p:cNvSpPr txBox="1"/>
          <p:nvPr/>
        </p:nvSpPr>
        <p:spPr>
          <a:xfrm>
            <a:off x="2200225" y="3916450"/>
            <a:ext cx="2068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ArtsTech KC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Kansas City, Missouri, USA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Contractual USA Partner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9" name="Google Shape;249;p45"/>
          <p:cNvSpPr txBox="1"/>
          <p:nvPr>
            <p:ph idx="1" type="body"/>
          </p:nvPr>
        </p:nvSpPr>
        <p:spPr>
          <a:xfrm>
            <a:off x="3476675" y="2085550"/>
            <a:ext cx="21960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</a:rPr>
              <a:t>Stevens Initiative</a:t>
            </a:r>
            <a:endParaRPr sz="1700">
              <a:solidFill>
                <a:schemeClr val="accent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400"/>
              <a:t>Prime Recipient</a:t>
            </a:r>
            <a:endParaRPr sz="2000"/>
          </a:p>
          <a:p>
            <a:pPr indent="0" lvl="0" marL="203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50" name="Google Shape;250;p45"/>
          <p:cNvSpPr txBox="1"/>
          <p:nvPr>
            <p:ph idx="1" type="body"/>
          </p:nvPr>
        </p:nvSpPr>
        <p:spPr>
          <a:xfrm>
            <a:off x="3474000" y="2969425"/>
            <a:ext cx="21960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</a:rPr>
              <a:t>Global Ties KC</a:t>
            </a:r>
            <a:endParaRPr sz="1700">
              <a:solidFill>
                <a:schemeClr val="accent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400"/>
              <a:t>Subrecipient</a:t>
            </a:r>
            <a:endParaRPr sz="2000"/>
          </a:p>
          <a:p>
            <a:pPr indent="0" lvl="0" marL="203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51" name="Google Shape;251;p45"/>
          <p:cNvSpPr/>
          <p:nvPr/>
        </p:nvSpPr>
        <p:spPr>
          <a:xfrm>
            <a:off x="4756200" y="3916450"/>
            <a:ext cx="2376900" cy="77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5"/>
          <p:cNvSpPr txBox="1"/>
          <p:nvPr/>
        </p:nvSpPr>
        <p:spPr>
          <a:xfrm>
            <a:off x="4818300" y="3916450"/>
            <a:ext cx="2252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Positive School of Hip Hop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Casablanca, Morocco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Contractual USA Partner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3" name="Google Shape;2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437549" y="1516762"/>
            <a:ext cx="944876" cy="94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437549" y="2439274"/>
            <a:ext cx="944876" cy="944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45"/>
          <p:cNvCxnSpPr/>
          <p:nvPr/>
        </p:nvCxnSpPr>
        <p:spPr>
          <a:xfrm flipH="1">
            <a:off x="3770675" y="3610800"/>
            <a:ext cx="112800" cy="319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45"/>
          <p:cNvCxnSpPr/>
          <p:nvPr/>
        </p:nvCxnSpPr>
        <p:spPr>
          <a:xfrm>
            <a:off x="5248875" y="3602250"/>
            <a:ext cx="129600" cy="336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45"/>
          <p:cNvSpPr txBox="1"/>
          <p:nvPr/>
        </p:nvSpPr>
        <p:spPr>
          <a:xfrm>
            <a:off x="5952150" y="3046600"/>
            <a:ext cx="13824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Oswald"/>
                <a:ea typeface="Oswald"/>
                <a:cs typeface="Oswald"/>
                <a:sym typeface="Oswald"/>
              </a:rPr>
              <a:t>* 18 subrecipients granted in total</a:t>
            </a:r>
            <a:endParaRPr i="1"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8" name="Google Shape;258;p45"/>
          <p:cNvSpPr txBox="1"/>
          <p:nvPr/>
        </p:nvSpPr>
        <p:spPr>
          <a:xfrm>
            <a:off x="603350" y="3382650"/>
            <a:ext cx="1109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MOR-USA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Program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Team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798150" y="229975"/>
            <a:ext cx="75477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3200">
                <a:latin typeface="Oswald"/>
                <a:ea typeface="Oswald"/>
                <a:cs typeface="Oswald"/>
                <a:sym typeface="Oswald"/>
              </a:rPr>
              <a:t>MOR-USA Grant Procurement</a:t>
            </a:r>
            <a:endParaRPr sz="32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5" name="Google Shape;265;p46"/>
          <p:cNvSpPr txBox="1"/>
          <p:nvPr/>
        </p:nvSpPr>
        <p:spPr>
          <a:xfrm>
            <a:off x="413750" y="1147175"/>
            <a:ext cx="80679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Oswald"/>
                <a:ea typeface="Oswald"/>
                <a:cs typeface="Oswald"/>
                <a:sym typeface="Oswald"/>
              </a:rPr>
              <a:t>Stevens Initiative was looking for: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Priority topics: Language, global learning, STEAM education, training educators on virtual learning practices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Clear partnerships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lphaL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Defined tasks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lphaL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Recruitment access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Facilitation plan and training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Adequate staffing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Evaluation and monitoring practices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>
            <p:ph type="title"/>
          </p:nvPr>
        </p:nvSpPr>
        <p:spPr>
          <a:xfrm>
            <a:off x="798150" y="229975"/>
            <a:ext cx="75477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3200">
                <a:latin typeface="Oswald"/>
                <a:ea typeface="Oswald"/>
                <a:cs typeface="Oswald"/>
                <a:sym typeface="Oswald"/>
              </a:rPr>
              <a:t>MOR-USA Planning Steps</a:t>
            </a:r>
            <a:endParaRPr sz="32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2" name="Google Shape;272;p47"/>
          <p:cNvSpPr txBox="1"/>
          <p:nvPr/>
        </p:nvSpPr>
        <p:spPr>
          <a:xfrm>
            <a:off x="413750" y="1147175"/>
            <a:ext cx="80679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Ideation and curriculum design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lphaL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Program objectives and key activities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lphaL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Technology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Program documentation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lphaL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Recruitment one-pager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lphaL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Curriculum sheet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lphaL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Timeline and schedule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Partner confirmation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Curriculum re-design (to account for cultural differences and partner feedback)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AutoNum type="arabicPeriod"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Proposal submission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/>
          <p:nvPr/>
        </p:nvSpPr>
        <p:spPr>
          <a:xfrm>
            <a:off x="0" y="4171950"/>
            <a:ext cx="9144000" cy="971700"/>
          </a:xfrm>
          <a:prstGeom prst="rect">
            <a:avLst/>
          </a:prstGeom>
          <a:solidFill>
            <a:schemeClr val="accent3"/>
          </a:solidFill>
          <a:ln cap="flat" cmpd="sng" w="26425">
            <a:solidFill>
              <a:srgbClr val="B0B0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Sarah Martin, Special Program Manager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/>
              </a:rPr>
              <a:t>smartin@globaltieskc.org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+1 (816) 421-4242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9" name="Google Shape;279;p48"/>
          <p:cNvSpPr txBox="1"/>
          <p:nvPr>
            <p:ph type="title"/>
          </p:nvPr>
        </p:nvSpPr>
        <p:spPr>
          <a:xfrm>
            <a:off x="448600" y="2693050"/>
            <a:ext cx="60582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701A"/>
              </a:buClr>
              <a:buSzPts val="24200"/>
              <a:buFont typeface="Oswald"/>
              <a:buNone/>
            </a:pPr>
            <a:r>
              <a:rPr b="0" lang="en" sz="8000">
                <a:latin typeface="Oswald"/>
                <a:ea typeface="Oswald"/>
                <a:cs typeface="Oswald"/>
                <a:sym typeface="Oswald"/>
              </a:rPr>
              <a:t>Thank you!</a:t>
            </a:r>
            <a:endParaRPr b="0" sz="8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0" name="Google Shape;280;p48"/>
          <p:cNvSpPr txBox="1"/>
          <p:nvPr>
            <p:ph idx="12" type="sldNum"/>
          </p:nvPr>
        </p:nvSpPr>
        <p:spPr>
          <a:xfrm>
            <a:off x="6781800" y="486966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48"/>
          <p:cNvSpPr txBox="1"/>
          <p:nvPr/>
        </p:nvSpPr>
        <p:spPr>
          <a:xfrm>
            <a:off x="4993075" y="4219425"/>
            <a:ext cx="38553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Questions or experience discussions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Potential partnering on future exchanges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Meeting with Youth Diplomats in Kansas City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lobalTies_PowerPoint_Template">
  <a:themeElements>
    <a:clrScheme name="Global Ties Theme Colors">
      <a:dk1>
        <a:srgbClr val="3D3935"/>
      </a:dk1>
      <a:lt1>
        <a:srgbClr val="FFFFFF"/>
      </a:lt1>
      <a:dk2>
        <a:srgbClr val="949290"/>
      </a:dk2>
      <a:lt2>
        <a:srgbClr val="FFFFFF"/>
      </a:lt2>
      <a:accent1>
        <a:srgbClr val="A8AD00"/>
      </a:accent1>
      <a:accent2>
        <a:srgbClr val="787121"/>
      </a:accent2>
      <a:accent3>
        <a:srgbClr val="F2F2F2"/>
      </a:accent3>
      <a:accent4>
        <a:srgbClr val="D8D8D8"/>
      </a:accent4>
      <a:accent5>
        <a:srgbClr val="6F6D6B"/>
      </a:accent5>
      <a:accent6>
        <a:srgbClr val="4A4947"/>
      </a:accent6>
      <a:hlink>
        <a:srgbClr val="0095C8"/>
      </a:hlink>
      <a:folHlink>
        <a:srgbClr val="ED8B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