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84" r:id="rId3"/>
    <p:sldId id="305" r:id="rId4"/>
    <p:sldId id="477" r:id="rId5"/>
    <p:sldId id="478" r:id="rId6"/>
    <p:sldId id="302" r:id="rId7"/>
    <p:sldId id="306" r:id="rId8"/>
    <p:sldId id="469" r:id="rId9"/>
    <p:sldId id="304" r:id="rId10"/>
    <p:sldId id="479" r:id="rId11"/>
    <p:sldId id="480" r:id="rId12"/>
    <p:sldId id="324" r:id="rId13"/>
    <p:sldId id="406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9900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'data-Fp4Uh'!$A$2</c:f>
              <c:strCache>
                <c:ptCount val="1"/>
                <c:pt idx="0">
                  <c:v>2014 urban population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'data-Fp4Uh'!$B$1:$F$1</c:f>
              <c:strCache>
                <c:ptCount val="5"/>
                <c:pt idx="0">
                  <c:v>Cambodia</c:v>
                </c:pt>
                <c:pt idx="1">
                  <c:v>Laos</c:v>
                </c:pt>
                <c:pt idx="2">
                  <c:v>Myanmar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'data-Fp4Uh'!$B$2:$F$2</c:f>
              <c:numCache>
                <c:formatCode>General</c:formatCode>
                <c:ptCount val="5"/>
                <c:pt idx="0">
                  <c:v>21</c:v>
                </c:pt>
                <c:pt idx="1">
                  <c:v>38</c:v>
                </c:pt>
                <c:pt idx="2">
                  <c:v>34</c:v>
                </c:pt>
                <c:pt idx="3">
                  <c:v>49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1-49ED-A870-DB93B25348C7}"/>
            </c:ext>
          </c:extLst>
        </c:ser>
        <c:ser>
          <c:idx val="1"/>
          <c:order val="1"/>
          <c:tx>
            <c:strRef>
              <c:f>'data-Fp4Uh'!$A$3</c:f>
              <c:strCache>
                <c:ptCount val="1"/>
                <c:pt idx="0">
                  <c:v>Projected 2050 urban population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'data-Fp4Uh'!$B$1:$F$1</c:f>
              <c:strCache>
                <c:ptCount val="5"/>
                <c:pt idx="0">
                  <c:v>Cambodia</c:v>
                </c:pt>
                <c:pt idx="1">
                  <c:v>Laos</c:v>
                </c:pt>
                <c:pt idx="2">
                  <c:v>Myanmar</c:v>
                </c:pt>
                <c:pt idx="3">
                  <c:v>Thailand</c:v>
                </c:pt>
                <c:pt idx="4">
                  <c:v>Vietnam</c:v>
                </c:pt>
              </c:strCache>
            </c:strRef>
          </c:cat>
          <c:val>
            <c:numRef>
              <c:f>'data-Fp4Uh'!$B$3:$F$3</c:f>
              <c:numCache>
                <c:formatCode>General</c:formatCode>
                <c:ptCount val="5"/>
                <c:pt idx="0">
                  <c:v>36</c:v>
                </c:pt>
                <c:pt idx="1">
                  <c:v>61</c:v>
                </c:pt>
                <c:pt idx="2">
                  <c:v>55</c:v>
                </c:pt>
                <c:pt idx="3">
                  <c:v>72</c:v>
                </c:pt>
                <c:pt idx="4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1-49ED-A870-DB93B25348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92928944"/>
        <c:axId val="692926032"/>
      </c:barChart>
      <c:catAx>
        <c:axId val="692928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926032"/>
        <c:crosses val="autoZero"/>
        <c:auto val="1"/>
        <c:lblAlgn val="ctr"/>
        <c:lblOffset val="100"/>
        <c:noMultiLvlLbl val="0"/>
      </c:catAx>
      <c:valAx>
        <c:axId val="6929260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9292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1433E4C-8F65-4915-9B39-717C5A9FC1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7FC1D22-7D23-472E-A0A6-F230D17FE2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7CC55805-80FD-4262-A542-490DCD1484B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CA3AE9F-C920-4DE0-A368-CCDF7B37ED3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DB57B7EB-E3CC-4857-B376-90014D77A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1A8F4E2-6260-42DA-B4BD-090639D843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5C15E8C-C521-479F-8B36-B4B0E0DB087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C3F9A67-231D-4113-9138-115CBE9D0B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38A70D7-3A85-4205-9927-A27F8B7E91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64E88A9-3716-45C9-A501-A8A1C43FF1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1B561BA-DAEE-49AB-B7E1-6BA426FD7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6DF443AC-78EA-45AC-97BD-852DF254A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1D39C-BEDB-4D1F-912D-7B3C3E7A7ED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7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D5023-CBF1-4B79-9B15-37767A472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529E7F-4C71-4514-9AEF-0CCFEE087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C375FD-BD45-4A53-B82E-D995AAD34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5E98D-6832-4889-B51E-4C1B8ECFC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1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5B215-B121-4359-BE61-FAC2978C45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AB99E-345E-4128-9DCE-499D5DF473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8683C-68D4-438C-A7E8-C5A4B3E3F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D96B-BC2B-4B5A-8EC8-5F2DDF456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A17063-8620-4D8F-9A89-2C2C810B1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B443C-1379-4820-AE2F-0E6ADBE96C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92BA4-DFE8-4E45-B73A-D107E94D4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3319-0153-4009-8FF0-758D03BF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F0BBF-329D-4345-904F-2FC2808F1B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E3A07-BF3C-4349-88A1-26651C455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ED201-89F7-4850-8F99-384112761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1238-F45D-431F-8A13-42717C64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3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81B975-1EF4-40C1-83E8-FA99F0E1BC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17640C-68E4-46D6-95BC-9AB16E51B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A1723-2F44-4FB9-949D-B112ED411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E51F-79E9-4407-BDFC-57CF3F4C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DDED3F-8B38-45D2-8485-BA47E2EC0D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ECCE11-97C1-4AFC-9522-96E96CAFF1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0F1293-8AD4-4F8F-B86B-20DD06FF0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962-CA92-4670-ACA1-55499903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821C8-C0D4-4194-BD86-6B7913CDF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6DDDBC-8A11-4C35-88E9-1A12B2320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53D0A0-DDD4-4F37-8962-BFE06BE6B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67752-B468-4B82-AE62-CDAFABEF6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8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F00398-8593-49B5-9018-C8D24901B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A7200F-F66F-4498-A124-A260FD20D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906E6D-A2F9-4BE6-866F-4E54CB338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4806D-594A-464A-AC86-B3E6BD78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47F675-8643-4DBE-9FF1-9F5B25F1A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D4FB27-4B9C-4E6B-B262-CC1A24F77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3D1DCE-3634-4653-96A5-AF3CA8123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28B6-C0EA-439C-9683-B6FEEBD4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E813F7-6A50-4CA2-AA48-09722F77A9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D0955B-BF3E-4CBE-B748-A0251A29EA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2AC477-16A2-42A5-B8B2-AA5883BAE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6852-0091-4429-8F49-227E6DDA3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D7920-8F4C-4983-8D5E-8D967453C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28881-8D83-4666-80B7-95C5A9E483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B9D4C-1E12-42FB-86A5-563ACA4DE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66D1-C21E-4EA9-8BD4-C0A1C2A78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644D7-E0D1-489A-94F0-D308F944F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9A4F8-6285-4592-8975-9A30A2AC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53889F-A2F1-4866-91A3-981F87718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C5A6-DD5B-4874-91E0-2CE2AF0F2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1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CC"/>
            </a:gs>
            <a:gs pos="100000">
              <a:srgbClr val="0000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2EAC30-65E6-47B6-AF78-F55AAA414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BAD2E3-67B2-4224-87AC-4AA14C69D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290848-A777-4A6A-8E0C-9BE0683A61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C6B96A-EB30-4475-9396-17B318102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C328AC-5CF3-4E49-AD61-9FCB30514B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01B1B2-727E-4A77-A6A1-037650705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hyperlink" Target="about:blank" TargetMode="External"/><Relationship Id="rId14" Type="http://schemas.openxmlformats.org/officeDocument/2006/relationships/image" Target="../media/image20.jpeg"/></Relationships>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8EEDAE7-0103-4255-9C21-A0FCE75013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24290"/>
            <a:ext cx="8915400" cy="23876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</a:rPr>
              <a:t>Adaptive approaches to conducting international research on water resources and food security assessments during COVID-19 times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F2FF6E8-0925-4917-9D87-3D147DFEC0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6858000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Venkataramana Sridhar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Ph.D., P.E., D. WRE., M. ASCE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Biological Systems Engineering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Virginia Polytechnic Institute and State University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Blacksburg, Virginia, USA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  <a:hlinkClick r:id="rId2"/>
              </a:rPr>
              <a:t>vsri@vt.edu</a:t>
            </a:r>
            <a:r>
              <a:rPr lang="en-US" altLang="en-US" sz="2000" dirty="0">
                <a:solidFill>
                  <a:srgbClr val="FFFF00"/>
                </a:solidFill>
              </a:rPr>
              <a:t>; 1-540-231-1797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FFFF00"/>
                </a:solidFill>
              </a:rPr>
              <a:t>Twitter: @</a:t>
            </a:r>
            <a:r>
              <a:rPr lang="en-US" altLang="en-US" sz="2000" dirty="0" err="1">
                <a:solidFill>
                  <a:srgbClr val="FFFF00"/>
                </a:solidFill>
              </a:rPr>
              <a:t>SriVRao</a:t>
            </a:r>
            <a:r>
              <a:rPr lang="en-US" altLang="en-US" sz="2000" dirty="0">
                <a:solidFill>
                  <a:srgbClr val="FFFF00"/>
                </a:solidFill>
              </a:rPr>
              <a:t>; Facebook: Venkat Sridhar</a:t>
            </a: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10503-49F1-470C-88B4-00F4034DB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9679" r="4745" b="16043"/>
          <a:stretch/>
        </p:blipFill>
        <p:spPr>
          <a:xfrm>
            <a:off x="0" y="-22058"/>
            <a:ext cx="5638800" cy="1101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2671-1733-480E-B656-35503223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Communities under threat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6FEC5-F6B0-4195-9919-B846BB52A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There is no income in times of crisis—No safety nets but forests, rivers and wetlands –provide food and nutrients.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Impacts are uneven-marginalized communities impacted more (communities displaced by dam projects face food and income shortages)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Positive note- Karen communities  in Salween basin  --collect rice they cultivate to donate to </a:t>
            </a:r>
            <a:r>
              <a:rPr lang="en-US" sz="2400" dirty="0" err="1">
                <a:solidFill>
                  <a:srgbClr val="FFFF00"/>
                </a:solidFill>
              </a:rPr>
              <a:t>Covid</a:t>
            </a:r>
            <a:r>
              <a:rPr lang="en-US" sz="2400" dirty="0">
                <a:solidFill>
                  <a:srgbClr val="FFFF00"/>
                </a:solidFill>
              </a:rPr>
              <a:t> affected communities.</a:t>
            </a:r>
          </a:p>
        </p:txBody>
      </p:sp>
    </p:spTree>
    <p:extLst>
      <p:ext uri="{BB962C8B-B14F-4D97-AF65-F5344CB8AC3E}">
        <p14:creationId xmlns:p14="http://schemas.microsoft.com/office/powerpoint/2010/main" val="405892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19B8-FECA-4BC1-BF77-2AC63709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New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9699-8513-4527-BA4E-340C1BC04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Many dam projects has been temporarily halted due to the pandemic.</a:t>
            </a:r>
          </a:p>
          <a:p>
            <a:r>
              <a:rPr lang="en-US" dirty="0">
                <a:solidFill>
                  <a:srgbClr val="FFFF00"/>
                </a:solidFill>
              </a:rPr>
              <a:t>There is clarity now than ever  that large dams destroy rivers and people’s livelihoods and they may have to be scrapped.</a:t>
            </a:r>
          </a:p>
          <a:p>
            <a:r>
              <a:rPr lang="en-US" dirty="0">
                <a:solidFill>
                  <a:srgbClr val="FFFF00"/>
                </a:solidFill>
              </a:rPr>
              <a:t>Growing recognition for just energy transitions (food-energy-water nexus) </a:t>
            </a:r>
          </a:p>
        </p:txBody>
      </p:sp>
    </p:spTree>
    <p:extLst>
      <p:ext uri="{BB962C8B-B14F-4D97-AF65-F5344CB8AC3E}">
        <p14:creationId xmlns:p14="http://schemas.microsoft.com/office/powerpoint/2010/main" val="69882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NSF PIRE: Transcontinental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999684"/>
            <a:ext cx="3251158" cy="2203011"/>
          </a:xfrm>
        </p:spPr>
        <p:txBody>
          <a:bodyPr/>
          <a:lstStyle/>
          <a:p>
            <a:r>
              <a:rPr lang="en-US" sz="1363" dirty="0">
                <a:solidFill>
                  <a:srgbClr val="FFFF00"/>
                </a:solidFill>
              </a:rPr>
              <a:t>Simulation of antibiotic resistance in the receiving environments</a:t>
            </a:r>
          </a:p>
          <a:p>
            <a:r>
              <a:rPr lang="en-US" sz="1363" dirty="0">
                <a:solidFill>
                  <a:srgbClr val="FFFF00"/>
                </a:solidFill>
              </a:rPr>
              <a:t>Assessing the relationships between various environmental (both human and natural) variables and dissemination of antibiotic resistance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watershed mod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7" y="4437347"/>
            <a:ext cx="2032461" cy="14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129218" y="4453934"/>
            <a:ext cx="2704978" cy="1451550"/>
            <a:chOff x="2838957" y="4795578"/>
            <a:chExt cx="3606637" cy="1935400"/>
          </a:xfrm>
        </p:grpSpPr>
        <p:pic>
          <p:nvPicPr>
            <p:cNvPr id="3076" name="Picture 4" descr="Image result for wastewater discharg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957" y="4795578"/>
              <a:ext cx="3606637" cy="193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838957" y="4895505"/>
              <a:ext cx="2073516" cy="262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81" i="1" dirty="0"/>
                <a:t>(Getty Images, 2015)</a:t>
              </a:r>
            </a:p>
          </p:txBody>
        </p:sp>
      </p:grpSp>
      <p:pic>
        <p:nvPicPr>
          <p:cNvPr id="7" name="Picture 2" descr="http://www.vikesland.cee.vt.edu/images/pasted%20image%201336x6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995" y="1783772"/>
            <a:ext cx="5186495" cy="263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User\Downloads\1_V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36" y="3874593"/>
            <a:ext cx="3487154" cy="2030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ECDBAD-8D38-46A1-85B2-B63E04F4B889}"/>
              </a:ext>
            </a:extLst>
          </p:cNvPr>
          <p:cNvSpPr txBox="1"/>
          <p:nvPr/>
        </p:nvSpPr>
        <p:spPr>
          <a:xfrm>
            <a:off x="282742" y="612957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Project Team: Drs. Peter </a:t>
            </a:r>
            <a:r>
              <a:rPr lang="en-US" sz="1400" dirty="0" err="1">
                <a:solidFill>
                  <a:srgbClr val="FFFF00"/>
                </a:solidFill>
              </a:rPr>
              <a:t>Vikesland</a:t>
            </a:r>
            <a:r>
              <a:rPr lang="en-US" sz="1400" dirty="0">
                <a:solidFill>
                  <a:srgbClr val="FFFF00"/>
                </a:solidFill>
              </a:rPr>
              <a:t>, Amy </a:t>
            </a:r>
            <a:r>
              <a:rPr lang="en-US" sz="1400" dirty="0" err="1">
                <a:solidFill>
                  <a:srgbClr val="FFFF00"/>
                </a:solidFill>
              </a:rPr>
              <a:t>Pruden</a:t>
            </a:r>
            <a:r>
              <a:rPr lang="en-US" sz="1400" dirty="0">
                <a:solidFill>
                  <a:srgbClr val="FFFF00"/>
                </a:solidFill>
              </a:rPr>
              <a:t>, Venkat Sridhar and other researchers at VT and elsewhere</a:t>
            </a:r>
          </a:p>
        </p:txBody>
      </p:sp>
    </p:spTree>
    <p:extLst>
      <p:ext uri="{BB962C8B-B14F-4D97-AF65-F5344CB8AC3E}">
        <p14:creationId xmlns:p14="http://schemas.microsoft.com/office/powerpoint/2010/main" val="9476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86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Final Thoughts-Progress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96610"/>
            <a:ext cx="8686800" cy="4244626"/>
          </a:xfrm>
        </p:spPr>
        <p:txBody>
          <a:bodyPr/>
          <a:lstStyle/>
          <a:p>
            <a:pPr lvl="1"/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Food-energy-water nexus in the context of public health and livelihoods needs better data, models and synthesis-a tool to meet to today’s challenges is possible!!.</a:t>
            </a:r>
          </a:p>
          <a:p>
            <a:pPr lvl="1"/>
            <a:r>
              <a:rPr lang="en-US" sz="2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Drivers and impacts that stresses the system can be quantified at a local scale now!!</a:t>
            </a:r>
            <a:r>
              <a:rPr lang="en-US" sz="2000" dirty="0">
                <a:solidFill>
                  <a:schemeClr val="accent3"/>
                </a:solidFill>
              </a:rPr>
              <a:t>.</a:t>
            </a:r>
            <a:endParaRPr lang="en-US" sz="2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……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assessments are advancing but estimates on the demand that increases with time requires better understanding (human dimensions, and external stressors-population, global pandemic, land use and land cover and climate change)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Space (3D)-Time (1D) data at High Res is urgently required for monitoring, modeling and managing the impacts of managed systems and the extreme events (floods, drought, etc., )</a:t>
            </a:r>
          </a:p>
          <a:p>
            <a:pPr lvl="1"/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pic>
        <p:nvPicPr>
          <p:cNvPr id="6" name="Picture 5" descr="DSC07137"/>
          <p:cNvPicPr>
            <a:picLocks noChangeAspect="1" noChangeArrowheads="1"/>
          </p:cNvPicPr>
          <p:nvPr/>
        </p:nvPicPr>
        <p:blipFill>
          <a:blip r:embed="rId3" cstate="print"/>
          <a:srcRect b="15863"/>
          <a:stretch>
            <a:fillRect/>
          </a:stretch>
        </p:blipFill>
        <p:spPr bwMode="auto">
          <a:xfrm>
            <a:off x="1197741" y="5854140"/>
            <a:ext cx="1291749" cy="81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07115"/>
          <p:cNvPicPr>
            <a:picLocks noChangeAspect="1" noChangeArrowheads="1"/>
          </p:cNvPicPr>
          <p:nvPr/>
        </p:nvPicPr>
        <p:blipFill>
          <a:blip r:embed="rId4" cstate="print"/>
          <a:srcRect b="13658"/>
          <a:stretch>
            <a:fillRect/>
          </a:stretch>
        </p:blipFill>
        <p:spPr bwMode="auto">
          <a:xfrm>
            <a:off x="2497784" y="5925261"/>
            <a:ext cx="1290824" cy="83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enterpiv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14" y="5832691"/>
            <a:ext cx="1366864" cy="9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9203" name="Picture 3" descr="C:\SridharatG\Pictures\Parma_Aug12\2012-08-08 16.06.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69" y="5834342"/>
            <a:ext cx="1188132" cy="8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Sridhar\My Documents\My Pictures\mar28_2010\DSC06585.JPG"/>
          <p:cNvPicPr>
            <a:picLocks noChangeAspect="1" noChangeArrowheads="1"/>
          </p:cNvPicPr>
          <p:nvPr/>
        </p:nvPicPr>
        <p:blipFill>
          <a:blip r:embed="rId7" cstate="print"/>
          <a:srcRect b="11926"/>
          <a:stretch>
            <a:fillRect/>
          </a:stretch>
        </p:blipFill>
        <p:spPr bwMode="auto">
          <a:xfrm>
            <a:off x="1122626" y="5098045"/>
            <a:ext cx="1290662" cy="8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02" y="5854139"/>
            <a:ext cx="1099658" cy="87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acebook">
            <a:hlinkClick r:id="rId9" tooltip="Next Imag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4908" y="5020360"/>
            <a:ext cx="1400399" cy="9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9206" name="Picture 6" descr="http://static3.businessinsider.com/image/4e488ea169beddb83e00004d-400-300/dont-believe-us-that-climate-change-is-re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98" y="5076387"/>
            <a:ext cx="1194552" cy="8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9208" name="Picture 8" descr="http://www.ns.umich.edu/new/images/record-breaking-2011-lake-erie-algae-bloom-may-be-sign-of-things-to-come-fish-orig-201304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18" y="5074483"/>
            <a:ext cx="1134370" cy="85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8178" name="Picture 2" descr="http://climate.nasa.gov/system/content_pages/main_images/normPage-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96" y="4962866"/>
            <a:ext cx="2135735" cy="9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Administrator\My Documents\sridhar_apr2010\conference\PNWRISA\payette_flooding\100606_PAYETTE_FLOODIN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07015" y="5003719"/>
            <a:ext cx="1265787" cy="9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B368-8913-4D4C-9A00-61802A6E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Interdisciplinary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7BD61-60FD-41BD-A078-F203BA6DA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5257800" cy="4525963"/>
          </a:xfrm>
        </p:spPr>
        <p:txBody>
          <a:bodyPr/>
          <a:lstStyle/>
          <a:p>
            <a:r>
              <a:rPr lang="en-US" sz="1800" dirty="0">
                <a:solidFill>
                  <a:srgbClr val="FFFF00"/>
                </a:solidFill>
              </a:rPr>
              <a:t>Water is life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Modeling water is central to many disciplines or fields of research</a:t>
            </a:r>
          </a:p>
          <a:p>
            <a:pPr lvl="2"/>
            <a:r>
              <a:rPr lang="en-US" sz="1800" dirty="0">
                <a:solidFill>
                  <a:srgbClr val="FFFF00"/>
                </a:solidFill>
              </a:rPr>
              <a:t>Ex. Climate, energy, agriculture, atmospheric science </a:t>
            </a:r>
            <a:r>
              <a:rPr lang="en-US" sz="1800" dirty="0" err="1">
                <a:solidFill>
                  <a:srgbClr val="FFFF00"/>
                </a:solidFill>
              </a:rPr>
              <a:t>etc</a:t>
            </a:r>
            <a:endParaRPr lang="en-US" sz="1800" dirty="0">
              <a:solidFill>
                <a:srgbClr val="FFFF00"/>
              </a:solidFill>
            </a:endParaRPr>
          </a:p>
          <a:p>
            <a:r>
              <a:rPr lang="en-US" sz="1800" dirty="0">
                <a:solidFill>
                  <a:srgbClr val="FFFF00"/>
                </a:solidFill>
              </a:rPr>
              <a:t>Drought and water management </a:t>
            </a:r>
          </a:p>
          <a:p>
            <a:r>
              <a:rPr lang="en-US" sz="1800" dirty="0">
                <a:solidFill>
                  <a:srgbClr val="FFFF00"/>
                </a:solidFill>
              </a:rPr>
              <a:t>Water, Sanitation and Public Health</a:t>
            </a:r>
          </a:p>
          <a:p>
            <a:r>
              <a:rPr lang="en-US" sz="1800" dirty="0">
                <a:solidFill>
                  <a:srgbClr val="FFFF00"/>
                </a:solidFill>
              </a:rPr>
              <a:t>Urban pollution, water and wastewater treatment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7FCDC-FAF8-44F8-B1A6-E94DE1C8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5400"/>
            <a:ext cx="372299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8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4DD2-8835-4836-BAE9-8F9D9B3D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2" y="-250336"/>
            <a:ext cx="82296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FEWS Nexus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C8F481-615A-4DD9-9AAB-487E7F583582}"/>
              </a:ext>
            </a:extLst>
          </p:cNvPr>
          <p:cNvSpPr/>
          <p:nvPr/>
        </p:nvSpPr>
        <p:spPr>
          <a:xfrm>
            <a:off x="1371600" y="24063"/>
            <a:ext cx="6994916" cy="6137327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97B86-A645-44D2-9FCA-924C28942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26" y="220323"/>
            <a:ext cx="5863180" cy="58631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6B33C0-CFEC-45AE-AE18-39A82502AEBB}"/>
              </a:ext>
            </a:extLst>
          </p:cNvPr>
          <p:cNvGrpSpPr/>
          <p:nvPr/>
        </p:nvGrpSpPr>
        <p:grpSpPr>
          <a:xfrm>
            <a:off x="1989284" y="220323"/>
            <a:ext cx="4801346" cy="5103229"/>
            <a:chOff x="2903684" y="405945"/>
            <a:chExt cx="4975660" cy="531663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ight Arrow 17">
              <a:extLst>
                <a:ext uri="{FF2B5EF4-FFF2-40B4-BE49-F238E27FC236}">
                  <a16:creationId xmlns:a16="http://schemas.microsoft.com/office/drawing/2014/main" id="{D3713C4B-D928-4C13-9DC7-9EDF2296B450}"/>
                </a:ext>
              </a:extLst>
            </p:cNvPr>
            <p:cNvSpPr/>
            <p:nvPr/>
          </p:nvSpPr>
          <p:spPr>
            <a:xfrm rot="3765089">
              <a:off x="3178901" y="3186901"/>
              <a:ext cx="1075509" cy="1625943"/>
            </a:xfrm>
            <a:prstGeom prst="rightArrow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ight Arrow 25">
              <a:extLst>
                <a:ext uri="{FF2B5EF4-FFF2-40B4-BE49-F238E27FC236}">
                  <a16:creationId xmlns:a16="http://schemas.microsoft.com/office/drawing/2014/main" id="{B3B1DB6A-1EA2-4201-BA33-DDCAC61AB050}"/>
                </a:ext>
              </a:extLst>
            </p:cNvPr>
            <p:cNvSpPr/>
            <p:nvPr/>
          </p:nvSpPr>
          <p:spPr>
            <a:xfrm>
              <a:off x="4849039" y="405945"/>
              <a:ext cx="1075509" cy="1625943"/>
            </a:xfrm>
            <a:prstGeom prst="rightArrow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C0B25DEB-5EFE-4C76-A173-2CE75FD739A5}"/>
                </a:ext>
              </a:extLst>
            </p:cNvPr>
            <p:cNvSpPr/>
            <p:nvPr/>
          </p:nvSpPr>
          <p:spPr>
            <a:xfrm rot="18752694">
              <a:off x="2906029" y="749261"/>
              <a:ext cx="5241279" cy="4705350"/>
            </a:xfrm>
            <a:prstGeom prst="blockArc">
              <a:avLst>
                <a:gd name="adj1" fmla="val 11958260"/>
                <a:gd name="adj2" fmla="val 18976492"/>
                <a:gd name="adj3" fmla="val 23982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249929-6BDB-4400-B7E5-40A3EDDA7A85}"/>
              </a:ext>
            </a:extLst>
          </p:cNvPr>
          <p:cNvGrpSpPr/>
          <p:nvPr/>
        </p:nvGrpSpPr>
        <p:grpSpPr>
          <a:xfrm>
            <a:off x="3147959" y="230546"/>
            <a:ext cx="4677709" cy="5199789"/>
            <a:chOff x="4062359" y="416168"/>
            <a:chExt cx="4847534" cy="541722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Right Arrow 26">
              <a:extLst>
                <a:ext uri="{FF2B5EF4-FFF2-40B4-BE49-F238E27FC236}">
                  <a16:creationId xmlns:a16="http://schemas.microsoft.com/office/drawing/2014/main" id="{1E455D1A-C8DD-490E-A18F-954522E3F0DE}"/>
                </a:ext>
              </a:extLst>
            </p:cNvPr>
            <p:cNvSpPr/>
            <p:nvPr/>
          </p:nvSpPr>
          <p:spPr>
            <a:xfrm rot="10800000">
              <a:off x="5912951" y="416168"/>
              <a:ext cx="1075509" cy="1625943"/>
            </a:xfrm>
            <a:prstGeom prst="right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ight Arrow 28">
              <a:extLst>
                <a:ext uri="{FF2B5EF4-FFF2-40B4-BE49-F238E27FC236}">
                  <a16:creationId xmlns:a16="http://schemas.microsoft.com/office/drawing/2014/main" id="{9AB6F9A6-D289-4592-A329-EC5CC2F216AE}"/>
                </a:ext>
              </a:extLst>
            </p:cNvPr>
            <p:cNvSpPr/>
            <p:nvPr/>
          </p:nvSpPr>
          <p:spPr>
            <a:xfrm rot="6614369">
              <a:off x="7598882" y="3137478"/>
              <a:ext cx="996079" cy="1625943"/>
            </a:xfrm>
            <a:prstGeom prst="right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1387F3BA-9966-4D0D-9AAB-A1AD8F76964E}"/>
                </a:ext>
              </a:extLst>
            </p:cNvPr>
            <p:cNvSpPr/>
            <p:nvPr/>
          </p:nvSpPr>
          <p:spPr>
            <a:xfrm rot="4247500">
              <a:off x="3794394" y="860082"/>
              <a:ext cx="5241279" cy="4705350"/>
            </a:xfrm>
            <a:prstGeom prst="blockArc">
              <a:avLst>
                <a:gd name="adj1" fmla="val 11958260"/>
                <a:gd name="adj2" fmla="val 18859298"/>
                <a:gd name="adj3" fmla="val 26648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6DC692-178F-4E9B-90FB-6C12CDFBE6C1}"/>
              </a:ext>
            </a:extLst>
          </p:cNvPr>
          <p:cNvGrpSpPr/>
          <p:nvPr/>
        </p:nvGrpSpPr>
        <p:grpSpPr>
          <a:xfrm>
            <a:off x="2323028" y="1308476"/>
            <a:ext cx="5118975" cy="4641158"/>
            <a:chOff x="3237428" y="1494097"/>
            <a:chExt cx="5304821" cy="483523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ight Arrow 24">
              <a:extLst>
                <a:ext uri="{FF2B5EF4-FFF2-40B4-BE49-F238E27FC236}">
                  <a16:creationId xmlns:a16="http://schemas.microsoft.com/office/drawing/2014/main" id="{350FF91C-8216-4881-B023-4E9A17AFDECF}"/>
                </a:ext>
              </a:extLst>
            </p:cNvPr>
            <p:cNvSpPr/>
            <p:nvPr/>
          </p:nvSpPr>
          <p:spPr>
            <a:xfrm rot="14328117">
              <a:off x="3697918" y="4136527"/>
              <a:ext cx="1075509" cy="1625943"/>
            </a:xfrm>
            <a:prstGeom prst="rightArrow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ight Arrow 27">
              <a:extLst>
                <a:ext uri="{FF2B5EF4-FFF2-40B4-BE49-F238E27FC236}">
                  <a16:creationId xmlns:a16="http://schemas.microsoft.com/office/drawing/2014/main" id="{E1FB3024-D354-4C91-A9B2-9C0F1FCCAA38}"/>
                </a:ext>
              </a:extLst>
            </p:cNvPr>
            <p:cNvSpPr/>
            <p:nvPr/>
          </p:nvSpPr>
          <p:spPr>
            <a:xfrm rot="17988395">
              <a:off x="7120627" y="4057624"/>
              <a:ext cx="1075509" cy="1625943"/>
            </a:xfrm>
            <a:prstGeom prst="rightArrow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9C40040-66D7-43AE-979E-F060928FD784}"/>
                </a:ext>
              </a:extLst>
            </p:cNvPr>
            <p:cNvSpPr/>
            <p:nvPr/>
          </p:nvSpPr>
          <p:spPr>
            <a:xfrm rot="11474317">
              <a:off x="3237428" y="1494097"/>
              <a:ext cx="5304821" cy="4835237"/>
            </a:xfrm>
            <a:prstGeom prst="blockArc">
              <a:avLst>
                <a:gd name="adj1" fmla="val 11797396"/>
                <a:gd name="adj2" fmla="val 19042409"/>
                <a:gd name="adj3" fmla="val 23857"/>
              </a:avLst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236452D-8394-4D48-8F25-BD14E4170177}"/>
              </a:ext>
            </a:extLst>
          </p:cNvPr>
          <p:cNvSpPr txBox="1"/>
          <p:nvPr/>
        </p:nvSpPr>
        <p:spPr>
          <a:xfrm>
            <a:off x="6179974" y="1575750"/>
            <a:ext cx="17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D21659-34A3-4E20-B3B2-D248850BD238}"/>
              </a:ext>
            </a:extLst>
          </p:cNvPr>
          <p:cNvSpPr txBox="1"/>
          <p:nvPr/>
        </p:nvSpPr>
        <p:spPr>
          <a:xfrm>
            <a:off x="5111126" y="5183378"/>
            <a:ext cx="17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ENERGY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C6D1C-5C99-47E7-AB7E-B2795005DC81}"/>
              </a:ext>
            </a:extLst>
          </p:cNvPr>
          <p:cNvSpPr txBox="1"/>
          <p:nvPr/>
        </p:nvSpPr>
        <p:spPr>
          <a:xfrm>
            <a:off x="2150819" y="2486168"/>
            <a:ext cx="178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FOOD</a:t>
            </a:r>
          </a:p>
        </p:txBody>
      </p:sp>
      <p:pic>
        <p:nvPicPr>
          <p:cNvPr id="21" name="Picture 8" descr="Image result for rice crop transparent background">
            <a:extLst>
              <a:ext uri="{FF2B5EF4-FFF2-40B4-BE49-F238E27FC236}">
                <a16:creationId xmlns:a16="http://schemas.microsoft.com/office/drawing/2014/main" id="{4A7B263F-329D-4950-A76D-F0F2E53E7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9413">
            <a:off x="2946835" y="925903"/>
            <a:ext cx="1250303" cy="114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elated image">
            <a:extLst>
              <a:ext uri="{FF2B5EF4-FFF2-40B4-BE49-F238E27FC236}">
                <a16:creationId xmlns:a16="http://schemas.microsoft.com/office/drawing/2014/main" id="{F9586767-6634-43AA-ADFC-7A62865DB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6"/>
          <a:stretch/>
        </p:blipFill>
        <p:spPr bwMode="auto">
          <a:xfrm>
            <a:off x="3369980" y="4795803"/>
            <a:ext cx="1455376" cy="9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lose-up of water splashes Free Photo">
            <a:extLst>
              <a:ext uri="{FF2B5EF4-FFF2-40B4-BE49-F238E27FC236}">
                <a16:creationId xmlns:a16="http://schemas.microsoft.com/office/drawing/2014/main" id="{02E22604-9C21-43D5-9E28-21A371DD0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 t="14283" r="2127"/>
          <a:stretch/>
        </p:blipFill>
        <p:spPr bwMode="auto">
          <a:xfrm>
            <a:off x="6761146" y="2391741"/>
            <a:ext cx="813226" cy="7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F3C95A-9983-405E-8208-3463766E38A5}"/>
              </a:ext>
            </a:extLst>
          </p:cNvPr>
          <p:cNvSpPr txBox="1"/>
          <p:nvPr/>
        </p:nvSpPr>
        <p:spPr>
          <a:xfrm>
            <a:off x="3596495" y="2774039"/>
            <a:ext cx="286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SUSTAINABILITY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8704AC-42CF-4170-A54D-281CD6655601}"/>
              </a:ext>
            </a:extLst>
          </p:cNvPr>
          <p:cNvSpPr txBox="1"/>
          <p:nvPr/>
        </p:nvSpPr>
        <p:spPr>
          <a:xfrm>
            <a:off x="3940737" y="3057703"/>
            <a:ext cx="220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Food, Water, Energy Nexus Security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9E2D6E-3E74-45A3-8683-DEBC5BD1B61E}"/>
              </a:ext>
            </a:extLst>
          </p:cNvPr>
          <p:cNvSpPr/>
          <p:nvPr/>
        </p:nvSpPr>
        <p:spPr>
          <a:xfrm rot="16200000">
            <a:off x="773665" y="1903588"/>
            <a:ext cx="4312805" cy="23155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4205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Climate change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1D844F-9EBC-486A-8717-9A1F5E977C3D}"/>
              </a:ext>
            </a:extLst>
          </p:cNvPr>
          <p:cNvSpPr/>
          <p:nvPr/>
        </p:nvSpPr>
        <p:spPr>
          <a:xfrm rot="5400000">
            <a:off x="4682989" y="1987019"/>
            <a:ext cx="4312805" cy="23155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4205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Population increase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A5346-17D9-4322-B727-C4E8BC8F9665}"/>
              </a:ext>
            </a:extLst>
          </p:cNvPr>
          <p:cNvSpPr/>
          <p:nvPr/>
        </p:nvSpPr>
        <p:spPr>
          <a:xfrm>
            <a:off x="6727040" y="284156"/>
            <a:ext cx="2332455" cy="41074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545243-E1E7-4366-9290-CBE9B89B15A2}"/>
              </a:ext>
            </a:extLst>
          </p:cNvPr>
          <p:cNvSpPr/>
          <p:nvPr/>
        </p:nvSpPr>
        <p:spPr>
          <a:xfrm>
            <a:off x="118027" y="860238"/>
            <a:ext cx="2332455" cy="41074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AC1BB5-56B9-49CF-958A-E3A3D858E1DE}"/>
              </a:ext>
            </a:extLst>
          </p:cNvPr>
          <p:cNvSpPr txBox="1"/>
          <p:nvPr/>
        </p:nvSpPr>
        <p:spPr>
          <a:xfrm>
            <a:off x="6324052" y="709474"/>
            <a:ext cx="301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How much water is available?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F967C3-FB80-44AB-BDE3-1D4C030A2AD9}"/>
              </a:ext>
            </a:extLst>
          </p:cNvPr>
          <p:cNvSpPr txBox="1"/>
          <p:nvPr/>
        </p:nvSpPr>
        <p:spPr>
          <a:xfrm>
            <a:off x="-156689" y="1270260"/>
            <a:ext cx="339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What is the irrigation water demand?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71B214-2522-4E0A-9199-0289777F04BD}"/>
              </a:ext>
            </a:extLst>
          </p:cNvPr>
          <p:cNvSpPr/>
          <p:nvPr/>
        </p:nvSpPr>
        <p:spPr>
          <a:xfrm>
            <a:off x="6731253" y="5287288"/>
            <a:ext cx="2332455" cy="41074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Q3: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1622B6-0D4E-4FA9-B1A0-A8802D182823}"/>
              </a:ext>
            </a:extLst>
          </p:cNvPr>
          <p:cNvSpPr txBox="1"/>
          <p:nvPr/>
        </p:nvSpPr>
        <p:spPr>
          <a:xfrm>
            <a:off x="6611346" y="5654963"/>
            <a:ext cx="255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What is the energy potential?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6183DE-7968-4175-A664-BDCA0AE8B397}"/>
              </a:ext>
            </a:extLst>
          </p:cNvPr>
          <p:cNvSpPr/>
          <p:nvPr/>
        </p:nvSpPr>
        <p:spPr>
          <a:xfrm>
            <a:off x="4161537" y="1717818"/>
            <a:ext cx="1485696" cy="410746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Q4: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B7201F5-69DE-48AA-B256-49D6D5276471}"/>
              </a:ext>
            </a:extLst>
          </p:cNvPr>
          <p:cNvSpPr/>
          <p:nvPr/>
        </p:nvSpPr>
        <p:spPr>
          <a:xfrm>
            <a:off x="3789432" y="2132132"/>
            <a:ext cx="2180542" cy="6132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6600"/>
                </a:solidFill>
              </a:rPr>
              <a:t>What is integrated modeling?</a:t>
            </a:r>
          </a:p>
        </p:txBody>
      </p:sp>
    </p:spTree>
    <p:extLst>
      <p:ext uri="{BB962C8B-B14F-4D97-AF65-F5344CB8AC3E}">
        <p14:creationId xmlns:p14="http://schemas.microsoft.com/office/powerpoint/2010/main" val="34261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2" grpId="0" animBg="1"/>
      <p:bldP spid="33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548B-CB5F-4B21-87F6-0DC7AC45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COVID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C3B8-3003-4C9F-A6E1-1AD8710D7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Mostly modeling of water resources systems and somewhat affected due to COVID.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 workshop related USAID PEER project scheduled in April in collaboration with Tamil Nadu Agricultural university India is canceled.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A stakeholder meeting in Cambodia related to the NASA Mekong project in June is canceled.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Two </a:t>
            </a:r>
            <a:r>
              <a:rPr lang="en-US" sz="2400" dirty="0" err="1">
                <a:solidFill>
                  <a:srgbClr val="FFFF00"/>
                </a:solidFill>
              </a:rPr>
              <a:t>Ph.d.</a:t>
            </a:r>
            <a:r>
              <a:rPr lang="en-US" sz="2400" dirty="0">
                <a:solidFill>
                  <a:srgbClr val="FFFF00"/>
                </a:solidFill>
              </a:rPr>
              <a:t> visiting scholars funded by Government of India to visit Virginia Tech this summer to develop computational model for flood forecasting is also on hold.</a:t>
            </a: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9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710F-567F-4D48-89D2-7DDDC4BC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Being Adaptive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5F3B6-CB61-42CD-AB7D-238AAB98B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Open to online collaborations</a:t>
            </a:r>
          </a:p>
          <a:p>
            <a:r>
              <a:rPr lang="en-US" dirty="0">
                <a:solidFill>
                  <a:srgbClr val="FFFF00"/>
                </a:solidFill>
              </a:rPr>
              <a:t>Scheduling meetings on a weekly and monthly basis</a:t>
            </a:r>
          </a:p>
          <a:p>
            <a:r>
              <a:rPr lang="en-US" dirty="0">
                <a:solidFill>
                  <a:srgbClr val="FFFF00"/>
                </a:solidFill>
              </a:rPr>
              <a:t>Participating/giving key note address through online platforms</a:t>
            </a:r>
          </a:p>
          <a:p>
            <a:r>
              <a:rPr lang="en-US" dirty="0">
                <a:solidFill>
                  <a:srgbClr val="FFFF00"/>
                </a:solidFill>
              </a:rPr>
              <a:t>Advise students and postdoc regularly</a:t>
            </a:r>
          </a:p>
          <a:p>
            <a:r>
              <a:rPr lang="en-US" dirty="0">
                <a:solidFill>
                  <a:srgbClr val="FFFF00"/>
                </a:solidFill>
              </a:rPr>
              <a:t>Teach online classes</a:t>
            </a:r>
          </a:p>
        </p:txBody>
      </p:sp>
    </p:spTree>
    <p:extLst>
      <p:ext uri="{BB962C8B-B14F-4D97-AF65-F5344CB8AC3E}">
        <p14:creationId xmlns:p14="http://schemas.microsoft.com/office/powerpoint/2010/main" val="174562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4E4389A2-3435-4E38-9A9A-6CBE5A360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00"/>
                </a:solidFill>
              </a:rPr>
              <a:t>Mekong River Basin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C59B-8739-42A0-BFEA-FFCD207CB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66018"/>
            <a:ext cx="5715000" cy="2110582"/>
          </a:xfrm>
          <a:extLst/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12th largest in world &amp; 7th largest in Asia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6 nations in southeast Asia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Drainage area:	~765,000 sq.km.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Annual mean flow: ~15,000 cu.km./</a:t>
            </a:r>
            <a:r>
              <a:rPr lang="en-US" sz="1600" dirty="0" err="1">
                <a:solidFill>
                  <a:srgbClr val="FFFF00"/>
                </a:solidFill>
              </a:rPr>
              <a:t>yr</a:t>
            </a:r>
            <a:endParaRPr lang="en-US" sz="16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Length: UMRB:~2200 </a:t>
            </a:r>
            <a:r>
              <a:rPr lang="en-US" sz="1600" dirty="0" err="1">
                <a:solidFill>
                  <a:srgbClr val="FFFF00"/>
                </a:solidFill>
              </a:rPr>
              <a:t>km+LMRB</a:t>
            </a:r>
            <a:r>
              <a:rPr lang="en-US" sz="1600" dirty="0">
                <a:solidFill>
                  <a:srgbClr val="FFFF00"/>
                </a:solidFill>
              </a:rPr>
              <a:t>:~2600 km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Biggest cities: Bangkok (9.3 Million); Ho Chi Minh City (7.4 Million) </a:t>
            </a:r>
          </a:p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D2F2B9-728D-4A6C-861B-BD623F6841C7}"/>
              </a:ext>
            </a:extLst>
          </p:cNvPr>
          <p:cNvSpPr txBox="1">
            <a:spLocks/>
          </p:cNvSpPr>
          <p:nvPr/>
        </p:nvSpPr>
        <p:spPr bwMode="auto">
          <a:xfrm>
            <a:off x="304800" y="3200400"/>
            <a:ext cx="4812456" cy="242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Mekong river is lifeline:</a:t>
            </a:r>
          </a:p>
          <a:p>
            <a:pPr lvl="1" algn="just"/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The Mekong River basin support various different ecosystems and host large number of population (60 million people).</a:t>
            </a:r>
          </a:p>
          <a:p>
            <a:pPr lvl="1" algn="just"/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60% food security by rice production. (15 million ha)</a:t>
            </a:r>
          </a:p>
          <a:p>
            <a:pPr lvl="1" algn="just"/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Fish is estimated to supply 75% of people’s protein in some areas. (4.4 million tons in 2015)</a:t>
            </a:r>
          </a:p>
          <a:p>
            <a:pPr lvl="1" algn="just"/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Population density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DF9218-B9B2-4F25-83C2-445063A32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430376"/>
            <a:ext cx="3215550" cy="1342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AC8ED-1E8D-472F-8CAC-209CDACB2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961" y="1034719"/>
            <a:ext cx="3069165" cy="4696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3568-98D8-47D8-9FE0-85F4AF1D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38444"/>
            <a:ext cx="82296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Mekong in the Media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E3D7CB-03DE-449F-A7CB-8432416A2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10" y="1376039"/>
            <a:ext cx="3352800" cy="2505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7475C-095D-46E7-8B76-21DC91CA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965285"/>
            <a:ext cx="3257420" cy="2324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A7994-D313-472C-92C3-6237CD19A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833" y="1828800"/>
            <a:ext cx="3352800" cy="2845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42F095-1A11-4D5B-AADF-BCFAE01CD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136" y="213990"/>
            <a:ext cx="2927154" cy="334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A6FA82-DA7E-4AAB-88FA-87C87FE5A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620" y="4560687"/>
            <a:ext cx="3480264" cy="2259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4B3F90-A5C8-4DB6-A7E7-6F432814C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842" y="3584647"/>
            <a:ext cx="3088914" cy="20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E33B-574A-4554-BB64-88DE3939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429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Integrated River Basin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B7F6D-BFA5-4D68-9D51-5DC7BCB58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46" y="1419089"/>
            <a:ext cx="8743106" cy="4525963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Land-water-environmental management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Modeling, monitoring and managing water quality and quantity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Surface and groundwater sources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Multiuse of water for economic-livelihoods-environmental flow sustainability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Stakeholder engagement</a:t>
            </a:r>
          </a:p>
        </p:txBody>
      </p:sp>
      <p:pic>
        <p:nvPicPr>
          <p:cNvPr id="5" name="Picture 4" descr="DSC07115">
            <a:extLst>
              <a:ext uri="{FF2B5EF4-FFF2-40B4-BE49-F238E27FC236}">
                <a16:creationId xmlns:a16="http://schemas.microsoft.com/office/drawing/2014/main" id="{1EBAABC1-CD7F-4EAD-B622-D5010630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13658"/>
          <a:stretch>
            <a:fillRect/>
          </a:stretch>
        </p:blipFill>
        <p:spPr bwMode="auto">
          <a:xfrm>
            <a:off x="1841680" y="4945349"/>
            <a:ext cx="1988715" cy="128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SridharatG\Pictures\Parma_Aug12\2012-08-08 16.06.31.jpg">
            <a:extLst>
              <a:ext uri="{FF2B5EF4-FFF2-40B4-BE49-F238E27FC236}">
                <a16:creationId xmlns:a16="http://schemas.microsoft.com/office/drawing/2014/main" id="{29359181-EE54-4E24-937F-87E7F753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713" y="4594809"/>
            <a:ext cx="1719969" cy="12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40BEE48-4221-4472-A6D0-B54160619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5" y="4589386"/>
            <a:ext cx="163490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ns.umich.edu/new/images/record-breaking-2011-lake-erie-algae-bloom-may-be-sign-of-things-to-come-fish-orig-20130401.jpg">
            <a:extLst>
              <a:ext uri="{FF2B5EF4-FFF2-40B4-BE49-F238E27FC236}">
                <a16:creationId xmlns:a16="http://schemas.microsoft.com/office/drawing/2014/main" id="{7F519711-2A4A-4B25-8755-75AF2B53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2" y="5575593"/>
            <a:ext cx="1481884" cy="11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climate.nasa.gov/system/content_pages/main_images/normPage-8.jpg">
            <a:extLst>
              <a:ext uri="{FF2B5EF4-FFF2-40B4-BE49-F238E27FC236}">
                <a16:creationId xmlns:a16="http://schemas.microsoft.com/office/drawing/2014/main" id="{6BADC6E3-C305-416B-8925-F6773BCCB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20" y="3937676"/>
            <a:ext cx="2800866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istrator\My Documents\sridhar_apr2010\conference\PNWRISA\payette_flooding\100606_PAYETTE_FLOODING.jpg">
            <a:extLst>
              <a:ext uri="{FF2B5EF4-FFF2-40B4-BE49-F238E27FC236}">
                <a16:creationId xmlns:a16="http://schemas.microsoft.com/office/drawing/2014/main" id="{4DD2B4A2-CCC4-44B0-BBDC-587E81AB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6852" y="5256903"/>
            <a:ext cx="1905000" cy="14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35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259624-C986-41F9-BAD5-6D8BAD4D7CA3}"/>
              </a:ext>
            </a:extLst>
          </p:cNvPr>
          <p:cNvSpPr txBox="1">
            <a:spLocks/>
          </p:cNvSpPr>
          <p:nvPr/>
        </p:nvSpPr>
        <p:spPr bwMode="auto">
          <a:xfrm>
            <a:off x="-457200" y="-200522"/>
            <a:ext cx="6934200" cy="158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FFFF00"/>
                </a:solidFill>
                <a:latin typeface="+mn-lt"/>
              </a:rPr>
              <a:t>Anthropogenic Footprints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682C0D-ED86-44A6-9B09-039ACF6EEA15}"/>
              </a:ext>
            </a:extLst>
          </p:cNvPr>
          <p:cNvSpPr txBox="1">
            <a:spLocks/>
          </p:cNvSpPr>
          <p:nvPr/>
        </p:nvSpPr>
        <p:spPr bwMode="auto">
          <a:xfrm>
            <a:off x="2667000" y="1051004"/>
            <a:ext cx="6705600" cy="162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MRB has hydropower potential of approximately </a:t>
            </a:r>
            <a:r>
              <a:rPr lang="en-US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88,000 MW </a:t>
            </a:r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(Stone, 2011).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It remains largely </a:t>
            </a:r>
            <a:r>
              <a:rPr lang="en-US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underutilized</a:t>
            </a:r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 in the Mekong Basin (Seibert et al 2010).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FF00"/>
                </a:solidFill>
                <a:cs typeface="Times New Roman" panose="02020603050405020304" pitchFamily="18" charset="0"/>
              </a:rPr>
              <a:t>Irrigation plays an important role in regulating the </a:t>
            </a:r>
            <a:r>
              <a:rPr lang="en-US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crop water requirement.</a:t>
            </a:r>
            <a:endParaRPr lang="en-US" sz="16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62E5C-7D28-402F-8743-F99E931F4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38400"/>
            <a:ext cx="3352800" cy="4338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4DE94-01A6-4C66-BBDB-6E0C08157DC9}"/>
              </a:ext>
            </a:extLst>
          </p:cNvPr>
          <p:cNvSpPr txBox="1"/>
          <p:nvPr/>
        </p:nvSpPr>
        <p:spPr>
          <a:xfrm>
            <a:off x="274918" y="5868080"/>
            <a:ext cx="373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Helvetica"/>
              </a:rPr>
              <a:t>Source: https://opendevelopmentmekong.net/topics/urban-administration-and-development/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89A3EE-41D0-4ECC-AC7C-0CF8859485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377936"/>
              </p:ext>
            </p:extLst>
          </p:nvPr>
        </p:nvGraphicFramePr>
        <p:xfrm>
          <a:off x="281180" y="3994116"/>
          <a:ext cx="3774016" cy="184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887DDEE-790D-40C6-93DE-283C545DBED7}"/>
              </a:ext>
            </a:extLst>
          </p:cNvPr>
          <p:cNvSpPr txBox="1"/>
          <p:nvPr/>
        </p:nvSpPr>
        <p:spPr>
          <a:xfrm>
            <a:off x="366270" y="2940609"/>
            <a:ext cx="355713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Population increase: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90.6%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Agricultural area increase: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Dams to be built: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rPr>
              <a:t>456</a:t>
            </a:r>
          </a:p>
        </p:txBody>
      </p:sp>
    </p:spTree>
    <p:extLst>
      <p:ext uri="{BB962C8B-B14F-4D97-AF65-F5344CB8AC3E}">
        <p14:creationId xmlns:p14="http://schemas.microsoft.com/office/powerpoint/2010/main" val="374855544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</TotalTime>
  <Words>787</Words>
  <Application>Microsoft Office PowerPoint</Application>
  <PresentationFormat>On-screen Show (4:3)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Times New Roman</vt:lpstr>
      <vt:lpstr>Default Design</vt:lpstr>
      <vt:lpstr>Adaptive approaches to conducting international research on water resources and food security assessments during COVID-19 times</vt:lpstr>
      <vt:lpstr>Interdisciplinary Research</vt:lpstr>
      <vt:lpstr>FEWS Nexus</vt:lpstr>
      <vt:lpstr>COVID Impact</vt:lpstr>
      <vt:lpstr>Being Adaptive</vt:lpstr>
      <vt:lpstr>Mekong River Basin</vt:lpstr>
      <vt:lpstr>Mekong in the Media</vt:lpstr>
      <vt:lpstr>Integrated River Basin Management</vt:lpstr>
      <vt:lpstr>PowerPoint Presentation</vt:lpstr>
      <vt:lpstr>Communities under threat </vt:lpstr>
      <vt:lpstr>New developments</vt:lpstr>
      <vt:lpstr>NSF PIRE: Transcontinental study</vt:lpstr>
      <vt:lpstr>Final Thoughts-Progress and Challenges</vt:lpstr>
    </vt:vector>
  </TitlesOfParts>
  <Company>Boise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VSridhar</dc:creator>
  <cp:lastModifiedBy>Sridhar, Venkataramana</cp:lastModifiedBy>
  <cp:revision>133</cp:revision>
  <dcterms:created xsi:type="dcterms:W3CDTF">2009-10-11T23:15:29Z</dcterms:created>
  <dcterms:modified xsi:type="dcterms:W3CDTF">2020-12-15T15:13:09Z</dcterms:modified>
</cp:coreProperties>
</file>