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</p:sldMasterIdLst>
  <p:notesMasterIdLst>
    <p:notesMasterId r:id="rId25"/>
  </p:notesMasterIdLst>
  <p:sldIdLst>
    <p:sldId id="328" r:id="rId2"/>
    <p:sldId id="300" r:id="rId3"/>
    <p:sldId id="301" r:id="rId4"/>
    <p:sldId id="329" r:id="rId5"/>
    <p:sldId id="287" r:id="rId6"/>
    <p:sldId id="308" r:id="rId7"/>
    <p:sldId id="310" r:id="rId8"/>
    <p:sldId id="330" r:id="rId9"/>
    <p:sldId id="331" r:id="rId10"/>
    <p:sldId id="332" r:id="rId11"/>
    <p:sldId id="334" r:id="rId12"/>
    <p:sldId id="335" r:id="rId13"/>
    <p:sldId id="336" r:id="rId14"/>
    <p:sldId id="337" r:id="rId15"/>
    <p:sldId id="341" r:id="rId16"/>
    <p:sldId id="338" r:id="rId17"/>
    <p:sldId id="333" r:id="rId18"/>
    <p:sldId id="340" r:id="rId19"/>
    <p:sldId id="343" r:id="rId20"/>
    <p:sldId id="344" r:id="rId21"/>
    <p:sldId id="345" r:id="rId22"/>
    <p:sldId id="346" r:id="rId23"/>
    <p:sldId id="34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\Desktop\UCN%20webinars\&#1608;&#1575;&#1602;&#1593;%20&#1575;&#1604;&#1578;&#1593;&#1604;&#1605;%20&#1575;&#1604;&#1578;&#1601;&#1575;&#1593;&#1604;&#1610;%20&#1601;&#1610;%20&#1570;&#1604;%20&#1575;&#1604;&#1576;&#1610;&#1578;%20&#1593;&#1604;&#1609;%20&#1575;&#1604;&#1601;&#1589;&#1604;%20&#1575;&#1604;&#1571;&#1608;&#1604;%2020_11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\Desktop\UCN%20webinars\&#1608;&#1575;&#1602;&#1593;%20&#1575;&#1604;&#1578;&#1593;&#1604;&#1605;%20&#1575;&#1604;&#1578;&#1601;&#1575;&#1593;&#1604;&#1610;%20&#1601;&#1610;%20&#1570;&#1604;%20&#1575;&#1604;&#1576;&#1610;&#1578;%20&#1593;&#1604;&#1609;%20&#1575;&#1604;&#1601;&#1589;&#1604;%20&#1575;&#1604;&#1571;&#1608;&#1604;%2020_11_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\Desktop\UCN%20webinars\&#1608;&#1575;&#1602;&#1593;%20&#1575;&#1604;&#1578;&#1593;&#1604;&#1605;%20&#1575;&#1604;&#1578;&#1601;&#1575;&#1593;&#1604;&#1610;%20&#1601;&#1610;%20&#1570;&#1604;%20&#1575;&#1604;&#1576;&#1610;&#1578;%20&#1593;&#1604;&#1609;%20&#1575;&#1604;&#1601;&#1589;&#1604;%20&#1575;&#1604;&#1571;&#1608;&#1604;%2020_11_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3.1826405071994426E-2"/>
          <c:w val="0.96604938271604934"/>
          <c:h val="0.7070612928263920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ar-J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Sheet1!$C$8:$C$12</c:f>
              <c:strCache>
                <c:ptCount val="5"/>
                <c:pt idx="0">
                  <c:v>no. Online lectures (weekly)</c:v>
                </c:pt>
                <c:pt idx="1">
                  <c:v>no. Online interactive lectures (weekly)</c:v>
                </c:pt>
                <c:pt idx="2">
                  <c:v>no. recorded interactive lectures (weekly)</c:v>
                </c:pt>
                <c:pt idx="3">
                  <c:v>no. Practical lectures provided at labs</c:v>
                </c:pt>
                <c:pt idx="4">
                  <c:v>Total no.practcial lectures provided online</c:v>
                </c:pt>
              </c:strCache>
            </c:strRef>
          </c:cat>
          <c:val>
            <c:numRef>
              <c:f>Sheet1!$D$8:$D$12</c:f>
              <c:numCache>
                <c:formatCode>0</c:formatCode>
                <c:ptCount val="5"/>
                <c:pt idx="0">
                  <c:v>2697</c:v>
                </c:pt>
                <c:pt idx="1">
                  <c:v>1702</c:v>
                </c:pt>
                <c:pt idx="2" formatCode="General">
                  <c:v>1382</c:v>
                </c:pt>
                <c:pt idx="3" formatCode="General">
                  <c:v>355</c:v>
                </c:pt>
                <c:pt idx="4" formatCode="General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0-4890-992E-DC9B6C34AC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26789407"/>
        <c:axId val="1026789823"/>
      </c:barChart>
      <c:catAx>
        <c:axId val="102678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ar-JO"/>
          </a:p>
        </c:txPr>
        <c:crossAx val="1026789823"/>
        <c:crosses val="autoZero"/>
        <c:auto val="1"/>
        <c:lblAlgn val="ctr"/>
        <c:lblOffset val="100"/>
        <c:noMultiLvlLbl val="0"/>
      </c:catAx>
      <c:valAx>
        <c:axId val="1026789823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026789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ar-J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J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Sheet1!$C$13:$C$14</c:f>
              <c:strCache>
                <c:ptCount val="2"/>
                <c:pt idx="0">
                  <c:v>no. Students in online lectures</c:v>
                </c:pt>
                <c:pt idx="1">
                  <c:v>no. committed students for online lectures</c:v>
                </c:pt>
              </c:strCache>
            </c:strRef>
          </c:cat>
          <c:val>
            <c:numRef>
              <c:f>Sheet1!$D$13:$D$14</c:f>
              <c:numCache>
                <c:formatCode>General</c:formatCode>
                <c:ptCount val="2"/>
                <c:pt idx="0">
                  <c:v>91957</c:v>
                </c:pt>
                <c:pt idx="1">
                  <c:v>81864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F-4E24-BA0B-0F10F8F483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26789407"/>
        <c:axId val="1026789823"/>
      </c:barChart>
      <c:catAx>
        <c:axId val="102678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JO"/>
          </a:p>
        </c:txPr>
        <c:crossAx val="1026789823"/>
        <c:crosses val="autoZero"/>
        <c:auto val="1"/>
        <c:lblAlgn val="ctr"/>
        <c:lblOffset val="100"/>
        <c:noMultiLvlLbl val="0"/>
      </c:catAx>
      <c:valAx>
        <c:axId val="1026789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JO"/>
          </a:p>
        </c:txPr>
        <c:crossAx val="1026789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>
          <a:lumMod val="75000"/>
        </a:schemeClr>
      </a:solidFill>
    </a:ln>
    <a:effectLst/>
  </c:spPr>
  <c:txPr>
    <a:bodyPr/>
    <a:lstStyle/>
    <a:p>
      <a:pPr>
        <a:defRPr sz="1400"/>
      </a:pPr>
      <a:endParaRPr lang="ar-J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J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Sheet1!$C$23:$C$25</c:f>
              <c:strCache>
                <c:ptCount val="3"/>
                <c:pt idx="0">
                  <c:v>faculty members with PCs at home</c:v>
                </c:pt>
                <c:pt idx="1">
                  <c:v>traind faculty members for online teaching</c:v>
                </c:pt>
                <c:pt idx="2">
                  <c:v>of courses with online couse profile</c:v>
                </c:pt>
              </c:strCache>
            </c:strRef>
          </c:cat>
          <c:val>
            <c:numRef>
              <c:f>Sheet1!$D$23:$D$25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7-4E04-9728-74D59E81FF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26789407"/>
        <c:axId val="1026789823"/>
      </c:barChart>
      <c:catAx>
        <c:axId val="102678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ar-JO"/>
          </a:p>
        </c:txPr>
        <c:crossAx val="1026789823"/>
        <c:crosses val="autoZero"/>
        <c:auto val="1"/>
        <c:lblAlgn val="ctr"/>
        <c:lblOffset val="100"/>
        <c:noMultiLvlLbl val="0"/>
      </c:catAx>
      <c:valAx>
        <c:axId val="10267898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789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ar-J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Sheet2!$E$4</c:f>
              <c:strCache>
                <c:ptCount val="1"/>
                <c:pt idx="0">
                  <c:v>2nd semester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J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Sheet2!$D$5:$D$12</c:f>
              <c:strCache>
                <c:ptCount val="8"/>
                <c:pt idx="0">
                  <c:v>Moodle</c:v>
                </c:pt>
                <c:pt idx="1">
                  <c:v>Zoom</c:v>
                </c:pt>
                <c:pt idx="2">
                  <c:v>Microsoft Team</c:v>
                </c:pt>
                <c:pt idx="3">
                  <c:v>Facebook</c:v>
                </c:pt>
                <c:pt idx="4">
                  <c:v>YouTube</c:v>
                </c:pt>
                <c:pt idx="5">
                  <c:v>Google Classroom</c:v>
                </c:pt>
                <c:pt idx="6">
                  <c:v>WhatsApp</c:v>
                </c:pt>
                <c:pt idx="7">
                  <c:v>others</c:v>
                </c:pt>
              </c:strCache>
            </c:strRef>
          </c:cat>
          <c:val>
            <c:numRef>
              <c:f>Sheet2!$E$5:$E$12</c:f>
              <c:numCache>
                <c:formatCode>General</c:formatCode>
                <c:ptCount val="8"/>
                <c:pt idx="0">
                  <c:v>215</c:v>
                </c:pt>
                <c:pt idx="1">
                  <c:v>106</c:v>
                </c:pt>
                <c:pt idx="2">
                  <c:v>8</c:v>
                </c:pt>
                <c:pt idx="3">
                  <c:v>1104</c:v>
                </c:pt>
                <c:pt idx="4">
                  <c:v>179</c:v>
                </c:pt>
                <c:pt idx="5">
                  <c:v>599</c:v>
                </c:pt>
                <c:pt idx="6">
                  <c:v>430</c:v>
                </c:pt>
                <c:pt idx="7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A-43DC-B3EC-5874163AACD9}"/>
            </c:ext>
          </c:extLst>
        </c:ser>
        <c:ser>
          <c:idx val="1"/>
          <c:order val="1"/>
          <c:tx>
            <c:strRef>
              <c:f>Sheet2!$G$4</c:f>
              <c:strCache>
                <c:ptCount val="1"/>
                <c:pt idx="0">
                  <c:v>Summer Semester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J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Sheet2!$D$5:$D$12</c:f>
              <c:strCache>
                <c:ptCount val="8"/>
                <c:pt idx="0">
                  <c:v>Moodle</c:v>
                </c:pt>
                <c:pt idx="1">
                  <c:v>Zoom</c:v>
                </c:pt>
                <c:pt idx="2">
                  <c:v>Microsoft Team</c:v>
                </c:pt>
                <c:pt idx="3">
                  <c:v>Facebook</c:v>
                </c:pt>
                <c:pt idx="4">
                  <c:v>YouTube</c:v>
                </c:pt>
                <c:pt idx="5">
                  <c:v>Google Classroom</c:v>
                </c:pt>
                <c:pt idx="6">
                  <c:v>WhatsApp</c:v>
                </c:pt>
                <c:pt idx="7">
                  <c:v>others</c:v>
                </c:pt>
              </c:strCache>
            </c:strRef>
          </c:cat>
          <c:val>
            <c:numRef>
              <c:f>Sheet2!$G$5:$G$12</c:f>
              <c:numCache>
                <c:formatCode>General</c:formatCode>
                <c:ptCount val="8"/>
                <c:pt idx="0">
                  <c:v>716</c:v>
                </c:pt>
                <c:pt idx="1">
                  <c:v>222</c:v>
                </c:pt>
                <c:pt idx="2">
                  <c:v>15</c:v>
                </c:pt>
                <c:pt idx="3">
                  <c:v>445</c:v>
                </c:pt>
                <c:pt idx="4">
                  <c:v>137</c:v>
                </c:pt>
                <c:pt idx="5">
                  <c:v>230</c:v>
                </c:pt>
                <c:pt idx="6">
                  <c:v>180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A-43DC-B3EC-5874163AACD9}"/>
            </c:ext>
          </c:extLst>
        </c:ser>
        <c:ser>
          <c:idx val="2"/>
          <c:order val="2"/>
          <c:tx>
            <c:strRef>
              <c:f>Sheet2!$I$4</c:f>
              <c:strCache>
                <c:ptCount val="1"/>
                <c:pt idx="0">
                  <c:v>Fall 20/21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ar-J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Sheet2!$I$5:$I$12</c:f>
              <c:numCache>
                <c:formatCode>General</c:formatCode>
                <c:ptCount val="8"/>
                <c:pt idx="0">
                  <c:v>1740</c:v>
                </c:pt>
                <c:pt idx="1">
                  <c:v>674</c:v>
                </c:pt>
                <c:pt idx="2">
                  <c:v>607</c:v>
                </c:pt>
                <c:pt idx="3">
                  <c:v>599</c:v>
                </c:pt>
                <c:pt idx="4">
                  <c:v>293</c:v>
                </c:pt>
                <c:pt idx="5">
                  <c:v>250</c:v>
                </c:pt>
                <c:pt idx="6">
                  <c:v>309</c:v>
                </c:pt>
                <c:pt idx="7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A-43DC-B3EC-5874163AAC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116590479"/>
        <c:axId val="1116592975"/>
      </c:barChart>
      <c:catAx>
        <c:axId val="111659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JO"/>
          </a:p>
        </c:txPr>
        <c:crossAx val="1116592975"/>
        <c:crosses val="autoZero"/>
        <c:auto val="1"/>
        <c:lblAlgn val="ctr"/>
        <c:lblOffset val="100"/>
        <c:noMultiLvlLbl val="0"/>
      </c:catAx>
      <c:valAx>
        <c:axId val="1116592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JO"/>
          </a:p>
        </c:txPr>
        <c:crossAx val="11165904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J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J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4A93D-4273-4013-AED4-DE3C88CFD66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A0FAAE43-8FD9-4E42-87B8-7A109BF16CE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ICT and Innovation</a:t>
          </a:r>
          <a:endParaRPr lang="ar-JO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135FB6-4DF7-4FDB-ADC0-4DEAD2E592AF}" type="parTrans" cxnId="{9F937626-A2A3-4DA9-8B0D-F5E18AEC2055}">
      <dgm:prSet/>
      <dgm:spPr/>
      <dgm:t>
        <a:bodyPr/>
        <a:lstStyle/>
        <a:p>
          <a:pPr rtl="1"/>
          <a:endParaRPr lang="ar-JO"/>
        </a:p>
      </dgm:t>
    </dgm:pt>
    <dgm:pt modelId="{98C1BC5A-0365-4E21-9C62-176B917138E2}" type="sibTrans" cxnId="{9F937626-A2A3-4DA9-8B0D-F5E18AEC2055}">
      <dgm:prSet/>
      <dgm:spPr/>
      <dgm:t>
        <a:bodyPr/>
        <a:lstStyle/>
        <a:p>
          <a:pPr rtl="1"/>
          <a:endParaRPr lang="ar-JO"/>
        </a:p>
      </dgm:t>
    </dgm:pt>
    <dgm:pt modelId="{F7670F85-0C94-485C-AA48-A99FA8F1502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Renewable energy, Arid regions and water management</a:t>
          </a:r>
          <a:endParaRPr lang="ar-JO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851DFBF-C548-4AC9-B946-9EF22E5DCF94}" type="parTrans" cxnId="{5DC9073A-0B1B-4A87-B890-B6641CF2884C}">
      <dgm:prSet/>
      <dgm:spPr/>
      <dgm:t>
        <a:bodyPr/>
        <a:lstStyle/>
        <a:p>
          <a:pPr rtl="1"/>
          <a:endParaRPr lang="ar-JO"/>
        </a:p>
      </dgm:t>
    </dgm:pt>
    <dgm:pt modelId="{7A693D8F-F895-49E0-901C-C9EE916288AA}" type="sibTrans" cxnId="{5DC9073A-0B1B-4A87-B890-B6641CF2884C}">
      <dgm:prSet/>
      <dgm:spPr/>
      <dgm:t>
        <a:bodyPr/>
        <a:lstStyle/>
        <a:p>
          <a:pPr rtl="1"/>
          <a:endParaRPr lang="ar-JO"/>
        </a:p>
      </dgm:t>
    </dgm:pt>
    <dgm:pt modelId="{2F5B9EF6-0A1C-4E3E-9816-C34983B5096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2400" dirty="0" smtClean="0">
              <a:solidFill>
                <a:schemeClr val="tx1">
                  <a:lumMod val="95000"/>
                  <a:lumOff val="5000"/>
                </a:schemeClr>
              </a:solidFill>
            </a:rPr>
            <a:t>Refugees</a:t>
          </a:r>
          <a:endParaRPr lang="ar-JO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C75815D-AD42-4E52-B95C-B5BA7EE597D2}" type="parTrans" cxnId="{236B1C90-3B3D-4BA0-BA99-13694D3885E5}">
      <dgm:prSet/>
      <dgm:spPr/>
      <dgm:t>
        <a:bodyPr/>
        <a:lstStyle/>
        <a:p>
          <a:pPr rtl="1"/>
          <a:endParaRPr lang="ar-JO"/>
        </a:p>
      </dgm:t>
    </dgm:pt>
    <dgm:pt modelId="{F4634CD5-0B66-4603-ADE0-2E8CAA35DFC4}" type="sibTrans" cxnId="{236B1C90-3B3D-4BA0-BA99-13694D3885E5}">
      <dgm:prSet/>
      <dgm:spPr/>
      <dgm:t>
        <a:bodyPr/>
        <a:lstStyle/>
        <a:p>
          <a:pPr rtl="1"/>
          <a:endParaRPr lang="ar-JO"/>
        </a:p>
      </dgm:t>
    </dgm:pt>
    <dgm:pt modelId="{39BDBC1F-A2F2-4E39-B938-A68979CC217C}" type="pres">
      <dgm:prSet presAssocID="{5114A93D-4273-4013-AED4-DE3C88CFD6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387A7-8469-44B4-B5CF-A1E18B8FE30E}" type="pres">
      <dgm:prSet presAssocID="{A0FAAE43-8FD9-4E42-87B8-7A109BF16CE2}" presName="arrow" presStyleLbl="node1" presStyleIdx="0" presStyleCnt="3" custScaleX="108123" custScaleY="104127" custRadScaleRad="103373" custRadScaleInc="-12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16952-B8F0-44CE-9324-5A07A0085806}" type="pres">
      <dgm:prSet presAssocID="{F7670F85-0C94-485C-AA48-A99FA8F15028}" presName="arrow" presStyleLbl="node1" presStyleIdx="1" presStyleCnt="3" custScaleY="152058" custRadScaleRad="166818" custRadScaleInc="-4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BCAF0-E328-4F48-8AD4-18DEA9749D7E}" type="pres">
      <dgm:prSet presAssocID="{2F5B9EF6-0A1C-4E3E-9816-C34983B50966}" presName="arrow" presStyleLbl="node1" presStyleIdx="2" presStyleCnt="3" custAng="671232" custScaleY="139069" custRadScaleRad="147374" custRadScaleInc="6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C9073A-0B1B-4A87-B890-B6641CF2884C}" srcId="{5114A93D-4273-4013-AED4-DE3C88CFD665}" destId="{F7670F85-0C94-485C-AA48-A99FA8F15028}" srcOrd="1" destOrd="0" parTransId="{6851DFBF-C548-4AC9-B946-9EF22E5DCF94}" sibTransId="{7A693D8F-F895-49E0-901C-C9EE916288AA}"/>
    <dgm:cxn modelId="{AF08CD6E-6095-4DF0-A049-6D1D773019B3}" type="presOf" srcId="{A0FAAE43-8FD9-4E42-87B8-7A109BF16CE2}" destId="{B37387A7-8469-44B4-B5CF-A1E18B8FE30E}" srcOrd="0" destOrd="0" presId="urn:microsoft.com/office/officeart/2005/8/layout/arrow5"/>
    <dgm:cxn modelId="{236B1C90-3B3D-4BA0-BA99-13694D3885E5}" srcId="{5114A93D-4273-4013-AED4-DE3C88CFD665}" destId="{2F5B9EF6-0A1C-4E3E-9816-C34983B50966}" srcOrd="2" destOrd="0" parTransId="{1C75815D-AD42-4E52-B95C-B5BA7EE597D2}" sibTransId="{F4634CD5-0B66-4603-ADE0-2E8CAA35DFC4}"/>
    <dgm:cxn modelId="{6256DDE3-0C4D-430D-9EE5-2C9747E592A5}" type="presOf" srcId="{2F5B9EF6-0A1C-4E3E-9816-C34983B50966}" destId="{20DBCAF0-E328-4F48-8AD4-18DEA9749D7E}" srcOrd="0" destOrd="0" presId="urn:microsoft.com/office/officeart/2005/8/layout/arrow5"/>
    <dgm:cxn modelId="{9F937626-A2A3-4DA9-8B0D-F5E18AEC2055}" srcId="{5114A93D-4273-4013-AED4-DE3C88CFD665}" destId="{A0FAAE43-8FD9-4E42-87B8-7A109BF16CE2}" srcOrd="0" destOrd="0" parTransId="{85135FB6-4DF7-4FDB-ADC0-4DEAD2E592AF}" sibTransId="{98C1BC5A-0365-4E21-9C62-176B917138E2}"/>
    <dgm:cxn modelId="{D948F89C-3877-4990-B97B-1A3B228CF4CF}" type="presOf" srcId="{5114A93D-4273-4013-AED4-DE3C88CFD665}" destId="{39BDBC1F-A2F2-4E39-B938-A68979CC217C}" srcOrd="0" destOrd="0" presId="urn:microsoft.com/office/officeart/2005/8/layout/arrow5"/>
    <dgm:cxn modelId="{A92AD864-DF93-4632-B8C6-DCE33B26DD78}" type="presOf" srcId="{F7670F85-0C94-485C-AA48-A99FA8F15028}" destId="{7BF16952-B8F0-44CE-9324-5A07A0085806}" srcOrd="0" destOrd="0" presId="urn:microsoft.com/office/officeart/2005/8/layout/arrow5"/>
    <dgm:cxn modelId="{2B7AA67E-F6DD-465E-8D2D-FF59633BDF47}" type="presParOf" srcId="{39BDBC1F-A2F2-4E39-B938-A68979CC217C}" destId="{B37387A7-8469-44B4-B5CF-A1E18B8FE30E}" srcOrd="0" destOrd="0" presId="urn:microsoft.com/office/officeart/2005/8/layout/arrow5"/>
    <dgm:cxn modelId="{18D48BFE-3535-4940-BF07-4B0292F2A554}" type="presParOf" srcId="{39BDBC1F-A2F2-4E39-B938-A68979CC217C}" destId="{7BF16952-B8F0-44CE-9324-5A07A0085806}" srcOrd="1" destOrd="0" presId="urn:microsoft.com/office/officeart/2005/8/layout/arrow5"/>
    <dgm:cxn modelId="{EADC6585-030E-46EE-BEE7-CB184AD5DF54}" type="presParOf" srcId="{39BDBC1F-A2F2-4E39-B938-A68979CC217C}" destId="{20DBCAF0-E328-4F48-8AD4-18DEA9749D7E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CD4B7-75AC-4F38-B275-E876105433A6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99F3EF2-B3D3-4315-BDAD-799447BE970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Focal point for each faculty/ institute was nominated</a:t>
          </a:r>
          <a:endParaRPr lang="en-US" dirty="0">
            <a:solidFill>
              <a:schemeClr val="tx1"/>
            </a:solidFill>
          </a:endParaRPr>
        </a:p>
      </dgm:t>
    </dgm:pt>
    <dgm:pt modelId="{651B2432-4E56-4E80-89AB-EC54A98562F6}" type="parTrans" cxnId="{52029C9F-BA8F-4602-9F20-4F959C8DCB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07AB8E-A37E-47A9-96AD-105D184106AD}" type="sibTrans" cxnId="{52029C9F-BA8F-4602-9F20-4F959C8DCB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E49719-7EE6-46EC-AF85-5FA73DAB2D5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Training content was prepared by experts at AABU. Using different types (video, Audio…)</a:t>
          </a:r>
          <a:endParaRPr lang="en-US" dirty="0">
            <a:solidFill>
              <a:schemeClr val="tx1"/>
            </a:solidFill>
          </a:endParaRPr>
        </a:p>
      </dgm:t>
    </dgm:pt>
    <dgm:pt modelId="{ADF34E44-C2AD-4CA3-8E64-B6121833F0FF}" type="parTrans" cxnId="{A59B7A33-89FD-44EB-8EE3-D817C63AA1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52E3FE-F571-4886-9733-5B23579317A6}" type="sibTrans" cxnId="{A59B7A33-89FD-44EB-8EE3-D817C63AA1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75D191-641B-46B9-B0A8-EAF6BCB6F5A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Focal points were trained  to be able to use online tools and platforms</a:t>
          </a:r>
          <a:endParaRPr lang="en-US" dirty="0">
            <a:solidFill>
              <a:schemeClr val="tx1"/>
            </a:solidFill>
          </a:endParaRPr>
        </a:p>
      </dgm:t>
    </dgm:pt>
    <dgm:pt modelId="{830F7422-65F8-47A1-BB5A-3DECEC566D5D}" type="parTrans" cxnId="{C5ABF4C7-7CB7-4FA1-821D-1DD3DD73D7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4C413C-1E6E-4565-AFE6-C8429D9F4BAE}" type="sibTrans" cxnId="{C5ABF4C7-7CB7-4FA1-821D-1DD3DD73D7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3D4108-B680-40CF-952A-E8544EFDAFB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Training skills were transferred to all faculty members by focal points (</a:t>
          </a:r>
          <a:r>
            <a:rPr lang="en-US" dirty="0" err="1" smtClean="0">
              <a:solidFill>
                <a:schemeClr val="tx1"/>
              </a:solidFill>
            </a:rPr>
            <a:t>ToT</a:t>
          </a:r>
          <a:r>
            <a:rPr lang="en-US" dirty="0" smtClean="0">
              <a:solidFill>
                <a:schemeClr val="tx1"/>
              </a:solidFill>
            </a:rPr>
            <a:t>)</a:t>
          </a:r>
        </a:p>
        <a:p>
          <a:r>
            <a:rPr lang="en-US" dirty="0" smtClean="0">
              <a:solidFill>
                <a:schemeClr val="tx1"/>
              </a:solidFill>
            </a:rPr>
            <a:t>“Training series”</a:t>
          </a:r>
          <a:endParaRPr lang="en-US" dirty="0">
            <a:solidFill>
              <a:schemeClr val="tx1"/>
            </a:solidFill>
          </a:endParaRPr>
        </a:p>
      </dgm:t>
    </dgm:pt>
    <dgm:pt modelId="{484F5F8D-B737-48A3-9DEC-D987C6872DBF}" type="parTrans" cxnId="{F5ED3F57-D426-4C2B-A0C7-A1C854D6FA24}">
      <dgm:prSet/>
      <dgm:spPr/>
      <dgm:t>
        <a:bodyPr/>
        <a:lstStyle/>
        <a:p>
          <a:endParaRPr lang="en-US"/>
        </a:p>
      </dgm:t>
    </dgm:pt>
    <dgm:pt modelId="{2A8ACA0A-7E1D-484F-AF85-956C8DE66C6C}" type="sibTrans" cxnId="{F5ED3F57-D426-4C2B-A0C7-A1C854D6FA24}">
      <dgm:prSet/>
      <dgm:spPr/>
      <dgm:t>
        <a:bodyPr/>
        <a:lstStyle/>
        <a:p>
          <a:endParaRPr lang="en-US"/>
        </a:p>
      </dgm:t>
    </dgm:pt>
    <dgm:pt modelId="{415C27A5-C571-4C57-8960-8F4A390C4930}" type="pres">
      <dgm:prSet presAssocID="{0C6CD4B7-75AC-4F38-B275-E876105433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74FA40-F717-4311-91F0-57FEC885EE02}" type="pres">
      <dgm:prSet presAssocID="{499F3EF2-B3D3-4315-BDAD-799447BE970B}" presName="linNode" presStyleCnt="0"/>
      <dgm:spPr/>
    </dgm:pt>
    <dgm:pt modelId="{94D26D7A-DA43-4C6F-948C-506ECD70B526}" type="pres">
      <dgm:prSet presAssocID="{499F3EF2-B3D3-4315-BDAD-799447BE970B}" presName="parentText" presStyleLbl="node1" presStyleIdx="0" presStyleCnt="4" custScaleX="174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3A528-A3A5-4CE4-9D22-D3956455C43E}" type="pres">
      <dgm:prSet presAssocID="{1E07AB8E-A37E-47A9-96AD-105D184106AD}" presName="sp" presStyleCnt="0"/>
      <dgm:spPr/>
    </dgm:pt>
    <dgm:pt modelId="{2BBF8684-93D3-45DE-AE64-94FA17F54E3A}" type="pres">
      <dgm:prSet presAssocID="{79E49719-7EE6-46EC-AF85-5FA73DAB2D50}" presName="linNode" presStyleCnt="0"/>
      <dgm:spPr/>
    </dgm:pt>
    <dgm:pt modelId="{4BEC624E-E54B-4E83-9311-7C5CDCDBD594}" type="pres">
      <dgm:prSet presAssocID="{79E49719-7EE6-46EC-AF85-5FA73DAB2D50}" presName="parentText" presStyleLbl="node1" presStyleIdx="1" presStyleCnt="4" custScaleX="174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6AA86-7FD2-4FB4-AE56-AAD195B7C4DA}" type="pres">
      <dgm:prSet presAssocID="{DC52E3FE-F571-4886-9733-5B23579317A6}" presName="sp" presStyleCnt="0"/>
      <dgm:spPr/>
    </dgm:pt>
    <dgm:pt modelId="{FFB39862-7D78-42ED-B095-67F971C8E9FE}" type="pres">
      <dgm:prSet presAssocID="{5B75D191-641B-46B9-B0A8-EAF6BCB6F5AD}" presName="linNode" presStyleCnt="0"/>
      <dgm:spPr/>
    </dgm:pt>
    <dgm:pt modelId="{8FABB748-94D3-4BE6-87BC-E01E040CB9B0}" type="pres">
      <dgm:prSet presAssocID="{5B75D191-641B-46B9-B0A8-EAF6BCB6F5AD}" presName="parentText" presStyleLbl="node1" presStyleIdx="2" presStyleCnt="4" custScaleX="174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FEBAE-138A-4D57-9AAA-13892FDD49E7}" type="pres">
      <dgm:prSet presAssocID="{264C413C-1E6E-4565-AFE6-C8429D9F4BAE}" presName="sp" presStyleCnt="0"/>
      <dgm:spPr/>
    </dgm:pt>
    <dgm:pt modelId="{5BEFC017-11BB-46D5-94FA-F2417578105C}" type="pres">
      <dgm:prSet presAssocID="{7B3D4108-B680-40CF-952A-E8544EFDAFB0}" presName="linNode" presStyleCnt="0"/>
      <dgm:spPr/>
    </dgm:pt>
    <dgm:pt modelId="{2C532B19-CFEE-4B48-B76D-4F31109F6AC4}" type="pres">
      <dgm:prSet presAssocID="{7B3D4108-B680-40CF-952A-E8544EFDAFB0}" presName="parentText" presStyleLbl="node1" presStyleIdx="3" presStyleCnt="4" custScaleX="174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9B7A33-89FD-44EB-8EE3-D817C63AA16A}" srcId="{0C6CD4B7-75AC-4F38-B275-E876105433A6}" destId="{79E49719-7EE6-46EC-AF85-5FA73DAB2D50}" srcOrd="1" destOrd="0" parTransId="{ADF34E44-C2AD-4CA3-8E64-B6121833F0FF}" sibTransId="{DC52E3FE-F571-4886-9733-5B23579317A6}"/>
    <dgm:cxn modelId="{E805F768-F49C-4530-A12E-28A66ABA6009}" type="presOf" srcId="{79E49719-7EE6-46EC-AF85-5FA73DAB2D50}" destId="{4BEC624E-E54B-4E83-9311-7C5CDCDBD594}" srcOrd="0" destOrd="0" presId="urn:microsoft.com/office/officeart/2005/8/layout/vList5"/>
    <dgm:cxn modelId="{56E2E37C-F917-4788-AFA2-2FF44046846E}" type="presOf" srcId="{5B75D191-641B-46B9-B0A8-EAF6BCB6F5AD}" destId="{8FABB748-94D3-4BE6-87BC-E01E040CB9B0}" srcOrd="0" destOrd="0" presId="urn:microsoft.com/office/officeart/2005/8/layout/vList5"/>
    <dgm:cxn modelId="{52029C9F-BA8F-4602-9F20-4F959C8DCB3F}" srcId="{0C6CD4B7-75AC-4F38-B275-E876105433A6}" destId="{499F3EF2-B3D3-4315-BDAD-799447BE970B}" srcOrd="0" destOrd="0" parTransId="{651B2432-4E56-4E80-89AB-EC54A98562F6}" sibTransId="{1E07AB8E-A37E-47A9-96AD-105D184106AD}"/>
    <dgm:cxn modelId="{221258E1-78A1-4153-98EE-C53E5FB5D7F0}" type="presOf" srcId="{499F3EF2-B3D3-4315-BDAD-799447BE970B}" destId="{94D26D7A-DA43-4C6F-948C-506ECD70B526}" srcOrd="0" destOrd="0" presId="urn:microsoft.com/office/officeart/2005/8/layout/vList5"/>
    <dgm:cxn modelId="{C5ABF4C7-7CB7-4FA1-821D-1DD3DD73D7D4}" srcId="{0C6CD4B7-75AC-4F38-B275-E876105433A6}" destId="{5B75D191-641B-46B9-B0A8-EAF6BCB6F5AD}" srcOrd="2" destOrd="0" parTransId="{830F7422-65F8-47A1-BB5A-3DECEC566D5D}" sibTransId="{264C413C-1E6E-4565-AFE6-C8429D9F4BAE}"/>
    <dgm:cxn modelId="{F5ED3F57-D426-4C2B-A0C7-A1C854D6FA24}" srcId="{0C6CD4B7-75AC-4F38-B275-E876105433A6}" destId="{7B3D4108-B680-40CF-952A-E8544EFDAFB0}" srcOrd="3" destOrd="0" parTransId="{484F5F8D-B737-48A3-9DEC-D987C6872DBF}" sibTransId="{2A8ACA0A-7E1D-484F-AF85-956C8DE66C6C}"/>
    <dgm:cxn modelId="{7C17BCBE-39E6-4DC8-A256-96C14629200A}" type="presOf" srcId="{7B3D4108-B680-40CF-952A-E8544EFDAFB0}" destId="{2C532B19-CFEE-4B48-B76D-4F31109F6AC4}" srcOrd="0" destOrd="0" presId="urn:microsoft.com/office/officeart/2005/8/layout/vList5"/>
    <dgm:cxn modelId="{60271DE5-48D3-4879-B3B5-BCDFBDD4AFC3}" type="presOf" srcId="{0C6CD4B7-75AC-4F38-B275-E876105433A6}" destId="{415C27A5-C571-4C57-8960-8F4A390C4930}" srcOrd="0" destOrd="0" presId="urn:microsoft.com/office/officeart/2005/8/layout/vList5"/>
    <dgm:cxn modelId="{CEB9E99D-6153-444B-9F9B-F56D3DF8DB19}" type="presParOf" srcId="{415C27A5-C571-4C57-8960-8F4A390C4930}" destId="{E874FA40-F717-4311-91F0-57FEC885EE02}" srcOrd="0" destOrd="0" presId="urn:microsoft.com/office/officeart/2005/8/layout/vList5"/>
    <dgm:cxn modelId="{1F913036-55C3-4C0A-91C5-1C59424EC510}" type="presParOf" srcId="{E874FA40-F717-4311-91F0-57FEC885EE02}" destId="{94D26D7A-DA43-4C6F-948C-506ECD70B526}" srcOrd="0" destOrd="0" presId="urn:microsoft.com/office/officeart/2005/8/layout/vList5"/>
    <dgm:cxn modelId="{27508E93-8952-4266-80B9-2B1D5C09977A}" type="presParOf" srcId="{415C27A5-C571-4C57-8960-8F4A390C4930}" destId="{7893A528-A3A5-4CE4-9D22-D3956455C43E}" srcOrd="1" destOrd="0" presId="urn:microsoft.com/office/officeart/2005/8/layout/vList5"/>
    <dgm:cxn modelId="{F4D42D15-8560-41F9-BE28-9F2290B4D536}" type="presParOf" srcId="{415C27A5-C571-4C57-8960-8F4A390C4930}" destId="{2BBF8684-93D3-45DE-AE64-94FA17F54E3A}" srcOrd="2" destOrd="0" presId="urn:microsoft.com/office/officeart/2005/8/layout/vList5"/>
    <dgm:cxn modelId="{ECA6F864-A81A-4C74-AF6A-AF214B13CFD2}" type="presParOf" srcId="{2BBF8684-93D3-45DE-AE64-94FA17F54E3A}" destId="{4BEC624E-E54B-4E83-9311-7C5CDCDBD594}" srcOrd="0" destOrd="0" presId="urn:microsoft.com/office/officeart/2005/8/layout/vList5"/>
    <dgm:cxn modelId="{3FEB0D6C-ED57-4DC0-8483-70E3BA982EF3}" type="presParOf" srcId="{415C27A5-C571-4C57-8960-8F4A390C4930}" destId="{33A6AA86-7FD2-4FB4-AE56-AAD195B7C4DA}" srcOrd="3" destOrd="0" presId="urn:microsoft.com/office/officeart/2005/8/layout/vList5"/>
    <dgm:cxn modelId="{FDBFB7D6-B0E3-436C-BA2D-5D3937905EE8}" type="presParOf" srcId="{415C27A5-C571-4C57-8960-8F4A390C4930}" destId="{FFB39862-7D78-42ED-B095-67F971C8E9FE}" srcOrd="4" destOrd="0" presId="urn:microsoft.com/office/officeart/2005/8/layout/vList5"/>
    <dgm:cxn modelId="{9B94ED6B-0E19-4622-B493-A3D1D10555B2}" type="presParOf" srcId="{FFB39862-7D78-42ED-B095-67F971C8E9FE}" destId="{8FABB748-94D3-4BE6-87BC-E01E040CB9B0}" srcOrd="0" destOrd="0" presId="urn:microsoft.com/office/officeart/2005/8/layout/vList5"/>
    <dgm:cxn modelId="{8FA78909-A573-4820-A41F-2B2A79C91CBD}" type="presParOf" srcId="{415C27A5-C571-4C57-8960-8F4A390C4930}" destId="{FB7FEBAE-138A-4D57-9AAA-13892FDD49E7}" srcOrd="5" destOrd="0" presId="urn:microsoft.com/office/officeart/2005/8/layout/vList5"/>
    <dgm:cxn modelId="{0558777D-2F2E-4CED-B5C9-B7C50DB0550B}" type="presParOf" srcId="{415C27A5-C571-4C57-8960-8F4A390C4930}" destId="{5BEFC017-11BB-46D5-94FA-F2417578105C}" srcOrd="6" destOrd="0" presId="urn:microsoft.com/office/officeart/2005/8/layout/vList5"/>
    <dgm:cxn modelId="{EB4591A7-65E0-436C-9D06-74DF26799940}" type="presParOf" srcId="{5BEFC017-11BB-46D5-94FA-F2417578105C}" destId="{2C532B19-CFEE-4B48-B76D-4F31109F6AC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6CD4B7-75AC-4F38-B275-E876105433A6}" type="doc">
      <dgm:prSet loTypeId="urn:microsoft.com/office/officeart/2005/8/layout/hierarchy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99F3EF2-B3D3-4315-BDAD-799447BE970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Crisis management and emergency committee (safety and health)</a:t>
          </a:r>
          <a:endParaRPr lang="en-US" dirty="0">
            <a:solidFill>
              <a:schemeClr val="tx1"/>
            </a:solidFill>
          </a:endParaRPr>
        </a:p>
      </dgm:t>
    </dgm:pt>
    <dgm:pt modelId="{651B2432-4E56-4E80-89AB-EC54A98562F6}" type="parTrans" cxnId="{52029C9F-BA8F-4602-9F20-4F959C8DCB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07AB8E-A37E-47A9-96AD-105D184106AD}" type="sibTrans" cxnId="{52029C9F-BA8F-4602-9F20-4F959C8DCB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E49719-7EE6-46EC-AF85-5FA73DAB2D5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E-Learning</a:t>
          </a:r>
        </a:p>
        <a:p>
          <a:r>
            <a:rPr lang="en-US" dirty="0" smtClean="0">
              <a:solidFill>
                <a:schemeClr val="tx1"/>
              </a:solidFill>
            </a:rPr>
            <a:t>committee</a:t>
          </a:r>
          <a:endParaRPr lang="en-US" dirty="0">
            <a:solidFill>
              <a:schemeClr val="tx1"/>
            </a:solidFill>
          </a:endParaRPr>
        </a:p>
      </dgm:t>
    </dgm:pt>
    <dgm:pt modelId="{ADF34E44-C2AD-4CA3-8E64-B6121833F0FF}" type="parTrans" cxnId="{A59B7A33-89FD-44EB-8EE3-D817C63AA1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52E3FE-F571-4886-9733-5B23579317A6}" type="sibTrans" cxnId="{A59B7A33-89FD-44EB-8EE3-D817C63AA1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75D191-641B-46B9-B0A8-EAF6BCB6F5A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E-Learning Quality Assurance committee</a:t>
          </a:r>
          <a:endParaRPr lang="en-US" dirty="0">
            <a:solidFill>
              <a:schemeClr val="tx1"/>
            </a:solidFill>
          </a:endParaRPr>
        </a:p>
      </dgm:t>
    </dgm:pt>
    <dgm:pt modelId="{830F7422-65F8-47A1-BB5A-3DECEC566D5D}" type="parTrans" cxnId="{C5ABF4C7-7CB7-4FA1-821D-1DD3DD73D7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4C413C-1E6E-4565-AFE6-C8429D9F4BAE}" type="sibTrans" cxnId="{C5ABF4C7-7CB7-4FA1-821D-1DD3DD73D7D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3D4108-B680-40CF-952A-E8544EFDAFB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Technical committee to manage online exams</a:t>
          </a:r>
          <a:endParaRPr lang="en-US" dirty="0">
            <a:solidFill>
              <a:schemeClr val="tx1"/>
            </a:solidFill>
          </a:endParaRPr>
        </a:p>
      </dgm:t>
    </dgm:pt>
    <dgm:pt modelId="{484F5F8D-B737-48A3-9DEC-D987C6872DBF}" type="parTrans" cxnId="{F5ED3F57-D426-4C2B-A0C7-A1C854D6FA24}">
      <dgm:prSet/>
      <dgm:spPr/>
      <dgm:t>
        <a:bodyPr/>
        <a:lstStyle/>
        <a:p>
          <a:endParaRPr lang="en-US"/>
        </a:p>
      </dgm:t>
    </dgm:pt>
    <dgm:pt modelId="{2A8ACA0A-7E1D-484F-AF85-956C8DE66C6C}" type="sibTrans" cxnId="{F5ED3F57-D426-4C2B-A0C7-A1C854D6FA24}">
      <dgm:prSet/>
      <dgm:spPr/>
      <dgm:t>
        <a:bodyPr/>
        <a:lstStyle/>
        <a:p>
          <a:endParaRPr lang="en-US"/>
        </a:p>
      </dgm:t>
    </dgm:pt>
    <dgm:pt modelId="{D04F859F-21E2-4DB6-BA5D-019F9F0D2CE8}" type="pres">
      <dgm:prSet presAssocID="{0C6CD4B7-75AC-4F38-B275-E876105433A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E4A749B-55FA-4D32-8D51-477DAC09CE6C}" type="pres">
      <dgm:prSet presAssocID="{499F3EF2-B3D3-4315-BDAD-799447BE970B}" presName="vertOne" presStyleCnt="0"/>
      <dgm:spPr/>
    </dgm:pt>
    <dgm:pt modelId="{44450934-BBD0-4482-BA53-89BAB4B4DE7E}" type="pres">
      <dgm:prSet presAssocID="{499F3EF2-B3D3-4315-BDAD-799447BE970B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BF9C17-305B-4398-BC1D-36A3B93E0D25}" type="pres">
      <dgm:prSet presAssocID="{499F3EF2-B3D3-4315-BDAD-799447BE970B}" presName="horzOne" presStyleCnt="0"/>
      <dgm:spPr/>
    </dgm:pt>
    <dgm:pt modelId="{B3343623-40B5-42E8-ACCF-EC636644C655}" type="pres">
      <dgm:prSet presAssocID="{1E07AB8E-A37E-47A9-96AD-105D184106AD}" presName="sibSpaceOne" presStyleCnt="0"/>
      <dgm:spPr/>
    </dgm:pt>
    <dgm:pt modelId="{AC354A9E-A215-4272-92E7-26CDB593EED2}" type="pres">
      <dgm:prSet presAssocID="{79E49719-7EE6-46EC-AF85-5FA73DAB2D50}" presName="vertOne" presStyleCnt="0"/>
      <dgm:spPr/>
    </dgm:pt>
    <dgm:pt modelId="{CE7B505A-9FC4-4727-BDF9-1F3CC72B7323}" type="pres">
      <dgm:prSet presAssocID="{79E49719-7EE6-46EC-AF85-5FA73DAB2D50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E3976B-CC38-43FC-B075-7A75489D0B24}" type="pres">
      <dgm:prSet presAssocID="{79E49719-7EE6-46EC-AF85-5FA73DAB2D50}" presName="horzOne" presStyleCnt="0"/>
      <dgm:spPr/>
    </dgm:pt>
    <dgm:pt modelId="{F2809C23-4FCE-4531-8180-519B1E55B750}" type="pres">
      <dgm:prSet presAssocID="{DC52E3FE-F571-4886-9733-5B23579317A6}" presName="sibSpaceOne" presStyleCnt="0"/>
      <dgm:spPr/>
    </dgm:pt>
    <dgm:pt modelId="{D819430A-7F52-4FF9-8D0F-B576788457B5}" type="pres">
      <dgm:prSet presAssocID="{5B75D191-641B-46B9-B0A8-EAF6BCB6F5AD}" presName="vertOne" presStyleCnt="0"/>
      <dgm:spPr/>
    </dgm:pt>
    <dgm:pt modelId="{C7222430-9D90-4602-894C-345A9C1E51C2}" type="pres">
      <dgm:prSet presAssocID="{5B75D191-641B-46B9-B0A8-EAF6BCB6F5AD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4B5E78-B39D-4CD2-99E5-FF6FBFCF4E12}" type="pres">
      <dgm:prSet presAssocID="{5B75D191-641B-46B9-B0A8-EAF6BCB6F5AD}" presName="horzOne" presStyleCnt="0"/>
      <dgm:spPr/>
    </dgm:pt>
    <dgm:pt modelId="{7ECFC264-17E9-43D3-8B83-05E216440271}" type="pres">
      <dgm:prSet presAssocID="{264C413C-1E6E-4565-AFE6-C8429D9F4BAE}" presName="sibSpaceOne" presStyleCnt="0"/>
      <dgm:spPr/>
    </dgm:pt>
    <dgm:pt modelId="{C0CD14E7-5304-423E-914A-0CD385E6AC44}" type="pres">
      <dgm:prSet presAssocID="{7B3D4108-B680-40CF-952A-E8544EFDAFB0}" presName="vertOne" presStyleCnt="0"/>
      <dgm:spPr/>
    </dgm:pt>
    <dgm:pt modelId="{B78D80CD-A03B-4745-B4F2-61E37A1DE5E4}" type="pres">
      <dgm:prSet presAssocID="{7B3D4108-B680-40CF-952A-E8544EFDAFB0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7B3AD8-6C8A-4BD5-B0F1-33825CF2EE0A}" type="pres">
      <dgm:prSet presAssocID="{7B3D4108-B680-40CF-952A-E8544EFDAFB0}" presName="horzOne" presStyleCnt="0"/>
      <dgm:spPr/>
    </dgm:pt>
  </dgm:ptLst>
  <dgm:cxnLst>
    <dgm:cxn modelId="{0BB875BC-22BD-40D9-AB8B-02C0B7DC4602}" type="presOf" srcId="{0C6CD4B7-75AC-4F38-B275-E876105433A6}" destId="{D04F859F-21E2-4DB6-BA5D-019F9F0D2CE8}" srcOrd="0" destOrd="0" presId="urn:microsoft.com/office/officeart/2005/8/layout/hierarchy4"/>
    <dgm:cxn modelId="{A59B7A33-89FD-44EB-8EE3-D817C63AA16A}" srcId="{0C6CD4B7-75AC-4F38-B275-E876105433A6}" destId="{79E49719-7EE6-46EC-AF85-5FA73DAB2D50}" srcOrd="1" destOrd="0" parTransId="{ADF34E44-C2AD-4CA3-8E64-B6121833F0FF}" sibTransId="{DC52E3FE-F571-4886-9733-5B23579317A6}"/>
    <dgm:cxn modelId="{C09B5D7E-2AAD-4AC0-B78F-52FE8C29F58B}" type="presOf" srcId="{499F3EF2-B3D3-4315-BDAD-799447BE970B}" destId="{44450934-BBD0-4482-BA53-89BAB4B4DE7E}" srcOrd="0" destOrd="0" presId="urn:microsoft.com/office/officeart/2005/8/layout/hierarchy4"/>
    <dgm:cxn modelId="{52029C9F-BA8F-4602-9F20-4F959C8DCB3F}" srcId="{0C6CD4B7-75AC-4F38-B275-E876105433A6}" destId="{499F3EF2-B3D3-4315-BDAD-799447BE970B}" srcOrd="0" destOrd="0" parTransId="{651B2432-4E56-4E80-89AB-EC54A98562F6}" sibTransId="{1E07AB8E-A37E-47A9-96AD-105D184106AD}"/>
    <dgm:cxn modelId="{C5ABF4C7-7CB7-4FA1-821D-1DD3DD73D7D4}" srcId="{0C6CD4B7-75AC-4F38-B275-E876105433A6}" destId="{5B75D191-641B-46B9-B0A8-EAF6BCB6F5AD}" srcOrd="2" destOrd="0" parTransId="{830F7422-65F8-47A1-BB5A-3DECEC566D5D}" sibTransId="{264C413C-1E6E-4565-AFE6-C8429D9F4BAE}"/>
    <dgm:cxn modelId="{F5ED3F57-D426-4C2B-A0C7-A1C854D6FA24}" srcId="{0C6CD4B7-75AC-4F38-B275-E876105433A6}" destId="{7B3D4108-B680-40CF-952A-E8544EFDAFB0}" srcOrd="3" destOrd="0" parTransId="{484F5F8D-B737-48A3-9DEC-D987C6872DBF}" sibTransId="{2A8ACA0A-7E1D-484F-AF85-956C8DE66C6C}"/>
    <dgm:cxn modelId="{196BA90A-9B0A-4A30-9B10-84027E3C4AEB}" type="presOf" srcId="{79E49719-7EE6-46EC-AF85-5FA73DAB2D50}" destId="{CE7B505A-9FC4-4727-BDF9-1F3CC72B7323}" srcOrd="0" destOrd="0" presId="urn:microsoft.com/office/officeart/2005/8/layout/hierarchy4"/>
    <dgm:cxn modelId="{07451196-9F0E-4159-9559-DF1121B66DD5}" type="presOf" srcId="{7B3D4108-B680-40CF-952A-E8544EFDAFB0}" destId="{B78D80CD-A03B-4745-B4F2-61E37A1DE5E4}" srcOrd="0" destOrd="0" presId="urn:microsoft.com/office/officeart/2005/8/layout/hierarchy4"/>
    <dgm:cxn modelId="{E84F7101-BC90-4BEB-A912-D7470184E314}" type="presOf" srcId="{5B75D191-641B-46B9-B0A8-EAF6BCB6F5AD}" destId="{C7222430-9D90-4602-894C-345A9C1E51C2}" srcOrd="0" destOrd="0" presId="urn:microsoft.com/office/officeart/2005/8/layout/hierarchy4"/>
    <dgm:cxn modelId="{01322ACF-2BC8-4330-88A3-BE3F5446E90F}" type="presParOf" srcId="{D04F859F-21E2-4DB6-BA5D-019F9F0D2CE8}" destId="{5E4A749B-55FA-4D32-8D51-477DAC09CE6C}" srcOrd="0" destOrd="0" presId="urn:microsoft.com/office/officeart/2005/8/layout/hierarchy4"/>
    <dgm:cxn modelId="{E06245AA-F38F-45BB-86D1-A5E32A0AC2D8}" type="presParOf" srcId="{5E4A749B-55FA-4D32-8D51-477DAC09CE6C}" destId="{44450934-BBD0-4482-BA53-89BAB4B4DE7E}" srcOrd="0" destOrd="0" presId="urn:microsoft.com/office/officeart/2005/8/layout/hierarchy4"/>
    <dgm:cxn modelId="{5BDA9BDD-9FE8-4AE2-81FE-B2333D80EA78}" type="presParOf" srcId="{5E4A749B-55FA-4D32-8D51-477DAC09CE6C}" destId="{CEBF9C17-305B-4398-BC1D-36A3B93E0D25}" srcOrd="1" destOrd="0" presId="urn:microsoft.com/office/officeart/2005/8/layout/hierarchy4"/>
    <dgm:cxn modelId="{D568D7C4-DC9B-4491-912A-9B0A393A063F}" type="presParOf" srcId="{D04F859F-21E2-4DB6-BA5D-019F9F0D2CE8}" destId="{B3343623-40B5-42E8-ACCF-EC636644C655}" srcOrd="1" destOrd="0" presId="urn:microsoft.com/office/officeart/2005/8/layout/hierarchy4"/>
    <dgm:cxn modelId="{B0A13383-17BF-440A-8277-78CF0A155889}" type="presParOf" srcId="{D04F859F-21E2-4DB6-BA5D-019F9F0D2CE8}" destId="{AC354A9E-A215-4272-92E7-26CDB593EED2}" srcOrd="2" destOrd="0" presId="urn:microsoft.com/office/officeart/2005/8/layout/hierarchy4"/>
    <dgm:cxn modelId="{C6D2B74B-A229-4CA7-8D2D-AD70402DC784}" type="presParOf" srcId="{AC354A9E-A215-4272-92E7-26CDB593EED2}" destId="{CE7B505A-9FC4-4727-BDF9-1F3CC72B7323}" srcOrd="0" destOrd="0" presId="urn:microsoft.com/office/officeart/2005/8/layout/hierarchy4"/>
    <dgm:cxn modelId="{CC76AF55-E8E6-469E-919E-825E0F85BF3F}" type="presParOf" srcId="{AC354A9E-A215-4272-92E7-26CDB593EED2}" destId="{3BE3976B-CC38-43FC-B075-7A75489D0B24}" srcOrd="1" destOrd="0" presId="urn:microsoft.com/office/officeart/2005/8/layout/hierarchy4"/>
    <dgm:cxn modelId="{9621FB94-DD00-48D9-BB5C-EC62C12A5675}" type="presParOf" srcId="{D04F859F-21E2-4DB6-BA5D-019F9F0D2CE8}" destId="{F2809C23-4FCE-4531-8180-519B1E55B750}" srcOrd="3" destOrd="0" presId="urn:microsoft.com/office/officeart/2005/8/layout/hierarchy4"/>
    <dgm:cxn modelId="{D17F185B-06AC-4D4D-8C79-C6ADE32DD8EE}" type="presParOf" srcId="{D04F859F-21E2-4DB6-BA5D-019F9F0D2CE8}" destId="{D819430A-7F52-4FF9-8D0F-B576788457B5}" srcOrd="4" destOrd="0" presId="urn:microsoft.com/office/officeart/2005/8/layout/hierarchy4"/>
    <dgm:cxn modelId="{A2848B6C-8E78-4A16-992A-8A290C8DC263}" type="presParOf" srcId="{D819430A-7F52-4FF9-8D0F-B576788457B5}" destId="{C7222430-9D90-4602-894C-345A9C1E51C2}" srcOrd="0" destOrd="0" presId="urn:microsoft.com/office/officeart/2005/8/layout/hierarchy4"/>
    <dgm:cxn modelId="{EB671074-D915-4FB8-B936-CF79E21F94E6}" type="presParOf" srcId="{D819430A-7F52-4FF9-8D0F-B576788457B5}" destId="{334B5E78-B39D-4CD2-99E5-FF6FBFCF4E12}" srcOrd="1" destOrd="0" presId="urn:microsoft.com/office/officeart/2005/8/layout/hierarchy4"/>
    <dgm:cxn modelId="{B51BD0A6-5D36-4E8C-9AB4-E2D9D1AA7F01}" type="presParOf" srcId="{D04F859F-21E2-4DB6-BA5D-019F9F0D2CE8}" destId="{7ECFC264-17E9-43D3-8B83-05E216440271}" srcOrd="5" destOrd="0" presId="urn:microsoft.com/office/officeart/2005/8/layout/hierarchy4"/>
    <dgm:cxn modelId="{E9AF42D0-7920-480A-B8F7-C2AE361CAA68}" type="presParOf" srcId="{D04F859F-21E2-4DB6-BA5D-019F9F0D2CE8}" destId="{C0CD14E7-5304-423E-914A-0CD385E6AC44}" srcOrd="6" destOrd="0" presId="urn:microsoft.com/office/officeart/2005/8/layout/hierarchy4"/>
    <dgm:cxn modelId="{7B9A50D1-70B8-40FB-9206-89B5A40965DE}" type="presParOf" srcId="{C0CD14E7-5304-423E-914A-0CD385E6AC44}" destId="{B78D80CD-A03B-4745-B4F2-61E37A1DE5E4}" srcOrd="0" destOrd="0" presId="urn:microsoft.com/office/officeart/2005/8/layout/hierarchy4"/>
    <dgm:cxn modelId="{2188F98B-ACCF-4D7D-B789-467F99BEF48B}" type="presParOf" srcId="{C0CD14E7-5304-423E-914A-0CD385E6AC44}" destId="{817B3AD8-6C8A-4BD5-B0F1-33825CF2EE0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2BCE90-F43A-49FF-B69C-622289EC99D0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02B968C-8009-4A91-A097-3905A9998954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Technical support for Staff</a:t>
          </a:r>
          <a:endParaRPr lang="en-US" sz="2400" dirty="0">
            <a:solidFill>
              <a:schemeClr val="tx1"/>
            </a:solidFill>
          </a:endParaRPr>
        </a:p>
      </dgm:t>
    </dgm:pt>
    <dgm:pt modelId="{C4DD0475-4237-403A-B514-0610C49F960A}" type="parTrans" cxnId="{344DE24E-78FB-4A57-9572-601C96B3EB3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CD3F6D1-6D4A-4A23-983E-28604AF59FD4}" type="sibTrans" cxnId="{344DE24E-78FB-4A57-9572-601C96B3EB3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7A85ECE-A3AB-4928-89BC-03B67C80FDC3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Capacity Building</a:t>
          </a:r>
          <a:endParaRPr lang="en-US" sz="1400" dirty="0">
            <a:solidFill>
              <a:schemeClr val="tx1"/>
            </a:solidFill>
          </a:endParaRPr>
        </a:p>
      </dgm:t>
    </dgm:pt>
    <dgm:pt modelId="{3AEF39C9-38C6-4C71-9364-79F02A018CA2}" type="parTrans" cxnId="{6C1F7532-831B-49DA-85FE-6EEE5621624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7387312-E3E3-4200-94A3-6CEF613388DE}" type="sibTrans" cxnId="{6C1F7532-831B-49DA-85FE-6EEE5621624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859B4C8-F0C0-4E5B-BB59-5A42C111C72E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Course portfolio</a:t>
          </a:r>
          <a:endParaRPr lang="en-US" sz="1400" dirty="0">
            <a:solidFill>
              <a:schemeClr val="tx1"/>
            </a:solidFill>
          </a:endParaRPr>
        </a:p>
      </dgm:t>
    </dgm:pt>
    <dgm:pt modelId="{BA95742A-2150-48E1-81DB-59FC9183301E}" type="parTrans" cxnId="{5CD65D2F-1C30-4D94-B5E9-86783D46C58B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D5184A5-F84A-4606-B3F8-A155F7C89657}" type="sibTrans" cxnId="{5CD65D2F-1C30-4D94-B5E9-86783D46C58B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EC7C724-6537-4E07-A171-535FEBCE5C53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Academic content</a:t>
          </a:r>
          <a:endParaRPr lang="en-US" sz="2400" dirty="0">
            <a:solidFill>
              <a:schemeClr val="tx1"/>
            </a:solidFill>
          </a:endParaRPr>
        </a:p>
      </dgm:t>
    </dgm:pt>
    <dgm:pt modelId="{EA907E11-7C7A-43E3-A315-3AA132E0B07B}" type="parTrans" cxnId="{9FC6D292-29B8-426B-88AA-7D61F5CAD89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70C5C8A-27C7-4A87-8876-80AB1A21EA9F}" type="sibTrans" cxnId="{9FC6D292-29B8-426B-88AA-7D61F5CAD89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094B4F9-5BEE-4F80-A06E-FCB582365D69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Provide awareness about supporting tools</a:t>
          </a:r>
          <a:endParaRPr lang="en-US" sz="1400" dirty="0">
            <a:solidFill>
              <a:schemeClr val="tx1"/>
            </a:solidFill>
          </a:endParaRPr>
        </a:p>
      </dgm:t>
    </dgm:pt>
    <dgm:pt modelId="{1E6AD138-B0B3-47B6-9719-D50B6BE40C63}" type="parTrans" cxnId="{C8EA59EC-0E57-4C95-A5B4-14A3DD79472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EDD3496-B132-433B-808F-E3DC9FB9DD24}" type="sibTrans" cxnId="{C8EA59EC-0E57-4C95-A5B4-14A3DD79472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754A7F9-DE34-487A-8931-38E153DE0253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Recorded lectures</a:t>
          </a:r>
          <a:endParaRPr lang="en-US" sz="1400" dirty="0">
            <a:solidFill>
              <a:schemeClr val="tx1"/>
            </a:solidFill>
          </a:endParaRPr>
        </a:p>
      </dgm:t>
    </dgm:pt>
    <dgm:pt modelId="{6AB85D67-1046-43E2-873A-FF5E865B20AB}" type="parTrans" cxnId="{8F16902A-781B-4C56-BF0A-30E4E435C74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ECA3823-7EAB-42D1-93FA-EFF84364BC42}" type="sibTrans" cxnId="{8F16902A-781B-4C56-BF0A-30E4E435C74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DED83A4-B4CE-41F3-9E2B-D2707DA238E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Technical support for students</a:t>
          </a:r>
          <a:endParaRPr lang="en-US" sz="2400" dirty="0">
            <a:solidFill>
              <a:schemeClr val="tx1"/>
            </a:solidFill>
          </a:endParaRPr>
        </a:p>
      </dgm:t>
    </dgm:pt>
    <dgm:pt modelId="{CFFB771C-09AD-4FA2-93F0-0B6ABD00406F}" type="parTrans" cxnId="{F2A6E4B5-10C3-4B98-A69B-DFB62043A14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CDC1FF6-91E1-40CA-9BFA-E88DCF7079FE}" type="sibTrans" cxnId="{F2A6E4B5-10C3-4B98-A69B-DFB62043A14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A5273E67-DED3-4589-837D-4E6D26609B56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Interactive teaching</a:t>
          </a:r>
          <a:endParaRPr lang="en-US" sz="1400" dirty="0">
            <a:solidFill>
              <a:schemeClr val="tx1"/>
            </a:solidFill>
          </a:endParaRPr>
        </a:p>
      </dgm:t>
    </dgm:pt>
    <dgm:pt modelId="{0EFB4B2E-4EBE-47E0-A175-165D7D2D6441}" type="parTrans" cxnId="{8D4B6327-5C9B-4CBE-81E7-6A8996E9DB6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A24ADD3-FC71-4088-8B10-A802F3F5DEEA}" type="sibTrans" cxnId="{8D4B6327-5C9B-4CBE-81E7-6A8996E9DB6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99F5F08-FE30-41AF-A500-CC87660E85E3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E-assessment tools for students.</a:t>
          </a:r>
          <a:endParaRPr lang="en-US" sz="1400" dirty="0">
            <a:solidFill>
              <a:schemeClr val="tx1"/>
            </a:solidFill>
          </a:endParaRPr>
        </a:p>
      </dgm:t>
    </dgm:pt>
    <dgm:pt modelId="{0186932B-17F2-414E-B1E5-C37FE3BC3D4F}" type="parTrans" cxnId="{55ACD5AB-F9B9-4E58-91C9-65C13C59C02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1B9C463-52DE-467F-9D15-E7AEF1573C33}" type="sibTrans" cxnId="{55ACD5AB-F9B9-4E58-91C9-65C13C59C02D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6106996-0CF7-4078-9B30-AE50A7251D53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Administrative support</a:t>
          </a:r>
          <a:endParaRPr lang="en-US" sz="2400" dirty="0">
            <a:solidFill>
              <a:schemeClr val="tx1"/>
            </a:solidFill>
          </a:endParaRPr>
        </a:p>
      </dgm:t>
    </dgm:pt>
    <dgm:pt modelId="{66E39EB3-6BED-4D35-BAA4-048EBC804551}" type="parTrans" cxnId="{486C7DF5-E80D-4C7A-A746-F754A924EC7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38544C5-1BD2-4210-AEF0-E58DC4B17278}" type="sibTrans" cxnId="{486C7DF5-E80D-4C7A-A746-F754A924EC7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5E5B0B25-F85E-43A0-B93D-B07784CDCBB9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General published guidelines</a:t>
          </a:r>
          <a:endParaRPr lang="en-US" sz="1400" dirty="0">
            <a:solidFill>
              <a:schemeClr val="tx1"/>
            </a:solidFill>
          </a:endParaRPr>
        </a:p>
      </dgm:t>
    </dgm:pt>
    <dgm:pt modelId="{CEC668D6-9CF4-482B-91A2-710F5A16D2BB}" type="sibTrans" cxnId="{CF3BBAB2-3789-4F35-86A6-D284739BAC6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902D309B-1473-4D2E-BB7A-A316FDB84D5A}" type="parTrans" cxnId="{CF3BBAB2-3789-4F35-86A6-D284739BAC6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61E7369-9626-49F9-B5DE-8B31B63CFE02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Supporting tools</a:t>
          </a:r>
          <a:endParaRPr lang="en-US" sz="1400" dirty="0">
            <a:solidFill>
              <a:schemeClr val="tx1"/>
            </a:solidFill>
          </a:endParaRPr>
        </a:p>
      </dgm:t>
    </dgm:pt>
    <dgm:pt modelId="{B310F985-0F3D-4F3B-B833-C2F385F9A97E}" type="parTrans" cxnId="{8295D97E-FE81-441A-A388-4F7E03904E4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57215A2-6DED-40FF-849C-75F0CE026F53}" type="sibTrans" cxnId="{8295D97E-FE81-441A-A388-4F7E03904E45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39B7C5FB-F016-498D-871E-78E63FCE3F9D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Nominating focal points and coordinators</a:t>
          </a:r>
          <a:endParaRPr lang="en-US" sz="1400">
            <a:solidFill>
              <a:schemeClr val="tx1"/>
            </a:solidFill>
          </a:endParaRPr>
        </a:p>
      </dgm:t>
    </dgm:pt>
    <dgm:pt modelId="{B4491B36-A695-4DD9-B3AB-0E7874C4EF71}" type="parTrans" cxnId="{64DDEC64-3196-4516-9D3C-2F3E8639BA7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E5E92A5-9009-4422-8C5F-085E63F69B7F}" type="sibTrans" cxnId="{64DDEC64-3196-4516-9D3C-2F3E8639BA72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26DDA49-E008-448C-B163-03EE298A5423}" type="pres">
      <dgm:prSet presAssocID="{B82BCE90-F43A-49FF-B69C-622289EC99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1FA275-F795-497D-81CF-AF072AE1B34B}" type="pres">
      <dgm:prSet presAssocID="{902B968C-8009-4A91-A097-3905A9998954}" presName="linNode" presStyleCnt="0"/>
      <dgm:spPr/>
    </dgm:pt>
    <dgm:pt modelId="{C439381B-EF64-4E96-8944-D73CD600CA0A}" type="pres">
      <dgm:prSet presAssocID="{902B968C-8009-4A91-A097-3905A999895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3833E-E880-4BCF-A5E0-8FB378A7E593}" type="pres">
      <dgm:prSet presAssocID="{902B968C-8009-4A91-A097-3905A999895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BBA81-5BD8-4043-BBF9-ADEF7CFC2FB1}" type="pres">
      <dgm:prSet presAssocID="{ECD3F6D1-6D4A-4A23-983E-28604AF59FD4}" presName="sp" presStyleCnt="0"/>
      <dgm:spPr/>
    </dgm:pt>
    <dgm:pt modelId="{37FEB6EA-32F9-4D89-BD26-7459491F22F5}" type="pres">
      <dgm:prSet presAssocID="{4EC7C724-6537-4E07-A171-535FEBCE5C53}" presName="linNode" presStyleCnt="0"/>
      <dgm:spPr/>
    </dgm:pt>
    <dgm:pt modelId="{6FB12688-2732-4188-8347-7303F26D5E72}" type="pres">
      <dgm:prSet presAssocID="{4EC7C724-6537-4E07-A171-535FEBCE5C5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4F5FD-71E9-4E74-B8D5-7EE43538E43D}" type="pres">
      <dgm:prSet presAssocID="{4EC7C724-6537-4E07-A171-535FEBCE5C5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567F0-249D-489C-ADA1-468EE479DA33}" type="pres">
      <dgm:prSet presAssocID="{670C5C8A-27C7-4A87-8876-80AB1A21EA9F}" presName="sp" presStyleCnt="0"/>
      <dgm:spPr/>
    </dgm:pt>
    <dgm:pt modelId="{9CF3C926-FB5E-495E-B52C-1CCFAE8332DF}" type="pres">
      <dgm:prSet presAssocID="{0DED83A4-B4CE-41F3-9E2B-D2707DA238EB}" presName="linNode" presStyleCnt="0"/>
      <dgm:spPr/>
    </dgm:pt>
    <dgm:pt modelId="{044EB56A-3F87-4B0B-A63F-6D2257EDD3CE}" type="pres">
      <dgm:prSet presAssocID="{0DED83A4-B4CE-41F3-9E2B-D2707DA238E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D4DD4-1721-4F0B-91AE-CCE848267E33}" type="pres">
      <dgm:prSet presAssocID="{0CDC1FF6-91E1-40CA-9BFA-E88DCF7079FE}" presName="sp" presStyleCnt="0"/>
      <dgm:spPr/>
    </dgm:pt>
    <dgm:pt modelId="{409ADB5A-52B2-4975-8B0B-CA8CD7DAECF3}" type="pres">
      <dgm:prSet presAssocID="{46106996-0CF7-4078-9B30-AE50A7251D53}" presName="linNode" presStyleCnt="0"/>
      <dgm:spPr/>
    </dgm:pt>
    <dgm:pt modelId="{41D3DB2E-EA24-4D8F-89C0-DCA2EBC31CAB}" type="pres">
      <dgm:prSet presAssocID="{46106996-0CF7-4078-9B30-AE50A7251D5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B31C1-2400-4481-8C64-8F2DF14914AE}" type="pres">
      <dgm:prSet presAssocID="{46106996-0CF7-4078-9B30-AE50A7251D53}" presName="descendantText" presStyleLbl="alignAccFollowNode1" presStyleIdx="2" presStyleCnt="3" custLinFactY="-39645" custLinFactNeighborX="28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A6E4B5-10C3-4B98-A69B-DFB62043A140}" srcId="{B82BCE90-F43A-49FF-B69C-622289EC99D0}" destId="{0DED83A4-B4CE-41F3-9E2B-D2707DA238EB}" srcOrd="2" destOrd="0" parTransId="{CFFB771C-09AD-4FA2-93F0-0B6ABD00406F}" sibTransId="{0CDC1FF6-91E1-40CA-9BFA-E88DCF7079FE}"/>
    <dgm:cxn modelId="{8D4B6327-5C9B-4CBE-81E7-6A8996E9DB6D}" srcId="{902B968C-8009-4A91-A097-3905A9998954}" destId="{A5273E67-DED3-4589-837D-4E6D26609B56}" srcOrd="2" destOrd="0" parTransId="{0EFB4B2E-4EBE-47E0-A175-165D7D2D6441}" sibTransId="{FA24ADD3-FC71-4088-8B10-A802F3F5DEEA}"/>
    <dgm:cxn modelId="{6EB19E92-EFA8-4030-B820-20AA777DD0B7}" type="presOf" srcId="{5E5B0B25-F85E-43A0-B93D-B07784CDCBB9}" destId="{FF0B31C1-2400-4481-8C64-8F2DF14914AE}" srcOrd="0" destOrd="0" presId="urn:microsoft.com/office/officeart/2005/8/layout/vList5"/>
    <dgm:cxn modelId="{90DD2F41-532F-431C-8EC9-40AB981ADA20}" type="presOf" srcId="{4EC7C724-6537-4E07-A171-535FEBCE5C53}" destId="{6FB12688-2732-4188-8347-7303F26D5E72}" srcOrd="0" destOrd="0" presId="urn:microsoft.com/office/officeart/2005/8/layout/vList5"/>
    <dgm:cxn modelId="{994BBA36-9071-4FD5-B0E8-10A8F9E544AD}" type="presOf" srcId="{46106996-0CF7-4078-9B30-AE50A7251D53}" destId="{41D3DB2E-EA24-4D8F-89C0-DCA2EBC31CAB}" srcOrd="0" destOrd="0" presId="urn:microsoft.com/office/officeart/2005/8/layout/vList5"/>
    <dgm:cxn modelId="{0887B975-A237-42FD-A533-7CA233289C98}" type="presOf" srcId="{67A85ECE-A3AB-4928-89BC-03B67C80FDC3}" destId="{1873833E-E880-4BCF-A5E0-8FB378A7E593}" srcOrd="0" destOrd="0" presId="urn:microsoft.com/office/officeart/2005/8/layout/vList5"/>
    <dgm:cxn modelId="{55ACD5AB-F9B9-4E58-91C9-65C13C59C02D}" srcId="{4EC7C724-6537-4E07-A171-535FEBCE5C53}" destId="{E99F5F08-FE30-41AF-A500-CC87660E85E3}" srcOrd="2" destOrd="0" parTransId="{0186932B-17F2-414E-B1E5-C37FE3BC3D4F}" sibTransId="{81B9C463-52DE-467F-9D15-E7AEF1573C33}"/>
    <dgm:cxn modelId="{64DDEC64-3196-4516-9D3C-2F3E8639BA72}" srcId="{46106996-0CF7-4078-9B30-AE50A7251D53}" destId="{39B7C5FB-F016-498D-871E-78E63FCE3F9D}" srcOrd="2" destOrd="0" parTransId="{B4491B36-A695-4DD9-B3AB-0E7874C4EF71}" sibTransId="{0E5E92A5-9009-4422-8C5F-085E63F69B7F}"/>
    <dgm:cxn modelId="{DC56BE2F-A583-4670-8FB3-1565442899D7}" type="presOf" srcId="{A5273E67-DED3-4589-837D-4E6D26609B56}" destId="{1873833E-E880-4BCF-A5E0-8FB378A7E593}" srcOrd="0" destOrd="2" presId="urn:microsoft.com/office/officeart/2005/8/layout/vList5"/>
    <dgm:cxn modelId="{25507890-A19C-4B9B-9AD4-6EB592901CEE}" type="presOf" srcId="{0754A7F9-DE34-487A-8931-38E153DE0253}" destId="{A274F5FD-71E9-4E74-B8D5-7EE43538E43D}" srcOrd="0" destOrd="1" presId="urn:microsoft.com/office/officeart/2005/8/layout/vList5"/>
    <dgm:cxn modelId="{C7A878BB-209A-4F15-A8A7-804A925FAF7F}" type="presOf" srcId="{B82BCE90-F43A-49FF-B69C-622289EC99D0}" destId="{826DDA49-E008-448C-B163-03EE298A5423}" srcOrd="0" destOrd="0" presId="urn:microsoft.com/office/officeart/2005/8/layout/vList5"/>
    <dgm:cxn modelId="{04807041-26F6-4DE7-AA56-8F2FF0B32E36}" type="presOf" srcId="{161E7369-9626-49F9-B5DE-8B31B63CFE02}" destId="{FF0B31C1-2400-4481-8C64-8F2DF14914AE}" srcOrd="0" destOrd="1" presId="urn:microsoft.com/office/officeart/2005/8/layout/vList5"/>
    <dgm:cxn modelId="{CF3BBAB2-3789-4F35-86A6-D284739BAC67}" srcId="{46106996-0CF7-4078-9B30-AE50A7251D53}" destId="{5E5B0B25-F85E-43A0-B93D-B07784CDCBB9}" srcOrd="0" destOrd="0" parTransId="{902D309B-1473-4D2E-BB7A-A316FDB84D5A}" sibTransId="{CEC668D6-9CF4-482B-91A2-710F5A16D2BB}"/>
    <dgm:cxn modelId="{9FC6D292-29B8-426B-88AA-7D61F5CAD893}" srcId="{B82BCE90-F43A-49FF-B69C-622289EC99D0}" destId="{4EC7C724-6537-4E07-A171-535FEBCE5C53}" srcOrd="1" destOrd="0" parTransId="{EA907E11-7C7A-43E3-A315-3AA132E0B07B}" sibTransId="{670C5C8A-27C7-4A87-8876-80AB1A21EA9F}"/>
    <dgm:cxn modelId="{6C1F7532-831B-49DA-85FE-6EEE56216242}" srcId="{902B968C-8009-4A91-A097-3905A9998954}" destId="{67A85ECE-A3AB-4928-89BC-03B67C80FDC3}" srcOrd="0" destOrd="0" parTransId="{3AEF39C9-38C6-4C71-9364-79F02A018CA2}" sibTransId="{A7387312-E3E3-4200-94A3-6CEF613388DE}"/>
    <dgm:cxn modelId="{8295D97E-FE81-441A-A388-4F7E03904E45}" srcId="{46106996-0CF7-4078-9B30-AE50A7251D53}" destId="{161E7369-9626-49F9-B5DE-8B31B63CFE02}" srcOrd="1" destOrd="0" parTransId="{B310F985-0F3D-4F3B-B833-C2F385F9A97E}" sibTransId="{157215A2-6DED-40FF-849C-75F0CE026F53}"/>
    <dgm:cxn modelId="{486C7DF5-E80D-4C7A-A746-F754A924EC72}" srcId="{B82BCE90-F43A-49FF-B69C-622289EC99D0}" destId="{46106996-0CF7-4078-9B30-AE50A7251D53}" srcOrd="3" destOrd="0" parTransId="{66E39EB3-6BED-4D35-BAA4-048EBC804551}" sibTransId="{C38544C5-1BD2-4210-AEF0-E58DC4B17278}"/>
    <dgm:cxn modelId="{5CD65D2F-1C30-4D94-B5E9-86783D46C58B}" srcId="{902B968C-8009-4A91-A097-3905A9998954}" destId="{3859B4C8-F0C0-4E5B-BB59-5A42C111C72E}" srcOrd="1" destOrd="0" parTransId="{BA95742A-2150-48E1-81DB-59FC9183301E}" sibTransId="{BD5184A5-F84A-4606-B3F8-A155F7C89657}"/>
    <dgm:cxn modelId="{BD35B8EC-C6FB-4F8D-B36D-900DA5BA2388}" type="presOf" srcId="{902B968C-8009-4A91-A097-3905A9998954}" destId="{C439381B-EF64-4E96-8944-D73CD600CA0A}" srcOrd="0" destOrd="0" presId="urn:microsoft.com/office/officeart/2005/8/layout/vList5"/>
    <dgm:cxn modelId="{8F16902A-781B-4C56-BF0A-30E4E435C746}" srcId="{4EC7C724-6537-4E07-A171-535FEBCE5C53}" destId="{0754A7F9-DE34-487A-8931-38E153DE0253}" srcOrd="1" destOrd="0" parTransId="{6AB85D67-1046-43E2-873A-FF5E865B20AB}" sibTransId="{5ECA3823-7EAB-42D1-93FA-EFF84364BC42}"/>
    <dgm:cxn modelId="{BA2A41ED-43C9-46D9-B880-45825CF3CFF5}" type="presOf" srcId="{E99F5F08-FE30-41AF-A500-CC87660E85E3}" destId="{A274F5FD-71E9-4E74-B8D5-7EE43538E43D}" srcOrd="0" destOrd="2" presId="urn:microsoft.com/office/officeart/2005/8/layout/vList5"/>
    <dgm:cxn modelId="{344DE24E-78FB-4A57-9572-601C96B3EB31}" srcId="{B82BCE90-F43A-49FF-B69C-622289EC99D0}" destId="{902B968C-8009-4A91-A097-3905A9998954}" srcOrd="0" destOrd="0" parTransId="{C4DD0475-4237-403A-B514-0610C49F960A}" sibTransId="{ECD3F6D1-6D4A-4A23-983E-28604AF59FD4}"/>
    <dgm:cxn modelId="{4D83919F-7B5F-4154-90FC-FB87CEE00B68}" type="presOf" srcId="{39B7C5FB-F016-498D-871E-78E63FCE3F9D}" destId="{FF0B31C1-2400-4481-8C64-8F2DF14914AE}" srcOrd="0" destOrd="2" presId="urn:microsoft.com/office/officeart/2005/8/layout/vList5"/>
    <dgm:cxn modelId="{751C52CF-D1A9-4567-BFAC-C140D2D272CF}" type="presOf" srcId="{0DED83A4-B4CE-41F3-9E2B-D2707DA238EB}" destId="{044EB56A-3F87-4B0B-A63F-6D2257EDD3CE}" srcOrd="0" destOrd="0" presId="urn:microsoft.com/office/officeart/2005/8/layout/vList5"/>
    <dgm:cxn modelId="{4FD59BAA-2451-4A1B-A747-C62459AF3748}" type="presOf" srcId="{2094B4F9-5BEE-4F80-A06E-FCB582365D69}" destId="{A274F5FD-71E9-4E74-B8D5-7EE43538E43D}" srcOrd="0" destOrd="0" presId="urn:microsoft.com/office/officeart/2005/8/layout/vList5"/>
    <dgm:cxn modelId="{C8EA59EC-0E57-4C95-A5B4-14A3DD79472E}" srcId="{4EC7C724-6537-4E07-A171-535FEBCE5C53}" destId="{2094B4F9-5BEE-4F80-A06E-FCB582365D69}" srcOrd="0" destOrd="0" parTransId="{1E6AD138-B0B3-47B6-9719-D50B6BE40C63}" sibTransId="{5EDD3496-B132-433B-808F-E3DC9FB9DD24}"/>
    <dgm:cxn modelId="{4DAA49A6-B870-4274-8D02-2946BAC9587A}" type="presOf" srcId="{3859B4C8-F0C0-4E5B-BB59-5A42C111C72E}" destId="{1873833E-E880-4BCF-A5E0-8FB378A7E593}" srcOrd="0" destOrd="1" presId="urn:microsoft.com/office/officeart/2005/8/layout/vList5"/>
    <dgm:cxn modelId="{1845FA3E-ED94-4276-869B-79D47D593B63}" type="presParOf" srcId="{826DDA49-E008-448C-B163-03EE298A5423}" destId="{441FA275-F795-497D-81CF-AF072AE1B34B}" srcOrd="0" destOrd="0" presId="urn:microsoft.com/office/officeart/2005/8/layout/vList5"/>
    <dgm:cxn modelId="{AEDA2ED1-C44F-4F24-92C5-382E5EBB2718}" type="presParOf" srcId="{441FA275-F795-497D-81CF-AF072AE1B34B}" destId="{C439381B-EF64-4E96-8944-D73CD600CA0A}" srcOrd="0" destOrd="0" presId="urn:microsoft.com/office/officeart/2005/8/layout/vList5"/>
    <dgm:cxn modelId="{57E133CA-87F5-4AFA-BE89-A89A178AC6F5}" type="presParOf" srcId="{441FA275-F795-497D-81CF-AF072AE1B34B}" destId="{1873833E-E880-4BCF-A5E0-8FB378A7E593}" srcOrd="1" destOrd="0" presId="urn:microsoft.com/office/officeart/2005/8/layout/vList5"/>
    <dgm:cxn modelId="{98573FFC-9972-4131-90B0-1EF231EA2BB5}" type="presParOf" srcId="{826DDA49-E008-448C-B163-03EE298A5423}" destId="{CBBBBA81-5BD8-4043-BBF9-ADEF7CFC2FB1}" srcOrd="1" destOrd="0" presId="urn:microsoft.com/office/officeart/2005/8/layout/vList5"/>
    <dgm:cxn modelId="{9A12E0AA-6066-4ADE-80C6-FC0B74EE02C1}" type="presParOf" srcId="{826DDA49-E008-448C-B163-03EE298A5423}" destId="{37FEB6EA-32F9-4D89-BD26-7459491F22F5}" srcOrd="2" destOrd="0" presId="urn:microsoft.com/office/officeart/2005/8/layout/vList5"/>
    <dgm:cxn modelId="{064E3C2B-F754-492A-A38B-D510D174A727}" type="presParOf" srcId="{37FEB6EA-32F9-4D89-BD26-7459491F22F5}" destId="{6FB12688-2732-4188-8347-7303F26D5E72}" srcOrd="0" destOrd="0" presId="urn:microsoft.com/office/officeart/2005/8/layout/vList5"/>
    <dgm:cxn modelId="{51EAE201-C8C8-4D9A-A12B-8155C6E660B0}" type="presParOf" srcId="{37FEB6EA-32F9-4D89-BD26-7459491F22F5}" destId="{A274F5FD-71E9-4E74-B8D5-7EE43538E43D}" srcOrd="1" destOrd="0" presId="urn:microsoft.com/office/officeart/2005/8/layout/vList5"/>
    <dgm:cxn modelId="{9443B701-75BF-46DA-8B04-B97A42B6D6D7}" type="presParOf" srcId="{826DDA49-E008-448C-B163-03EE298A5423}" destId="{64A567F0-249D-489C-ADA1-468EE479DA33}" srcOrd="3" destOrd="0" presId="urn:microsoft.com/office/officeart/2005/8/layout/vList5"/>
    <dgm:cxn modelId="{01BB7583-E104-4D6F-B4DE-1711BC53D827}" type="presParOf" srcId="{826DDA49-E008-448C-B163-03EE298A5423}" destId="{9CF3C926-FB5E-495E-B52C-1CCFAE8332DF}" srcOrd="4" destOrd="0" presId="urn:microsoft.com/office/officeart/2005/8/layout/vList5"/>
    <dgm:cxn modelId="{59712B41-F169-40AD-BFBA-B8A4AD79AC7C}" type="presParOf" srcId="{9CF3C926-FB5E-495E-B52C-1CCFAE8332DF}" destId="{044EB56A-3F87-4B0B-A63F-6D2257EDD3CE}" srcOrd="0" destOrd="0" presId="urn:microsoft.com/office/officeart/2005/8/layout/vList5"/>
    <dgm:cxn modelId="{7E0133D2-1B32-46D4-8713-CDD69F121A86}" type="presParOf" srcId="{826DDA49-E008-448C-B163-03EE298A5423}" destId="{8F8D4DD4-1721-4F0B-91AE-CCE848267E33}" srcOrd="5" destOrd="0" presId="urn:microsoft.com/office/officeart/2005/8/layout/vList5"/>
    <dgm:cxn modelId="{9BB5D182-D37E-4E52-9A2E-DD1BFBB1A0ED}" type="presParOf" srcId="{826DDA49-E008-448C-B163-03EE298A5423}" destId="{409ADB5A-52B2-4975-8B0B-CA8CD7DAECF3}" srcOrd="6" destOrd="0" presId="urn:microsoft.com/office/officeart/2005/8/layout/vList5"/>
    <dgm:cxn modelId="{850D4A6B-B493-40DE-895C-D57E9FD4C578}" type="presParOf" srcId="{409ADB5A-52B2-4975-8B0B-CA8CD7DAECF3}" destId="{41D3DB2E-EA24-4D8F-89C0-DCA2EBC31CAB}" srcOrd="0" destOrd="0" presId="urn:microsoft.com/office/officeart/2005/8/layout/vList5"/>
    <dgm:cxn modelId="{D2ABE471-145E-4728-8847-15AFF4070940}" type="presParOf" srcId="{409ADB5A-52B2-4975-8B0B-CA8CD7DAECF3}" destId="{FF0B31C1-2400-4481-8C64-8F2DF14914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387A7-8469-44B4-B5CF-A1E18B8FE30E}">
      <dsp:nvSpPr>
        <dsp:cNvPr id="0" name=""/>
        <dsp:cNvSpPr/>
      </dsp:nvSpPr>
      <dsp:spPr>
        <a:xfrm>
          <a:off x="1706728" y="-325381"/>
          <a:ext cx="2510678" cy="241788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ICT and Innovation</a:t>
          </a:r>
          <a:endParaRPr lang="ar-JO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34398" y="-325381"/>
        <a:ext cx="1255339" cy="1994758"/>
      </dsp:txXfrm>
    </dsp:sp>
    <dsp:sp modelId="{7BF16952-B8F0-44CE-9324-5A07A0085806}">
      <dsp:nvSpPr>
        <dsp:cNvPr id="0" name=""/>
        <dsp:cNvSpPr/>
      </dsp:nvSpPr>
      <dsp:spPr>
        <a:xfrm rot="7200000">
          <a:off x="3549042" y="1738260"/>
          <a:ext cx="2322058" cy="353087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Renewable energy, Arid regions and water management</a:t>
          </a:r>
          <a:endParaRPr lang="ar-JO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3323772" y="3024773"/>
        <a:ext cx="3124515" cy="1161029"/>
      </dsp:txXfrm>
    </dsp:sp>
    <dsp:sp modelId="{20DBCAF0-E328-4F48-8AD4-18DEA9749D7E}">
      <dsp:nvSpPr>
        <dsp:cNvPr id="0" name=""/>
        <dsp:cNvSpPr/>
      </dsp:nvSpPr>
      <dsp:spPr>
        <a:xfrm rot="15071232">
          <a:off x="90875" y="1593515"/>
          <a:ext cx="2322058" cy="322926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Refugees</a:t>
          </a:r>
          <a:endParaRPr lang="ar-JO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-351873" y="2693152"/>
        <a:ext cx="2822903" cy="1161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26D7A-DA43-4C6F-948C-506ECD70B526}">
      <dsp:nvSpPr>
        <dsp:cNvPr id="0" name=""/>
        <dsp:cNvSpPr/>
      </dsp:nvSpPr>
      <dsp:spPr>
        <a:xfrm>
          <a:off x="1524001" y="2196"/>
          <a:ext cx="5181596" cy="105663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Focal point for each faculty/ institute was nominated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575582" y="53777"/>
        <a:ext cx="5078434" cy="953474"/>
      </dsp:txXfrm>
    </dsp:sp>
    <dsp:sp modelId="{4BEC624E-E54B-4E83-9311-7C5CDCDBD594}">
      <dsp:nvSpPr>
        <dsp:cNvPr id="0" name=""/>
        <dsp:cNvSpPr/>
      </dsp:nvSpPr>
      <dsp:spPr>
        <a:xfrm>
          <a:off x="1524001" y="1111665"/>
          <a:ext cx="5181596" cy="1056636"/>
        </a:xfrm>
        <a:prstGeom prst="roundRect">
          <a:avLst/>
        </a:prstGeom>
        <a:solidFill>
          <a:schemeClr val="accent2">
            <a:shade val="80000"/>
            <a:hueOff val="-176995"/>
            <a:satOff val="1802"/>
            <a:lumOff val="10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Training content was prepared by experts at AABU. Using different types (video, Audio…)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575582" y="1163246"/>
        <a:ext cx="5078434" cy="953474"/>
      </dsp:txXfrm>
    </dsp:sp>
    <dsp:sp modelId="{8FABB748-94D3-4BE6-87BC-E01E040CB9B0}">
      <dsp:nvSpPr>
        <dsp:cNvPr id="0" name=""/>
        <dsp:cNvSpPr/>
      </dsp:nvSpPr>
      <dsp:spPr>
        <a:xfrm>
          <a:off x="1524001" y="2221134"/>
          <a:ext cx="5181596" cy="1056636"/>
        </a:xfrm>
        <a:prstGeom prst="roundRect">
          <a:avLst/>
        </a:prstGeom>
        <a:solidFill>
          <a:schemeClr val="accent2">
            <a:shade val="80000"/>
            <a:hueOff val="-353989"/>
            <a:satOff val="3604"/>
            <a:lumOff val="21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Focal points were trained  to be able to use online tools and platforms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575582" y="2272715"/>
        <a:ext cx="5078434" cy="953474"/>
      </dsp:txXfrm>
    </dsp:sp>
    <dsp:sp modelId="{2C532B19-CFEE-4B48-B76D-4F31109F6AC4}">
      <dsp:nvSpPr>
        <dsp:cNvPr id="0" name=""/>
        <dsp:cNvSpPr/>
      </dsp:nvSpPr>
      <dsp:spPr>
        <a:xfrm>
          <a:off x="1524001" y="3330603"/>
          <a:ext cx="5181596" cy="1056636"/>
        </a:xfrm>
        <a:prstGeom prst="roundRect">
          <a:avLst/>
        </a:prstGeom>
        <a:solidFill>
          <a:schemeClr val="accent2">
            <a:shade val="80000"/>
            <a:hueOff val="-530984"/>
            <a:satOff val="5406"/>
            <a:lumOff val="32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Training skills were transferred to all faculty members by focal points (</a:t>
          </a:r>
          <a:r>
            <a:rPr lang="en-US" sz="1700" kern="1200" dirty="0" err="1" smtClean="0">
              <a:solidFill>
                <a:schemeClr val="tx1"/>
              </a:solidFill>
            </a:rPr>
            <a:t>ToT</a:t>
          </a:r>
          <a:r>
            <a:rPr lang="en-US" sz="1700" kern="1200" dirty="0" smtClean="0">
              <a:solidFill>
                <a:schemeClr val="tx1"/>
              </a:solidFill>
            </a:rPr>
            <a:t>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“Training series”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575582" y="3382184"/>
        <a:ext cx="5078434" cy="953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50934-BBD0-4482-BA53-89BAB4B4DE7E}">
      <dsp:nvSpPr>
        <dsp:cNvPr id="0" name=""/>
        <dsp:cNvSpPr/>
      </dsp:nvSpPr>
      <dsp:spPr>
        <a:xfrm>
          <a:off x="1872" y="0"/>
          <a:ext cx="1826344" cy="438943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Crisis management and emergency committee (safety and health)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5364" y="53492"/>
        <a:ext cx="1719360" cy="4282453"/>
      </dsp:txXfrm>
    </dsp:sp>
    <dsp:sp modelId="{CE7B505A-9FC4-4727-BDF9-1F3CC72B7323}">
      <dsp:nvSpPr>
        <dsp:cNvPr id="0" name=""/>
        <dsp:cNvSpPr/>
      </dsp:nvSpPr>
      <dsp:spPr>
        <a:xfrm>
          <a:off x="2135042" y="0"/>
          <a:ext cx="1826344" cy="438943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E-Learning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committee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188534" y="53492"/>
        <a:ext cx="1719360" cy="4282453"/>
      </dsp:txXfrm>
    </dsp:sp>
    <dsp:sp modelId="{C7222430-9D90-4602-894C-345A9C1E51C2}">
      <dsp:nvSpPr>
        <dsp:cNvPr id="0" name=""/>
        <dsp:cNvSpPr/>
      </dsp:nvSpPr>
      <dsp:spPr>
        <a:xfrm>
          <a:off x="4268212" y="0"/>
          <a:ext cx="1826344" cy="438943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E-Learning Quality Assurance committee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321704" y="53492"/>
        <a:ext cx="1719360" cy="4282453"/>
      </dsp:txXfrm>
    </dsp:sp>
    <dsp:sp modelId="{B78D80CD-A03B-4745-B4F2-61E37A1DE5E4}">
      <dsp:nvSpPr>
        <dsp:cNvPr id="0" name=""/>
        <dsp:cNvSpPr/>
      </dsp:nvSpPr>
      <dsp:spPr>
        <a:xfrm>
          <a:off x="6401383" y="0"/>
          <a:ext cx="1826344" cy="4389437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Technical committee to manage online exams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6454875" y="53492"/>
        <a:ext cx="1719360" cy="4282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3833E-E880-4BCF-A5E0-8FB378A7E593}">
      <dsp:nvSpPr>
        <dsp:cNvPr id="0" name=""/>
        <dsp:cNvSpPr/>
      </dsp:nvSpPr>
      <dsp:spPr>
        <a:xfrm rot="5400000">
          <a:off x="5173473" y="-2102956"/>
          <a:ext cx="845309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Capacity Building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Course portfolio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Interactive teaching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2962656" y="149126"/>
        <a:ext cx="5225679" cy="762779"/>
      </dsp:txXfrm>
    </dsp:sp>
    <dsp:sp modelId="{C439381B-EF64-4E96-8944-D73CD600CA0A}">
      <dsp:nvSpPr>
        <dsp:cNvPr id="0" name=""/>
        <dsp:cNvSpPr/>
      </dsp:nvSpPr>
      <dsp:spPr>
        <a:xfrm>
          <a:off x="0" y="2196"/>
          <a:ext cx="2962656" cy="1056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Technical support for Staff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1581" y="53777"/>
        <a:ext cx="2859494" cy="953474"/>
      </dsp:txXfrm>
    </dsp:sp>
    <dsp:sp modelId="{A274F5FD-71E9-4E74-B8D5-7EE43538E43D}">
      <dsp:nvSpPr>
        <dsp:cNvPr id="0" name=""/>
        <dsp:cNvSpPr/>
      </dsp:nvSpPr>
      <dsp:spPr>
        <a:xfrm rot="5400000">
          <a:off x="5173473" y="-993487"/>
          <a:ext cx="845309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Provide awareness about supporting tools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Recorded lectures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E-assessment tools for students.</a:t>
          </a:r>
          <a:endParaRPr lang="en-US" sz="1400" kern="1200" dirty="0">
            <a:solidFill>
              <a:schemeClr val="tx1"/>
            </a:solidFill>
          </a:endParaRPr>
        </a:p>
      </dsp:txBody>
      <dsp:txXfrm rot="-5400000">
        <a:off x="2962656" y="1258595"/>
        <a:ext cx="5225679" cy="762779"/>
      </dsp:txXfrm>
    </dsp:sp>
    <dsp:sp modelId="{6FB12688-2732-4188-8347-7303F26D5E72}">
      <dsp:nvSpPr>
        <dsp:cNvPr id="0" name=""/>
        <dsp:cNvSpPr/>
      </dsp:nvSpPr>
      <dsp:spPr>
        <a:xfrm>
          <a:off x="0" y="1111665"/>
          <a:ext cx="2962656" cy="1056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Academic content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1581" y="1163246"/>
        <a:ext cx="2859494" cy="953474"/>
      </dsp:txXfrm>
    </dsp:sp>
    <dsp:sp modelId="{044EB56A-3F87-4B0B-A63F-6D2257EDD3CE}">
      <dsp:nvSpPr>
        <dsp:cNvPr id="0" name=""/>
        <dsp:cNvSpPr/>
      </dsp:nvSpPr>
      <dsp:spPr>
        <a:xfrm>
          <a:off x="0" y="2221134"/>
          <a:ext cx="2962656" cy="1056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Technical support for students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1581" y="2272715"/>
        <a:ext cx="2859494" cy="953474"/>
      </dsp:txXfrm>
    </dsp:sp>
    <dsp:sp modelId="{FF0B31C1-2400-4481-8C64-8F2DF14914AE}">
      <dsp:nvSpPr>
        <dsp:cNvPr id="0" name=""/>
        <dsp:cNvSpPr/>
      </dsp:nvSpPr>
      <dsp:spPr>
        <a:xfrm rot="5400000">
          <a:off x="5173473" y="45017"/>
          <a:ext cx="845309" cy="52669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General published guidelines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Supporting tools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Nominating focal points and coordinators</a:t>
          </a:r>
          <a:endParaRPr lang="en-US" sz="1400" kern="1200">
            <a:solidFill>
              <a:schemeClr val="tx1"/>
            </a:solidFill>
          </a:endParaRPr>
        </a:p>
      </dsp:txBody>
      <dsp:txXfrm rot="-5400000">
        <a:off x="2962656" y="2297100"/>
        <a:ext cx="5225679" cy="762779"/>
      </dsp:txXfrm>
    </dsp:sp>
    <dsp:sp modelId="{41D3DB2E-EA24-4D8F-89C0-DCA2EBC31CAB}">
      <dsp:nvSpPr>
        <dsp:cNvPr id="0" name=""/>
        <dsp:cNvSpPr/>
      </dsp:nvSpPr>
      <dsp:spPr>
        <a:xfrm>
          <a:off x="0" y="3330603"/>
          <a:ext cx="2962656" cy="1056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Administrative support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1581" y="3382184"/>
        <a:ext cx="2859494" cy="953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0.71171</cdr:x>
      <cdr:y>0.36359</cdr:y>
    </cdr:from>
    <cdr:to>
      <cdr:x>0.81081</cdr:x>
      <cdr:y>0.49001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6019800" y="973723"/>
          <a:ext cx="8382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(89%)</a:t>
          </a:r>
          <a:endParaRPr lang="en-US" sz="1600" b="1" dirty="0">
            <a:solidFill>
              <a:schemeClr val="accent5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372B84-5D6A-4D89-B46D-0A84F623D5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D2A43-9CA5-4260-8C1C-6AF7E79B07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EE8864-3784-4BBD-B6BA-D450E845D59F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2129EA8-C633-4C4F-AE11-11A6AF0BE0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6467458-C738-4F37-9E80-5E1910E51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CB211-C84F-479D-8EE1-B51EBC38FE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8E102-6AA8-48A9-BD25-C54B8E4DC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3FEFCD7-860E-413C-875F-B2B2B7D8F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086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EFCD7-860E-413C-875F-B2B2B7D8F4C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0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FDACCC81-7F3F-4498-B484-C3AE288E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BBD4-BD8A-4522-87E3-76CF9C53CEB7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EFEF14C5-A444-41F5-B837-5F7AA61A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21415410-ADB7-44E7-BC78-BADC1F89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526ED71-5066-4981-82BF-5170862EA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196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0FABE19-5C95-4E70-898F-FA546D6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52F6-2178-4430-9D07-E8BB64193BA1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7DD636E-A742-4029-B187-ABFD5C23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287B602-E2E1-43EB-A3EC-64F907AA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1CF84-F0D0-4BE9-9796-5CE162F64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063869"/>
      </p:ext>
    </p:extLst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24693EC-9211-438F-BEAD-BC1C9713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4F8C-CE13-459B-926D-210AA0B2922A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2138DF6-D0BE-43F4-8C84-BFDF0B27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330EE74-F3B6-4791-8961-5A06FD88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0C83C-E2E2-45F9-B656-815370EF2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147254"/>
      </p:ext>
    </p:extLst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FFFB582-B69E-4A80-A844-FA1A805D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E107-F4CF-418C-B4F2-1F1CA8731948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DBABCF5-BB96-45F7-89A3-70F08A86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004DDC1-805F-4CC2-BFEB-FF926264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1E251-895D-4D02-822E-AF361B71D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807321"/>
      </p:ext>
    </p:extLst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2CF1D-3710-479A-9D51-94B5AF12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A210-D718-4ACD-8CD6-5F8ABA711AED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1DF4E-6AF5-4E5A-B80D-16277FF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51090-7D26-401A-96D2-34D238B4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EB34130-A2DA-4F06-B061-860295C487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71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2D9F6C4-8737-4EAA-8114-77B47AD0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8048-33AE-443D-B816-344CE2554C94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A65CCB72-97B2-4A47-9567-C05567D4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63B6109-EC59-4104-B0DF-5653128E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01AA3-948B-40FD-BB7C-6D2411976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025862"/>
      </p:ext>
    </p:extLst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B0FD2030-F927-4F79-8479-5E4F0934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DD26-0C9A-4741-BEF3-39AEF18324A9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BF18A678-A841-4F87-BEFA-43253E1F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D6788891-E618-46DA-A2B6-1FC7C95A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16D65-2478-4597-A13C-1AD15E01F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56184"/>
      </p:ext>
    </p:extLst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8FF85A4-8923-4742-9521-B34C8BFE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9305-E705-4665-A669-638CA8506922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94D1097B-6EF9-4635-8688-A741B847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46E5D43-A40F-465D-9065-08FF5293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4AFD8-83ED-46BC-99EE-1828797A7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41106"/>
      </p:ext>
    </p:extLst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856E7947-54DA-497C-80F4-E59D6A2C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F99C-92DB-409F-A9CC-70D937474164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BF8059D-F611-401F-8C7F-B7C518A3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237886D9-1142-4D8B-B67E-897B70CD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9CF9B-BD22-447E-BFCE-6B6466DCB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8228"/>
      </p:ext>
    </p:extLst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91C2318-AE3E-4B3B-BA99-26138FE4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DCE5-9EF4-4D66-AA5A-7D702EF9D857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B0395DA-AEA1-40F5-B7F5-231014317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6E9957B-5CB8-4049-BEC6-1F340258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100D3-3DBE-4689-BB64-A6271BD97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835278"/>
      </p:ext>
    </p:extLst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11415018-0A29-4B1E-B2AE-F9D1F691EDD4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3CE3319-08DA-4DD8-B9BA-5387DDF6EB91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1492BB16-336B-4700-A5AB-AE0AA580031D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892143E2-0C91-43A3-874F-F5B667F1C24B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A832D4C-AC47-46C2-B873-D2D8004F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2E0A-65D6-4842-8F41-288A1EB498AC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0D921DC-27F6-4B21-A06E-1562E8E6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8E561C8-FC71-4B7B-A57A-0BFFADD1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16896FE-3CBC-4DEA-9C26-4FE77A21A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744356"/>
      </p:ext>
    </p:extLst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4784642-F376-4A6C-910E-A5E28BA5FD85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1AD82BB-0EAF-480B-B1FF-986949B6778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A2E6C285-0AB6-43D4-86C3-B3D19B4708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39B93547-8ED6-4F8E-AD63-93EEFAE42F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6797527-8B39-40F0-AA6D-1A960CE1B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FD2163C-D431-4668-9CC8-2CF7BA0447F9}" type="datetimeFigureOut">
              <a:rPr lang="en-US"/>
              <a:pPr>
                <a:defRPr/>
              </a:pPr>
              <a:t>12/14/2020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0F15165-5DB9-4353-B4FB-43F831518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4796E57-99A6-4B45-9DB6-61BD9FF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BD1B9F83-4A2C-4F4F-A593-92AFB9347BE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A77BC2B4-9D0F-4533-A92F-7089D638698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94578CA-5890-4C5E-9343-6C35B43A117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96E1D89-4E8D-41D5-9EF7-A2C1B518192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69" r:id="rId2"/>
    <p:sldLayoutId id="2147484478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9" r:id="rId9"/>
    <p:sldLayoutId id="2147484475" r:id="rId10"/>
    <p:sldLayoutId id="2147484476" r:id="rId11"/>
  </p:sldLayoutIdLst>
  <p:transition spd="slow">
    <p:plu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2868569"/>
            <a:ext cx="722514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b="1" i="1" dirty="0" smtClean="0"/>
              <a:t>The Impact of COVID-19 on Higher Education: </a:t>
            </a:r>
          </a:p>
          <a:p>
            <a:pPr algn="ctr"/>
            <a:r>
              <a:rPr lang="en-US" sz="3200" b="1" i="1" dirty="0" smtClean="0"/>
              <a:t>AABU experienc</a:t>
            </a:r>
            <a:r>
              <a:rPr lang="en-US" sz="3200" dirty="0" smtClean="0"/>
              <a:t>e </a:t>
            </a:r>
            <a:br>
              <a:rPr lang="en-US" sz="3200" dirty="0" smtClean="0"/>
            </a:br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199826" y="4648200"/>
            <a:ext cx="6858000" cy="18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 algn="ctr">
              <a:buNone/>
            </a:pPr>
            <a:r>
              <a:rPr lang="en-US" sz="2000" b="1" dirty="0" smtClean="0"/>
              <a:t>Prof. Adnan </a:t>
            </a:r>
            <a:r>
              <a:rPr lang="en-US" sz="2000" b="1" dirty="0" err="1" smtClean="0"/>
              <a:t>Atoum</a:t>
            </a:r>
            <a:r>
              <a:rPr lang="en-US" sz="2000" b="1" dirty="0" smtClean="0"/>
              <a:t> </a:t>
            </a:r>
          </a:p>
          <a:p>
            <a:pPr marL="0" indent="0" algn="ctr">
              <a:buNone/>
            </a:pPr>
            <a:r>
              <a:rPr lang="en-US" sz="2000" b="1" dirty="0" smtClean="0"/>
              <a:t>President</a:t>
            </a:r>
          </a:p>
          <a:p>
            <a:pPr marL="0" indent="0" algn="ctr">
              <a:buNone/>
            </a:pPr>
            <a:r>
              <a:rPr lang="en-US" sz="1500" dirty="0" smtClean="0"/>
              <a:t>15 DECEMBER 2020</a:t>
            </a:r>
            <a:endParaRPr lang="en-US" sz="1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11088"/>
            <a:ext cx="2550950" cy="14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0572" y="2340739"/>
            <a:ext cx="657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U.S.-Jordanian University Cooperation Network (UCN) Webinar Series</a:t>
            </a:r>
            <a:endParaRPr lang="en-US" dirty="0"/>
          </a:p>
        </p:txBody>
      </p:sp>
      <p:pic>
        <p:nvPicPr>
          <p:cNvPr id="8" name="Picture 7" descr="https://mcusercontent.com/e7f1efc8afca8541b52b6c5b7/images/56cef3ab-f282-477b-80e5-d884ac98d92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60133" r="8868" b="6996"/>
          <a:stretch/>
        </p:blipFill>
        <p:spPr bwMode="auto">
          <a:xfrm>
            <a:off x="569010" y="884773"/>
            <a:ext cx="2555189" cy="1401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386272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42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Training </a:t>
            </a:r>
            <a:r>
              <a:rPr lang="en-US" b="1" dirty="0"/>
              <a:t>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7781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39308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9" y="857251"/>
            <a:ext cx="9151270" cy="5468981"/>
          </a:xfrm>
        </p:spPr>
      </p:pic>
    </p:spTree>
    <p:extLst>
      <p:ext uri="{BB962C8B-B14F-4D97-AF65-F5344CB8AC3E}">
        <p14:creationId xmlns:p14="http://schemas.microsoft.com/office/powerpoint/2010/main" val="21008274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306" y="1024003"/>
            <a:ext cx="7200900" cy="11144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51343385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524000"/>
          </a:xfrm>
        </p:spPr>
        <p:txBody>
          <a:bodyPr/>
          <a:lstStyle/>
          <a:p>
            <a:r>
              <a:rPr lang="en-US" sz="4400" b="1" dirty="0" smtClean="0"/>
              <a:t>Monitoring </a:t>
            </a:r>
            <a:r>
              <a:rPr lang="en-US" sz="4400" b="1" dirty="0"/>
              <a:t>and quality assurance committees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55958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89915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42" y="4406808"/>
            <a:ext cx="2386904" cy="1273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14" y="4406808"/>
            <a:ext cx="2236306" cy="1273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537" y="4267200"/>
            <a:ext cx="2749731" cy="1412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88" y="1934110"/>
            <a:ext cx="2436359" cy="1114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615" y="1934110"/>
            <a:ext cx="2236306" cy="1114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689" y="3073957"/>
            <a:ext cx="2436358" cy="1099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6686" y="3087320"/>
            <a:ext cx="2237234" cy="1273012"/>
          </a:xfrm>
          <a:prstGeom prst="rect">
            <a:avLst/>
          </a:prstGeom>
        </p:spPr>
      </p:pic>
      <p:sp>
        <p:nvSpPr>
          <p:cNvPr id="3" name="AutoShape 2" descr="https://i.ytimg.com/an_webp/FOBjpPeLsfQ/mqdefault_6s.webp?du=3000&amp;sqp=CPiRj_cF&amp;rs=AOn4CLATviERJhMFYfJicanXMcbLnp1i3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536" y="3031788"/>
            <a:ext cx="2749731" cy="112514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91703"/>
            <a:ext cx="8229600" cy="1143000"/>
          </a:xfrm>
        </p:spPr>
        <p:txBody>
          <a:bodyPr/>
          <a:lstStyle/>
          <a:p>
            <a:pPr algn="ctr"/>
            <a:r>
              <a:rPr lang="en-US" sz="4400" b="1" dirty="0" smtClean="0"/>
              <a:t>E-Learning platforms</a:t>
            </a:r>
            <a:endParaRPr lang="en-US" sz="4400" b="1" dirty="0"/>
          </a:p>
        </p:txBody>
      </p:sp>
      <p:sp>
        <p:nvSpPr>
          <p:cNvPr id="2" name="AutoShape 2" descr="WhatsApp Web"/>
          <p:cNvSpPr>
            <a:spLocks noChangeAspect="1" noChangeArrowheads="1"/>
          </p:cNvSpPr>
          <p:nvPr/>
        </p:nvSpPr>
        <p:spPr bwMode="auto">
          <a:xfrm>
            <a:off x="4495800" y="1544973"/>
            <a:ext cx="893363" cy="8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1046" y="1944556"/>
            <a:ext cx="2938730" cy="1129401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10646080" flipH="1">
            <a:off x="4537371" y="5827767"/>
            <a:ext cx="457200" cy="526473"/>
          </a:xfrm>
          <a:prstGeom prst="downArrow">
            <a:avLst>
              <a:gd name="adj1" fmla="val 419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4958812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2514600"/>
          </a:xfrm>
        </p:spPr>
        <p:txBody>
          <a:bodyPr/>
          <a:lstStyle/>
          <a:p>
            <a:pPr algn="ctr"/>
            <a:r>
              <a:rPr lang="en-US" b="1" dirty="0"/>
              <a:t>Some </a:t>
            </a:r>
            <a:r>
              <a:rPr lang="en-US" b="1" dirty="0" smtClean="0"/>
              <a:t>Indicators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840684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085849"/>
              </p:ext>
            </p:extLst>
          </p:nvPr>
        </p:nvGraphicFramePr>
        <p:xfrm>
          <a:off x="457200" y="1935163"/>
          <a:ext cx="8229600" cy="469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Lectures (Fall 2020/2021)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29834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(88%)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6526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(59%)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26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(81%)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3897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(63%)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4687332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(41%)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7381" y="615532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(Virtual labs)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399411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Fall 2020/2021</a:t>
            </a:r>
            <a:endParaRPr lang="en-US" sz="4800" b="1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302968"/>
              </p:ext>
            </p:extLst>
          </p:nvPr>
        </p:nvGraphicFramePr>
        <p:xfrm>
          <a:off x="304800" y="1131939"/>
          <a:ext cx="8458200" cy="2678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843376"/>
              </p:ext>
            </p:extLst>
          </p:nvPr>
        </p:nvGraphicFramePr>
        <p:xfrm>
          <a:off x="152400" y="3962400"/>
          <a:ext cx="861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804280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sz="2400" b="1" dirty="0" smtClean="0"/>
              <a:t>Courses </a:t>
            </a:r>
            <a:r>
              <a:rPr lang="en-US" sz="2400" b="1" dirty="0"/>
              <a:t>per each online teaching </a:t>
            </a:r>
            <a:r>
              <a:rPr lang="en-US" sz="2400" b="1" dirty="0" smtClean="0"/>
              <a:t>tool</a:t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endParaRPr lang="en-US" sz="24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8861900"/>
              </p:ext>
            </p:extLst>
          </p:nvPr>
        </p:nvGraphicFramePr>
        <p:xfrm>
          <a:off x="381000" y="1600200"/>
          <a:ext cx="8610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12"/>
          <p:cNvSpPr/>
          <p:nvPr/>
        </p:nvSpPr>
        <p:spPr>
          <a:xfrm>
            <a:off x="1981200" y="64008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71452" y="6400800"/>
            <a:ext cx="624348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95600" y="6452419"/>
            <a:ext cx="685800" cy="253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4594858" y="6172200"/>
            <a:ext cx="129541" cy="381000"/>
          </a:xfrm>
          <a:prstGeom prst="down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24891" y="1850464"/>
            <a:ext cx="94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(100%)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67000" y="2209800"/>
            <a:ext cx="1927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94858" y="2209800"/>
            <a:ext cx="0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flipV="1">
            <a:off x="3325091" y="1664854"/>
            <a:ext cx="685800" cy="52416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272308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94" y="685800"/>
            <a:ext cx="8839200" cy="1143000"/>
          </a:xfrm>
        </p:spPr>
        <p:txBody>
          <a:bodyPr/>
          <a:lstStyle/>
          <a:p>
            <a:r>
              <a:rPr lang="en-US" b="1" dirty="0"/>
              <a:t>Quality Assurance plan: Main Aspects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65711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5257800"/>
            <a:ext cx="502920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Clear Goals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Monitoring and Evaluation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/>
              <a:t>Students’ Feedback </a:t>
            </a:r>
          </a:p>
        </p:txBody>
      </p:sp>
    </p:spTree>
    <p:extLst>
      <p:ext uri="{BB962C8B-B14F-4D97-AF65-F5344CB8AC3E}">
        <p14:creationId xmlns:p14="http://schemas.microsoft.com/office/powerpoint/2010/main" val="87114855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7886700" cy="994172"/>
          </a:xfrm>
        </p:spPr>
        <p:txBody>
          <a:bodyPr/>
          <a:lstStyle/>
          <a:p>
            <a:r>
              <a:rPr lang="en-US" b="1" dirty="0" smtClean="0"/>
              <a:t>Content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2672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/>
              <a:t>General </a:t>
            </a:r>
            <a:r>
              <a:rPr lang="en-US" sz="2400" dirty="0" smtClean="0"/>
              <a:t>info</a:t>
            </a:r>
            <a:endParaRPr lang="en-US" sz="2400" dirty="0"/>
          </a:p>
          <a:p>
            <a:r>
              <a:rPr lang="en-US" sz="2400" dirty="0" smtClean="0"/>
              <a:t>Faculties and Programs</a:t>
            </a:r>
          </a:p>
          <a:p>
            <a:r>
              <a:rPr lang="en-US" sz="2400" dirty="0" smtClean="0"/>
              <a:t>E-learning before </a:t>
            </a:r>
            <a:r>
              <a:rPr lang="en-US" sz="2400" dirty="0"/>
              <a:t>and after Covid-19.</a:t>
            </a:r>
          </a:p>
          <a:p>
            <a:r>
              <a:rPr lang="en-US" sz="2400" dirty="0"/>
              <a:t>E-learning indicators</a:t>
            </a:r>
          </a:p>
          <a:p>
            <a:r>
              <a:rPr lang="en-US" sz="2400" dirty="0" smtClean="0"/>
              <a:t>Transformation era, current and future plans</a:t>
            </a:r>
          </a:p>
          <a:p>
            <a:r>
              <a:rPr lang="en-US" sz="2400" dirty="0" smtClean="0"/>
              <a:t>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0576-72BE-41BE-868F-092BE18DB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2520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447800"/>
          </a:xfrm>
        </p:spPr>
        <p:txBody>
          <a:bodyPr/>
          <a:lstStyle/>
          <a:p>
            <a:r>
              <a:rPr lang="en-US" b="1" dirty="0"/>
              <a:t>Online Satisfaction </a:t>
            </a:r>
            <a:r>
              <a:rPr lang="en-US" b="1" dirty="0" smtClean="0"/>
              <a:t>surveys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6" name="Flowchart: Process 5"/>
          <p:cNvSpPr/>
          <p:nvPr/>
        </p:nvSpPr>
        <p:spPr>
          <a:xfrm>
            <a:off x="609600" y="2209800"/>
            <a:ext cx="3733800" cy="35814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Students’ satisfaction about e-learning at AABU (content, internet speed,feedback..</a:t>
            </a:r>
            <a:r>
              <a:rPr lang="en-US" sz="2800" dirty="0" err="1" smtClean="0">
                <a:solidFill>
                  <a:schemeClr val="tx1"/>
                </a:solidFill>
              </a:rPr>
              <a:t>etc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Spring:54% 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Fall: 56%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953000" y="2209800"/>
            <a:ext cx="3733800" cy="35814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Faculty members’ satisfaction </a:t>
            </a:r>
            <a:r>
              <a:rPr lang="en-US" sz="2800" dirty="0" smtClean="0">
                <a:solidFill>
                  <a:schemeClr val="tx1"/>
                </a:solidFill>
              </a:rPr>
              <a:t>about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e-learning at AABU (procedures, rules..</a:t>
            </a:r>
            <a:r>
              <a:rPr lang="en-US" sz="2800" dirty="0" err="1" smtClean="0">
                <a:solidFill>
                  <a:schemeClr val="tx1"/>
                </a:solidFill>
              </a:rPr>
              <a:t>etc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Spring: 83%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Fall: 70%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8785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933450"/>
          </a:xfrm>
        </p:spPr>
        <p:txBody>
          <a:bodyPr/>
          <a:lstStyle/>
          <a:p>
            <a:r>
              <a:rPr lang="en-US" b="1" dirty="0"/>
              <a:t>Transformation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43334" cy="563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Well-equipped </a:t>
            </a:r>
            <a:r>
              <a:rPr lang="en-US" sz="1600" b="1" dirty="0">
                <a:solidFill>
                  <a:srgbClr val="FF0000"/>
                </a:solidFill>
                <a:latin typeface="Rockwell" panose="02060603020205020403" pitchFamily="18" charset="0"/>
              </a:rPr>
              <a:t>studio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 for recording lectures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New </a:t>
            </a:r>
            <a:r>
              <a:rPr lang="en-US" sz="1600" b="1" dirty="0">
                <a:solidFill>
                  <a:srgbClr val="FF0000"/>
                </a:solidFill>
                <a:latin typeface="Rockwell" panose="02060603020205020403" pitchFamily="18" charset="0"/>
              </a:rPr>
              <a:t>computer labs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in online </a:t>
            </a: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learning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center (400 Pcs) + 300 Pcs in language center</a:t>
            </a: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New </a:t>
            </a:r>
            <a:r>
              <a:rPr lang="en-US" sz="16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clouding services </a:t>
            </a: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to Moodle</a:t>
            </a:r>
            <a:endParaRPr lang="en-US" sz="1600" b="1" dirty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Re-engineered </a:t>
            </a:r>
            <a:r>
              <a:rPr lang="en-US" sz="16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6 </a:t>
            </a:r>
            <a:r>
              <a:rPr lang="en-US" sz="1600" b="1" dirty="0">
                <a:solidFill>
                  <a:srgbClr val="FF0000"/>
                </a:solidFill>
                <a:latin typeface="Rockwell" panose="02060603020205020403" pitchFamily="18" charset="0"/>
              </a:rPr>
              <a:t>class rooms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to ensure social distancing.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Rockwell" panose="02060603020205020403" pitchFamily="18" charset="0"/>
              </a:rPr>
              <a:t>One stop </a:t>
            </a: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office for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students </a:t>
            </a: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(registration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and financial affairs) 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Rockwell" panose="02060603020205020403" pitchFamily="18" charset="0"/>
              </a:rPr>
              <a:t>6 hotline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numbers for students 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Provide students with </a:t>
            </a:r>
            <a:r>
              <a:rPr lang="en-US" sz="1600" b="1" dirty="0">
                <a:solidFill>
                  <a:srgbClr val="FF0000"/>
                </a:solidFill>
                <a:latin typeface="Rockwell" panose="02060603020205020403" pitchFamily="18" charset="0"/>
              </a:rPr>
              <a:t>free pre-paid internet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cards.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Provide </a:t>
            </a:r>
            <a:r>
              <a:rPr lang="en-US" sz="16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Urgent financial </a:t>
            </a:r>
            <a:r>
              <a:rPr lang="en-US" sz="1600" b="1" dirty="0">
                <a:solidFill>
                  <a:srgbClr val="FF0000"/>
                </a:solidFill>
                <a:latin typeface="Rockwell" panose="02060603020205020403" pitchFamily="18" charset="0"/>
              </a:rPr>
              <a:t>support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for in-need students.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Follow </a:t>
            </a:r>
            <a:r>
              <a:rPr lang="en-US" sz="1600" b="1" dirty="0">
                <a:solidFill>
                  <a:srgbClr val="FF0000"/>
                </a:solidFill>
                <a:latin typeface="Rockwell" panose="02060603020205020403" pitchFamily="18" charset="0"/>
              </a:rPr>
              <a:t>Safe and health protocol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/procedures on the campus.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Prepare </a:t>
            </a:r>
            <a:r>
              <a:rPr lang="en-US" sz="1600" b="1" dirty="0">
                <a:solidFill>
                  <a:srgbClr val="FF0000"/>
                </a:solidFill>
                <a:latin typeface="Rockwell" panose="02060603020205020403" pitchFamily="18" charset="0"/>
              </a:rPr>
              <a:t>online teaching instructions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Prepare </a:t>
            </a: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new </a:t>
            </a:r>
            <a:r>
              <a:rPr lang="en-US" sz="16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work </a:t>
            </a:r>
            <a:r>
              <a:rPr lang="en-US" sz="1600" b="1" dirty="0">
                <a:solidFill>
                  <a:srgbClr val="FF0000"/>
                </a:solidFill>
                <a:latin typeface="Rockwell" panose="02060603020205020403" pitchFamily="18" charset="0"/>
              </a:rPr>
              <a:t>plans </a:t>
            </a:r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with minim working ratios</a:t>
            </a: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3 Years plan for transforming into a </a:t>
            </a:r>
            <a:r>
              <a:rPr lang="en-US" sz="16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technology-based learning instruction</a:t>
            </a:r>
            <a:r>
              <a:rPr lang="en-US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.</a:t>
            </a:r>
            <a:endParaRPr lang="en-US" sz="1600" b="1" dirty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021432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838200"/>
          </a:xfrm>
        </p:spPr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Moving toward </a:t>
            </a:r>
            <a:r>
              <a:rPr lang="en-US" sz="24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technology based learning (After Covid19)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Internet infrastructure </a:t>
            </a:r>
            <a:r>
              <a:rPr lang="en-US" sz="2400" dirty="0" smtClean="0">
                <a:latin typeface="Rockwell" panose="02060603020205020403" pitchFamily="18" charset="0"/>
              </a:rPr>
              <a:t>(University/Faculty/Students).</a:t>
            </a:r>
            <a:endParaRPr lang="en-US" sz="2400" dirty="0">
              <a:latin typeface="Rockwell" panose="020606030202050204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Continuous training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to faculty members on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interactive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online teaching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in-campus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.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More </a:t>
            </a:r>
            <a:r>
              <a:rPr 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legislative </a:t>
            </a:r>
            <a:r>
              <a:rPr lang="en-US" sz="24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modifications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(bylaws and instructions).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Internet speed/ connection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in remote areas.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More </a:t>
            </a:r>
            <a:r>
              <a:rPr 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quality assurance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measures (Qualities Vs. Quantitative Norms).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Students </a:t>
            </a:r>
            <a:r>
              <a:rPr lang="en-US" sz="24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cheating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 on exams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011570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67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Thank you</a:t>
            </a:r>
            <a:br>
              <a:rPr lang="en-US" sz="5400" b="1" dirty="0" smtClean="0"/>
            </a:br>
            <a:r>
              <a:rPr lang="en-US" sz="5400" b="1" dirty="0" smtClean="0"/>
              <a:t>Q &amp; A</a:t>
            </a:r>
            <a:endParaRPr lang="en-US" sz="5400" b="1" dirty="0"/>
          </a:p>
        </p:txBody>
      </p:sp>
      <p:pic>
        <p:nvPicPr>
          <p:cNvPr id="3" name="Picture 6" descr="https://www.aabu.edu.jo/EN/News/PublishingImages/Screenshot_%d9%a2%d9%a0%d9%a2%d9%a0%d9%a1%d9%a1%d9%a3%d9%a0-%d9%a1%d9%a9%d9%a5%d9%a1%d9%a5%d9%a1_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352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944" y="2667000"/>
            <a:ext cx="30480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800600"/>
            <a:ext cx="3352800" cy="1559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944" y="4800600"/>
            <a:ext cx="3061855" cy="15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1639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17" y="519916"/>
            <a:ext cx="7514035" cy="819729"/>
          </a:xfrm>
        </p:spPr>
        <p:txBody>
          <a:bodyPr/>
          <a:lstStyle/>
          <a:p>
            <a:r>
              <a:rPr lang="en-US" b="1" dirty="0"/>
              <a:t>General info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87" y="1854089"/>
            <a:ext cx="3657599" cy="3846367"/>
          </a:xfrm>
        </p:spPr>
        <p:txBody>
          <a:bodyPr>
            <a:normAutofit fontScale="70000" lnSpcReduction="20000"/>
          </a:bodyPr>
          <a:lstStyle/>
          <a:p>
            <a:pPr algn="just" rtl="0"/>
            <a:r>
              <a:rPr lang="en-US" altLang="ar-JO" dirty="0">
                <a:latin typeface="Rockwell" panose="02060603020205020403" pitchFamily="18" charset="0"/>
                <a:cs typeface="+mj-cs"/>
              </a:rPr>
              <a:t>Al al-Bayt University is located on the outskirts of the city of </a:t>
            </a:r>
            <a:r>
              <a:rPr lang="en-US" altLang="ar-JO" dirty="0" err="1">
                <a:latin typeface="Rockwell" panose="02060603020205020403" pitchFamily="18" charset="0"/>
                <a:cs typeface="+mj-cs"/>
              </a:rPr>
              <a:t>Mafraq</a:t>
            </a:r>
            <a:r>
              <a:rPr lang="en-US" altLang="ar-JO" dirty="0">
                <a:latin typeface="Rockwell" panose="02060603020205020403" pitchFamily="18" charset="0"/>
                <a:cs typeface="+mj-cs"/>
              </a:rPr>
              <a:t>, 65 Kilometers to the </a:t>
            </a:r>
            <a:r>
              <a:rPr lang="en-US" altLang="ar-JO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cs typeface="+mj-cs"/>
              </a:rPr>
              <a:t>north-east</a:t>
            </a:r>
            <a:r>
              <a:rPr lang="en-US" altLang="ar-JO" dirty="0">
                <a:latin typeface="Rockwell" panose="02060603020205020403" pitchFamily="18" charset="0"/>
                <a:cs typeface="+mj-cs"/>
              </a:rPr>
              <a:t> (about 45 minutes drive) of the capital Amman, Jordan.</a:t>
            </a:r>
          </a:p>
          <a:p>
            <a:pPr algn="just" rtl="0"/>
            <a:endParaRPr lang="en-US" altLang="ar-JO" dirty="0">
              <a:latin typeface="Rockwell" panose="02060603020205020403" pitchFamily="18" charset="0"/>
              <a:cs typeface="+mj-cs"/>
            </a:endParaRPr>
          </a:p>
          <a:p>
            <a:pPr algn="just" rtl="0"/>
            <a:r>
              <a:rPr lang="en-US" dirty="0">
                <a:latin typeface="Rockwell" panose="02060603020205020403" pitchFamily="18" charset="0"/>
                <a:cs typeface="+mj-cs"/>
              </a:rPr>
              <a:t>The university has integrated academic facilities, student housing, and social services on one site.</a:t>
            </a:r>
          </a:p>
          <a:p>
            <a:pPr algn="just" rtl="0"/>
            <a:endParaRPr lang="en-US" dirty="0">
              <a:latin typeface="Rockwell" panose="02060603020205020403" pitchFamily="18" charset="0"/>
              <a:cs typeface="+mj-cs"/>
            </a:endParaRPr>
          </a:p>
          <a:p>
            <a:pPr algn="just" rtl="0"/>
            <a:r>
              <a:rPr lang="en-US" dirty="0"/>
              <a:t>the University started to receive the first group of students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on October 1, 1994.</a:t>
            </a:r>
          </a:p>
          <a:p>
            <a:pPr algn="just" rtl="0"/>
            <a:endParaRPr lang="en-US" altLang="ar-JO" dirty="0">
              <a:latin typeface="Rockwell" panose="02060603020205020403" pitchFamily="18" charset="0"/>
              <a:cs typeface="+mj-cs"/>
            </a:endParaRPr>
          </a:p>
          <a:p>
            <a:pPr algn="just" rtl="0"/>
            <a:endParaRPr lang="ar-JO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0576-72BE-41BE-868F-092BE18DBB5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t="12698" r="6629" b="6151"/>
          <a:stretch/>
        </p:blipFill>
        <p:spPr bwMode="auto">
          <a:xfrm>
            <a:off x="4267200" y="1371600"/>
            <a:ext cx="455507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15138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b="1" dirty="0"/>
              <a:t>Faculties and Institutes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ar-JO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(Scientific Faculties/Institutes):</a:t>
            </a:r>
          </a:p>
          <a:p>
            <a:pPr marL="0" indent="0">
              <a:buNone/>
            </a:pPr>
            <a:endParaRPr lang="en-US" altLang="ar-JO" sz="2400" dirty="0" smtClean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r>
              <a:rPr lang="en-US" altLang="ar-JO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Information </a:t>
            </a:r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Technology 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Basic Sciences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Engineering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Earth and Environmental Sciences </a:t>
            </a:r>
            <a:endParaRPr lang="en-US" altLang="ar-JO" sz="2400" dirty="0" smtClean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Nursing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Aviation Sciences 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60490" y="1908124"/>
            <a:ext cx="4038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ar-JO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(Arts &amp; Humanities, Faculties/Institutes):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ar-JO" sz="2400" dirty="0" smtClean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Educational Sciences</a:t>
            </a:r>
            <a:endParaRPr lang="en-US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Arts and Humanities</a:t>
            </a:r>
          </a:p>
          <a:p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Law </a:t>
            </a:r>
            <a:endParaRPr lang="en-US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Islamic </a:t>
            </a:r>
            <a:r>
              <a:rPr lang="en-US" altLang="ar-JO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Studies, </a:t>
            </a:r>
            <a:r>
              <a:rPr lang="en-US" altLang="ar-JO" sz="24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Shari'a</a:t>
            </a:r>
            <a:endParaRPr lang="en-US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 Political Sciences</a:t>
            </a:r>
            <a:endParaRPr lang="en-US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altLang="ar-JO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Economic and administrative sciences</a:t>
            </a:r>
          </a:p>
          <a:p>
            <a:endParaRPr lang="en-US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24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07643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575A-8EAD-479C-A52B-5D465A5D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/>
              <a:t>AABU in Figures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85402"/>
              </p:ext>
            </p:extLst>
          </p:nvPr>
        </p:nvGraphicFramePr>
        <p:xfrm>
          <a:off x="304800" y="1524000"/>
          <a:ext cx="8534399" cy="445859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127108">
                  <a:extLst>
                    <a:ext uri="{9D8B030D-6E8A-4147-A177-3AD203B41FA5}">
                      <a16:colId xmlns:a16="http://schemas.microsoft.com/office/drawing/2014/main" val="23263141"/>
                    </a:ext>
                  </a:extLst>
                </a:gridCol>
                <a:gridCol w="5407291">
                  <a:extLst>
                    <a:ext uri="{9D8B030D-6E8A-4147-A177-3AD203B41FA5}">
                      <a16:colId xmlns:a16="http://schemas.microsoft.com/office/drawing/2014/main" val="576066172"/>
                    </a:ext>
                  </a:extLst>
                </a:gridCol>
              </a:tblGrid>
              <a:tr h="478532"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2800" u="none" strike="noStrike" dirty="0" smtClean="0">
                          <a:effectLst/>
                        </a:rPr>
                        <a:t>No</a:t>
                      </a:r>
                      <a:r>
                        <a:rPr lang="en-US" sz="2800" u="none" strike="noStrike" dirty="0">
                          <a:effectLst/>
                        </a:rPr>
                        <a:t>. Alumni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2934" marR="2934" marT="293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>
                          <a:effectLst/>
                        </a:rPr>
                        <a:t>63841</a:t>
                      </a:r>
                      <a:endParaRPr lang="en-US" sz="2800" b="1" i="0" u="none" strike="noStrike">
                        <a:solidFill>
                          <a:srgbClr val="C32D2E"/>
                        </a:solidFill>
                        <a:effectLst/>
                        <a:latin typeface="Roboto Condensed"/>
                      </a:endParaRPr>
                    </a:p>
                  </a:txBody>
                  <a:tcPr marL="2934" marR="2934" marT="2934" marB="0" anchor="ctr"/>
                </a:tc>
                <a:extLst>
                  <a:ext uri="{0D108BD9-81ED-4DB2-BD59-A6C34878D82A}">
                    <a16:rowId xmlns:a16="http://schemas.microsoft.com/office/drawing/2014/main" val="292133631"/>
                  </a:ext>
                </a:extLst>
              </a:tr>
              <a:tr h="636942"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2800" u="none" strike="noStrike" dirty="0">
                          <a:effectLst/>
                        </a:rPr>
                        <a:t>Females: Males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2934" marR="2934" marT="293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 dirty="0" smtClean="0">
                          <a:effectLst/>
                        </a:rPr>
                        <a:t>57%: 43%</a:t>
                      </a:r>
                      <a:endParaRPr lang="en-US" sz="2800" b="1" i="0" u="none" strike="noStrike" dirty="0">
                        <a:solidFill>
                          <a:srgbClr val="C32D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4" marR="2934" marT="2934" marB="0" anchor="ctr"/>
                </a:tc>
                <a:extLst>
                  <a:ext uri="{0D108BD9-81ED-4DB2-BD59-A6C34878D82A}">
                    <a16:rowId xmlns:a16="http://schemas.microsoft.com/office/drawing/2014/main" val="1246864554"/>
                  </a:ext>
                </a:extLst>
              </a:tr>
              <a:tr h="636942"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2800" u="none" strike="noStrike" dirty="0">
                          <a:effectLst/>
                        </a:rPr>
                        <a:t>Undergraduates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2934" marR="2934" marT="293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 dirty="0">
                          <a:effectLst/>
                        </a:rPr>
                        <a:t>16870</a:t>
                      </a:r>
                      <a:endParaRPr lang="en-US" sz="2800" b="1" i="0" u="none" strike="noStrike" dirty="0">
                        <a:solidFill>
                          <a:srgbClr val="C32D2E"/>
                        </a:solidFill>
                        <a:effectLst/>
                        <a:latin typeface="Roboto Condensed"/>
                      </a:endParaRPr>
                    </a:p>
                  </a:txBody>
                  <a:tcPr marL="2934" marR="2934" marT="2934" marB="0" anchor="ctr"/>
                </a:tc>
                <a:extLst>
                  <a:ext uri="{0D108BD9-81ED-4DB2-BD59-A6C34878D82A}">
                    <a16:rowId xmlns:a16="http://schemas.microsoft.com/office/drawing/2014/main" val="3676702440"/>
                  </a:ext>
                </a:extLst>
              </a:tr>
              <a:tr h="478532"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2800" u="none" strike="noStrike" dirty="0" smtClean="0">
                          <a:effectLst/>
                        </a:rPr>
                        <a:t>Graduate Programs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2934" marR="2934" marT="293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 dirty="0" smtClean="0">
                          <a:effectLst/>
                        </a:rPr>
                        <a:t>3493 </a:t>
                      </a:r>
                      <a:endParaRPr lang="en-US" sz="2800" b="1" i="0" u="none" strike="noStrike" dirty="0">
                        <a:solidFill>
                          <a:srgbClr val="C32D2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2934" marR="2934" marT="2934" marB="0" anchor="ctr"/>
                </a:tc>
                <a:extLst>
                  <a:ext uri="{0D108BD9-81ED-4DB2-BD59-A6C34878D82A}">
                    <a16:rowId xmlns:a16="http://schemas.microsoft.com/office/drawing/2014/main" val="1249054978"/>
                  </a:ext>
                </a:extLst>
              </a:tr>
              <a:tr h="636942"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2800" u="none" strike="noStrike" dirty="0">
                          <a:effectLst/>
                        </a:rPr>
                        <a:t>Non-Jordanians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2934" marR="2934" marT="293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 dirty="0" smtClean="0">
                          <a:effectLst/>
                        </a:rPr>
                        <a:t>1000 </a:t>
                      </a:r>
                      <a:endParaRPr lang="en-US" sz="2800" b="1" i="0" u="none" strike="noStrike" dirty="0">
                        <a:solidFill>
                          <a:srgbClr val="C32D2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2934" marR="2934" marT="2934" marB="0" anchor="ctr"/>
                </a:tc>
                <a:extLst>
                  <a:ext uri="{0D108BD9-81ED-4DB2-BD59-A6C34878D82A}">
                    <a16:rowId xmlns:a16="http://schemas.microsoft.com/office/drawing/2014/main" val="1212734517"/>
                  </a:ext>
                </a:extLst>
              </a:tr>
              <a:tr h="636942"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2800" u="none" strike="noStrike" dirty="0">
                          <a:effectLst/>
                        </a:rPr>
                        <a:t>Staff-Academic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2934" marR="2934" marT="293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 dirty="0" smtClean="0">
                          <a:effectLst/>
                        </a:rPr>
                        <a:t>433+</a:t>
                      </a:r>
                      <a:endParaRPr lang="en-US" sz="2800" b="1" i="0" u="none" strike="noStrike" dirty="0">
                        <a:solidFill>
                          <a:srgbClr val="C32D2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2934" marR="2934" marT="2934" marB="0" anchor="ctr"/>
                </a:tc>
                <a:extLst>
                  <a:ext uri="{0D108BD9-81ED-4DB2-BD59-A6C34878D82A}">
                    <a16:rowId xmlns:a16="http://schemas.microsoft.com/office/drawing/2014/main" val="4194837162"/>
                  </a:ext>
                </a:extLst>
              </a:tr>
              <a:tr h="953763">
                <a:tc>
                  <a:txBody>
                    <a:bodyPr/>
                    <a:lstStyle/>
                    <a:p>
                      <a:pPr algn="l" rtl="1" fontAlgn="ctr"/>
                      <a:r>
                        <a:rPr lang="en-US" sz="2800" u="none" strike="noStrike" dirty="0">
                          <a:effectLst/>
                        </a:rPr>
                        <a:t>Staff-administrative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2934" marR="2934" marT="2934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2800" u="none" strike="noStrike" dirty="0">
                          <a:effectLst/>
                        </a:rPr>
                        <a:t>869</a:t>
                      </a:r>
                      <a:endParaRPr lang="en-US" sz="2800" b="1" i="0" u="none" strike="noStrike" dirty="0">
                        <a:solidFill>
                          <a:srgbClr val="C32D2E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2934" marR="2934" marT="2934" marB="0" anchor="ctr"/>
                </a:tc>
                <a:extLst>
                  <a:ext uri="{0D108BD9-81ED-4DB2-BD59-A6C34878D82A}">
                    <a16:rowId xmlns:a16="http://schemas.microsoft.com/office/drawing/2014/main" val="252847646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781800" y="2971800"/>
            <a:ext cx="1447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20363</a:t>
            </a:r>
            <a:endParaRPr lang="ar-JO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9491" y="3886200"/>
            <a:ext cx="1447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ar-JO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514035" cy="1314449"/>
          </a:xfrm>
        </p:spPr>
        <p:txBody>
          <a:bodyPr/>
          <a:lstStyle/>
          <a:p>
            <a:r>
              <a:rPr lang="en-US" sz="4000" b="1" dirty="0"/>
              <a:t>New </a:t>
            </a:r>
            <a:r>
              <a:rPr lang="en-US" sz="4000" b="1" dirty="0" smtClean="0"/>
              <a:t>Programs (2020-2021)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18109"/>
            <a:ext cx="8496300" cy="4267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i="1" dirty="0" smtClean="0">
                <a:solidFill>
                  <a:schemeClr val="accent5"/>
                </a:solidFill>
              </a:rPr>
              <a:t>       BA/BSC: 45          HD: 4           MA/MSC: 36       PHD: 2</a:t>
            </a:r>
          </a:p>
          <a:p>
            <a:pPr>
              <a:lnSpc>
                <a:spcPct val="200000"/>
              </a:lnSpc>
            </a:pPr>
            <a:r>
              <a:rPr lang="en-US" sz="2400" b="1" i="1" dirty="0" smtClean="0">
                <a:solidFill>
                  <a:schemeClr val="accent5"/>
                </a:solidFill>
              </a:rPr>
              <a:t>Master Degree In Community Health Nursing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chemeClr val="accent5"/>
                </a:solidFill>
              </a:rPr>
              <a:t>Bachelor Degree In Information Systems Security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chemeClr val="accent5"/>
                </a:solidFill>
              </a:rPr>
              <a:t>Bachelor Degree In Digital Marketing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chemeClr val="accent5"/>
                </a:solidFill>
              </a:rPr>
              <a:t>High Diploma In Arabic For Non-native Speakers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chemeClr val="accent5"/>
                </a:solidFill>
              </a:rPr>
              <a:t>Bachelor degree in applied geography. 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0576-72BE-41BE-868F-092BE18DB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301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81" y="457200"/>
            <a:ext cx="8858864" cy="103288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Research Priorities As According To UCN</a:t>
            </a:r>
            <a:endParaRPr lang="ar-JO" sz="40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3738411"/>
              </p:ext>
            </p:extLst>
          </p:nvPr>
        </p:nvGraphicFramePr>
        <p:xfrm>
          <a:off x="1493658" y="1905000"/>
          <a:ext cx="673594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200" y="3733800"/>
            <a:ext cx="37264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US" sz="2100" b="1" dirty="0">
                <a:solidFill>
                  <a:srgbClr val="C00000"/>
                </a:solidFill>
              </a:rPr>
              <a:t>Multi-disciplinary research</a:t>
            </a:r>
            <a:endParaRPr lang="ar-JO" sz="2100" b="1" dirty="0">
              <a:solidFill>
                <a:srgbClr val="C00000"/>
              </a:solidFill>
            </a:endParaRPr>
          </a:p>
          <a:p>
            <a:pPr algn="ctr"/>
            <a:endParaRPr lang="ar-JO" sz="21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0576-72BE-41BE-868F-092BE18DB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796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r>
              <a:rPr lang="en-US" sz="4000" b="1" dirty="0"/>
              <a:t>Online Teaching: Pre-Covid-19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03555"/>
            <a:ext cx="8610600" cy="5486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10000"/>
              </a:lnSpc>
            </a:pPr>
            <a:r>
              <a:rPr lang="en-US" sz="45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Few </a:t>
            </a:r>
            <a:r>
              <a:rPr lang="en-US" sz="4500" dirty="0">
                <a:solidFill>
                  <a:srgbClr val="FF0000"/>
                </a:solidFill>
                <a:latin typeface="Rockwell" panose="02060603020205020403" pitchFamily="18" charset="0"/>
              </a:rPr>
              <a:t>of university’s essential courses </a:t>
            </a:r>
            <a:r>
              <a:rPr 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were automated and provided </a:t>
            </a:r>
            <a:r>
              <a:rPr lang="en-US" sz="4500" dirty="0">
                <a:solidFill>
                  <a:srgbClr val="FF0000"/>
                </a:solidFill>
                <a:latin typeface="Rockwell" panose="02060603020205020403" pitchFamily="18" charset="0"/>
              </a:rPr>
              <a:t>fully online </a:t>
            </a:r>
            <a:r>
              <a:rPr 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over  our platform (5-7 courses each semester) </a:t>
            </a:r>
            <a:endParaRPr lang="ar-JO" sz="4500" dirty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endParaRPr lang="ar-JO" sz="4500" dirty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r>
              <a:rPr 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Some courses’ </a:t>
            </a:r>
            <a:r>
              <a:rPr lang="en-US" sz="4500" dirty="0">
                <a:solidFill>
                  <a:srgbClr val="FF0000"/>
                </a:solidFill>
                <a:latin typeface="Rockwell" panose="02060603020205020403" pitchFamily="18" charset="0"/>
              </a:rPr>
              <a:t>exams</a:t>
            </a:r>
            <a:r>
              <a:rPr 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 were automated (</a:t>
            </a:r>
            <a:r>
              <a:rPr lang="en-US" sz="4500" dirty="0">
                <a:solidFill>
                  <a:srgbClr val="FF0000"/>
                </a:solidFill>
                <a:latin typeface="Rockwell" panose="02060603020205020403" pitchFamily="18" charset="0"/>
              </a:rPr>
              <a:t>20-25 courses </a:t>
            </a:r>
            <a:r>
              <a:rPr 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each semester)  </a:t>
            </a:r>
            <a:endParaRPr lang="ar-JO" sz="4500" dirty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endParaRPr lang="ar-JO" sz="4500" dirty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r>
              <a:rPr 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A </a:t>
            </a:r>
            <a:r>
              <a:rPr lang="en-US" sz="4500" dirty="0">
                <a:solidFill>
                  <a:srgbClr val="FF0000"/>
                </a:solidFill>
                <a:latin typeface="Rockwell" panose="02060603020205020403" pitchFamily="18" charset="0"/>
              </a:rPr>
              <a:t>small unit </a:t>
            </a:r>
            <a:r>
              <a:rPr 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to manage online exams was established.</a:t>
            </a:r>
          </a:p>
          <a:p>
            <a:endParaRPr lang="ar-JO" sz="4500" dirty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pPr>
              <a:lnSpc>
                <a:spcPct val="220000"/>
              </a:lnSpc>
            </a:pPr>
            <a:r>
              <a:rPr lang="en-US" sz="45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notable </a:t>
            </a:r>
            <a:r>
              <a:rPr lang="en-US" sz="4500" dirty="0">
                <a:solidFill>
                  <a:srgbClr val="FF0000"/>
                </a:solidFill>
                <a:latin typeface="Rockwell" panose="02060603020205020403" pitchFamily="18" charset="0"/>
              </a:rPr>
              <a:t>skills gap </a:t>
            </a:r>
            <a:r>
              <a:rPr lang="en-US" sz="45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for using technology in traditional education among faculty </a:t>
            </a:r>
            <a:r>
              <a:rPr lang="en-US" sz="45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members and students.</a:t>
            </a:r>
            <a:endParaRPr lang="en-US" sz="4500" dirty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ar-JO" sz="2400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710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2" y="381000"/>
            <a:ext cx="8229600" cy="1143000"/>
          </a:xfrm>
        </p:spPr>
        <p:txBody>
          <a:bodyPr/>
          <a:lstStyle/>
          <a:p>
            <a:r>
              <a:rPr lang="en-US" sz="4800" b="1" dirty="0"/>
              <a:t>During </a:t>
            </a:r>
            <a:r>
              <a:rPr lang="en-US" sz="4800" b="1" dirty="0" smtClean="0"/>
              <a:t>Early Covid-19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4" y="1521542"/>
            <a:ext cx="8563896" cy="29742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AABU has prepared a </a:t>
            </a:r>
            <a:r>
              <a:rPr 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Training plan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to provide the needed capacity building for faculty members on how to use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E-learning and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communication tools before the lockdown.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Faculty members were directed to prepare the </a:t>
            </a:r>
            <a:r>
              <a:rPr 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content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needed for the </a:t>
            </a:r>
            <a:r>
              <a:rPr lang="en-US" sz="24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E-learning process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and the offered courses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during each semester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Several </a:t>
            </a:r>
            <a:r>
              <a:rPr 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committees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 were formed to monitor the progress of E-learning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Rockwell" panose="02060603020205020403" pitchFamily="18" charset="0"/>
              </a:rPr>
              <a:t>.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6559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2204</TotalTime>
  <Words>781</Words>
  <Application>Microsoft Office PowerPoint</Application>
  <PresentationFormat>On-screen Show (4:3)</PresentationFormat>
  <Paragraphs>157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Arial Black</vt:lpstr>
      <vt:lpstr>Calibri</vt:lpstr>
      <vt:lpstr>Constantia</vt:lpstr>
      <vt:lpstr>Majalla UI</vt:lpstr>
      <vt:lpstr>Roboto Condensed</vt:lpstr>
      <vt:lpstr>Rockwell</vt:lpstr>
      <vt:lpstr>Times New Roman</vt:lpstr>
      <vt:lpstr>Traditional Arabic</vt:lpstr>
      <vt:lpstr>Wingdings</vt:lpstr>
      <vt:lpstr>Wingdings 2</vt:lpstr>
      <vt:lpstr>Flow</vt:lpstr>
      <vt:lpstr>PowerPoint Presentation</vt:lpstr>
      <vt:lpstr>Content</vt:lpstr>
      <vt:lpstr>General info</vt:lpstr>
      <vt:lpstr>Faculties and Institutes</vt:lpstr>
      <vt:lpstr>AABU in Figures</vt:lpstr>
      <vt:lpstr>New Programs (2020-2021)</vt:lpstr>
      <vt:lpstr>Research Priorities As According To UCN</vt:lpstr>
      <vt:lpstr>Online Teaching: Pre-Covid-19</vt:lpstr>
      <vt:lpstr>During Early Covid-19</vt:lpstr>
      <vt:lpstr>Training process</vt:lpstr>
      <vt:lpstr>PowerPoint Presentation</vt:lpstr>
      <vt:lpstr>PowerPoint Presentation</vt:lpstr>
      <vt:lpstr>Monitoring and quality assurance committees</vt:lpstr>
      <vt:lpstr>E-Learning platforms</vt:lpstr>
      <vt:lpstr>Some Indicators  </vt:lpstr>
      <vt:lpstr>Lectures (Fall 2020/2021)</vt:lpstr>
      <vt:lpstr>Fall 2020/2021</vt:lpstr>
      <vt:lpstr>Courses per each online teaching tool  </vt:lpstr>
      <vt:lpstr>Quality Assurance plan: Main Aspects</vt:lpstr>
      <vt:lpstr>Online Satisfaction surveys </vt:lpstr>
      <vt:lpstr>Transformation era</vt:lpstr>
      <vt:lpstr>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aabu</dc:creator>
  <cp:lastModifiedBy>PC</cp:lastModifiedBy>
  <cp:revision>187</cp:revision>
  <dcterms:created xsi:type="dcterms:W3CDTF">2014-07-08T09:00:27Z</dcterms:created>
  <dcterms:modified xsi:type="dcterms:W3CDTF">2020-12-14T19:39:34Z</dcterms:modified>
</cp:coreProperties>
</file>