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1022" r:id="rId5"/>
    <p:sldId id="1026" r:id="rId6"/>
    <p:sldId id="1056" r:id="rId7"/>
    <p:sldId id="1046" r:id="rId8"/>
    <p:sldId id="1033" r:id="rId9"/>
    <p:sldId id="1029" r:id="rId10"/>
    <p:sldId id="1059" r:id="rId11"/>
    <p:sldId id="1035" r:id="rId12"/>
    <p:sldId id="1038" r:id="rId13"/>
    <p:sldId id="261" r:id="rId14"/>
    <p:sldId id="1052" r:id="rId15"/>
    <p:sldId id="1061" r:id="rId16"/>
    <p:sldId id="10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DD2"/>
    <a:srgbClr val="ABFDC9"/>
    <a:srgbClr val="64FCB8"/>
    <a:srgbClr val="E5FFF0"/>
    <a:srgbClr val="94FDE9"/>
    <a:srgbClr val="EFE5FC"/>
    <a:srgbClr val="FFF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81655"/>
  </p:normalViewPr>
  <p:slideViewPr>
    <p:cSldViewPr snapToGrid="0" snapToObjects="1">
      <p:cViewPr varScale="1">
        <p:scale>
          <a:sx n="59" d="100"/>
          <a:sy n="59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67E18-A6F9-104B-90DA-91C390927C8B}" type="doc">
      <dgm:prSet loTypeId="urn:microsoft.com/office/officeart/2005/8/layout/vList2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9862E7-FC22-A44E-9787-59867C792633}">
      <dgm:prSet phldrT="[Text]"/>
      <dgm:spPr/>
      <dgm:t>
        <a:bodyPr/>
        <a:lstStyle/>
        <a:p>
          <a:r>
            <a:rPr lang="en-US" b="0" i="0" dirty="0"/>
            <a:t>Weak private sector coordination</a:t>
          </a:r>
          <a:endParaRPr lang="en-US" b="0" dirty="0"/>
        </a:p>
      </dgm:t>
    </dgm:pt>
    <dgm:pt modelId="{39F99B7F-C008-C746-8FA9-D7BA426E48D5}" type="parTrans" cxnId="{2830934B-1876-0747-AF1C-974A30B09529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E720346-0A97-2D4C-94A0-E2489DBBB6BB}" type="sibTrans" cxnId="{2830934B-1876-0747-AF1C-974A30B09529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104D6AF4-9B39-4D44-BD72-B97DCE0D165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Limited availability of flexible, quality and relevant training options &amp; (micro credits)</a:t>
          </a:r>
        </a:p>
      </dgm:t>
    </dgm:pt>
    <dgm:pt modelId="{C58D49EE-E66D-594F-A702-837632EA2CF6}" type="parTrans" cxnId="{BA9D1A32-C685-F54A-AB41-BC06551D30C8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F5791867-4E04-3549-9E80-60DB956AAAA8}" type="sibTrans" cxnId="{BA9D1A32-C685-F54A-AB41-BC06551D30C8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B1CC4B4-173C-2A44-A3A5-F8559FE065E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Limited focus on generic employability skills (reliability, communication, pro-activeness)</a:t>
          </a:r>
        </a:p>
      </dgm:t>
    </dgm:pt>
    <dgm:pt modelId="{FBA52437-E614-5A4D-ADDC-8F45483FE5A8}" type="parTrans" cxnId="{8E7A57EA-835E-AD47-8F5A-80EFE3AC6938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D49D6D4-CB20-B641-9251-EC366F486632}" type="sibTrans" cxnId="{8E7A57EA-835E-AD47-8F5A-80EFE3AC6938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402597F-B233-9145-A631-7AEAB25F167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Need for greater emphasis on transition to work process – job search and job search skills</a:t>
          </a:r>
        </a:p>
      </dgm:t>
    </dgm:pt>
    <dgm:pt modelId="{7B179630-D1C0-3C4B-884A-0696E0CC1BEF}" type="parTrans" cxnId="{97CE27B3-43E5-CF47-8DD2-07F38458A9D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E592B270-D958-FC4A-A5D8-78C14A55B556}" type="sibTrans" cxnId="{97CE27B3-43E5-CF47-8DD2-07F38458A9D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1EA0603-CD5A-0544-8E1B-44599195E12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Lack of practical hands-on training/ OTJ</a:t>
          </a:r>
        </a:p>
      </dgm:t>
    </dgm:pt>
    <dgm:pt modelId="{421C990E-F5ED-B04E-8C41-85FC9D5CED8D}" type="parTrans" cxnId="{A011EFA6-A763-4247-92B5-48CD45C70568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0F71E76F-99EB-1D44-9D39-E899C8E8F00B}" type="sibTrans" cxnId="{A011EFA6-A763-4247-92B5-48CD45C70568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8E95D51-832C-054C-B014-9B1CF779100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Limited capacity of training providers to absorb growing demand</a:t>
          </a:r>
        </a:p>
      </dgm:t>
    </dgm:pt>
    <dgm:pt modelId="{CECD6D97-A59B-9844-B2D7-3BA2BCBA1304}" type="parTrans" cxnId="{CDE41208-765E-2848-A02E-E8E38375C17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77F9F4C9-F5C5-5B42-9702-9DCAE11EF76A}" type="sibTrans" cxnId="{CDE41208-765E-2848-A02E-E8E38375C17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FFC60E9E-01D3-C849-9D74-67028FDEA48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Lack of monitoring and measurement of outcomes</a:t>
          </a:r>
        </a:p>
      </dgm:t>
    </dgm:pt>
    <dgm:pt modelId="{60561020-AABB-1A4F-BB19-61B2D46678C2}" type="parTrans" cxnId="{3911DA3E-AFEF-BF49-B9DF-B50CBDBB90E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94FFC335-16F7-FD43-80BF-8EBBE4A323F8}" type="sibTrans" cxnId="{3911DA3E-AFEF-BF49-B9DF-B50CBDBB90E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3C554E7A-7620-C646-9B45-42EBB77A6D7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Limited competition and innovation in training</a:t>
          </a:r>
        </a:p>
      </dgm:t>
    </dgm:pt>
    <dgm:pt modelId="{53FFC3B7-B52F-C048-AB64-42DAA5C6114A}" type="parTrans" cxnId="{F3A5358C-2771-3149-A05D-94DB8FFA785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ABFD512-E40E-2F49-9A16-DB1BA1860361}" type="sibTrans" cxnId="{F3A5358C-2771-3149-A05D-94DB8FFA785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FBF4EFF8-8958-9243-808A-C2F92BE6B3F1}" type="pres">
      <dgm:prSet presAssocID="{DDE67E18-A6F9-104B-90DA-91C390927C8B}" presName="linear" presStyleCnt="0">
        <dgm:presLayoutVars>
          <dgm:animLvl val="lvl"/>
          <dgm:resizeHandles val="exact"/>
        </dgm:presLayoutVars>
      </dgm:prSet>
      <dgm:spPr/>
    </dgm:pt>
    <dgm:pt modelId="{3E9A63A6-1464-744A-8C7B-E9303B22FB3A}" type="pres">
      <dgm:prSet presAssocID="{FA9862E7-FC22-A44E-9787-59867C79263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0DF264A-885C-A645-87A3-51BC268F85A9}" type="pres">
      <dgm:prSet presAssocID="{6E720346-0A97-2D4C-94A0-E2489DBBB6BB}" presName="spacer" presStyleCnt="0"/>
      <dgm:spPr/>
    </dgm:pt>
    <dgm:pt modelId="{E5530DA1-F544-BB4F-A3BF-F0652B41A61E}" type="pres">
      <dgm:prSet presAssocID="{104D6AF4-9B39-4D44-BD72-B97DCE0D165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B86E72E-00F7-604D-B246-AEE290607F35}" type="pres">
      <dgm:prSet presAssocID="{F5791867-4E04-3549-9E80-60DB956AAAA8}" presName="spacer" presStyleCnt="0"/>
      <dgm:spPr/>
    </dgm:pt>
    <dgm:pt modelId="{E08FBBBE-6869-3046-ACB7-B5C7236163B0}" type="pres">
      <dgm:prSet presAssocID="{6B1CC4B4-173C-2A44-A3A5-F8559FE065E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BF0E280-EC87-0044-97AC-7ECC11C9F266}" type="pres">
      <dgm:prSet presAssocID="{BD49D6D4-CB20-B641-9251-EC366F486632}" presName="spacer" presStyleCnt="0"/>
      <dgm:spPr/>
    </dgm:pt>
    <dgm:pt modelId="{06918A41-B42A-0545-83B8-638E7455BBB4}" type="pres">
      <dgm:prSet presAssocID="{8402597F-B233-9145-A631-7AEAB25F1676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B746B02-B539-E24B-9D36-BDB6DC3F51D6}" type="pres">
      <dgm:prSet presAssocID="{E592B270-D958-FC4A-A5D8-78C14A55B556}" presName="spacer" presStyleCnt="0"/>
      <dgm:spPr/>
    </dgm:pt>
    <dgm:pt modelId="{7DEB062A-C5BB-6541-92B3-D3B80656BD33}" type="pres">
      <dgm:prSet presAssocID="{81EA0603-CD5A-0544-8E1B-44599195E12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ADAF765-577D-BE48-9582-49E4A2B7D11E}" type="pres">
      <dgm:prSet presAssocID="{0F71E76F-99EB-1D44-9D39-E899C8E8F00B}" presName="spacer" presStyleCnt="0"/>
      <dgm:spPr/>
    </dgm:pt>
    <dgm:pt modelId="{0C9E8379-29AD-054D-AEC5-E1D1486B6557}" type="pres">
      <dgm:prSet presAssocID="{B8E95D51-832C-054C-B014-9B1CF779100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CB1356A-2FDA-DC48-8AF9-BB39AA20574F}" type="pres">
      <dgm:prSet presAssocID="{77F9F4C9-F5C5-5B42-9702-9DCAE11EF76A}" presName="spacer" presStyleCnt="0"/>
      <dgm:spPr/>
    </dgm:pt>
    <dgm:pt modelId="{6E9F75DD-B2C8-2040-AB37-15261AB77A26}" type="pres">
      <dgm:prSet presAssocID="{FFC60E9E-01D3-C849-9D74-67028FDEA48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B86322D-7C90-544D-A083-C021E02A3E43}" type="pres">
      <dgm:prSet presAssocID="{94FFC335-16F7-FD43-80BF-8EBBE4A323F8}" presName="spacer" presStyleCnt="0"/>
      <dgm:spPr/>
    </dgm:pt>
    <dgm:pt modelId="{B35E9094-F6F7-3C44-9A05-D3727870BF00}" type="pres">
      <dgm:prSet presAssocID="{3C554E7A-7620-C646-9B45-42EBB77A6D7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49199203-3C54-6244-BC63-0F6CA587097E}" type="presOf" srcId="{8402597F-B233-9145-A631-7AEAB25F1676}" destId="{06918A41-B42A-0545-83B8-638E7455BBB4}" srcOrd="0" destOrd="0" presId="urn:microsoft.com/office/officeart/2005/8/layout/vList2"/>
    <dgm:cxn modelId="{CDE41208-765E-2848-A02E-E8E38375C176}" srcId="{DDE67E18-A6F9-104B-90DA-91C390927C8B}" destId="{B8E95D51-832C-054C-B014-9B1CF7791008}" srcOrd="5" destOrd="0" parTransId="{CECD6D97-A59B-9844-B2D7-3BA2BCBA1304}" sibTransId="{77F9F4C9-F5C5-5B42-9702-9DCAE11EF76A}"/>
    <dgm:cxn modelId="{7A43ED09-8757-5841-A10A-58D929ABF7AB}" type="presOf" srcId="{FFC60E9E-01D3-C849-9D74-67028FDEA486}" destId="{6E9F75DD-B2C8-2040-AB37-15261AB77A26}" srcOrd="0" destOrd="0" presId="urn:microsoft.com/office/officeart/2005/8/layout/vList2"/>
    <dgm:cxn modelId="{68BFEF11-7C8D-B248-974F-92A4ADF0EF86}" type="presOf" srcId="{B8E95D51-832C-054C-B014-9B1CF7791008}" destId="{0C9E8379-29AD-054D-AEC5-E1D1486B6557}" srcOrd="0" destOrd="0" presId="urn:microsoft.com/office/officeart/2005/8/layout/vList2"/>
    <dgm:cxn modelId="{DFDC3D26-8999-9648-995B-96CFA1BF38F4}" type="presOf" srcId="{81EA0603-CD5A-0544-8E1B-44599195E12F}" destId="{7DEB062A-C5BB-6541-92B3-D3B80656BD33}" srcOrd="0" destOrd="0" presId="urn:microsoft.com/office/officeart/2005/8/layout/vList2"/>
    <dgm:cxn modelId="{BA9D1A32-C685-F54A-AB41-BC06551D30C8}" srcId="{DDE67E18-A6F9-104B-90DA-91C390927C8B}" destId="{104D6AF4-9B39-4D44-BD72-B97DCE0D1650}" srcOrd="1" destOrd="0" parTransId="{C58D49EE-E66D-594F-A702-837632EA2CF6}" sibTransId="{F5791867-4E04-3549-9E80-60DB956AAAA8}"/>
    <dgm:cxn modelId="{2B0EFE39-D520-0046-8AF1-9C64AFEBB2A1}" type="presOf" srcId="{104D6AF4-9B39-4D44-BD72-B97DCE0D1650}" destId="{E5530DA1-F544-BB4F-A3BF-F0652B41A61E}" srcOrd="0" destOrd="0" presId="urn:microsoft.com/office/officeart/2005/8/layout/vList2"/>
    <dgm:cxn modelId="{3911DA3E-AFEF-BF49-B9DF-B50CBDBB90EB}" srcId="{DDE67E18-A6F9-104B-90DA-91C390927C8B}" destId="{FFC60E9E-01D3-C849-9D74-67028FDEA486}" srcOrd="6" destOrd="0" parTransId="{60561020-AABB-1A4F-BB19-61B2D46678C2}" sibTransId="{94FFC335-16F7-FD43-80BF-8EBBE4A323F8}"/>
    <dgm:cxn modelId="{2830934B-1876-0747-AF1C-974A30B09529}" srcId="{DDE67E18-A6F9-104B-90DA-91C390927C8B}" destId="{FA9862E7-FC22-A44E-9787-59867C792633}" srcOrd="0" destOrd="0" parTransId="{39F99B7F-C008-C746-8FA9-D7BA426E48D5}" sibTransId="{6E720346-0A97-2D4C-94A0-E2489DBBB6BB}"/>
    <dgm:cxn modelId="{37BB9E6E-CF5C-4B49-AE06-5ACEE74913A8}" type="presOf" srcId="{3C554E7A-7620-C646-9B45-42EBB77A6D70}" destId="{B35E9094-F6F7-3C44-9A05-D3727870BF00}" srcOrd="0" destOrd="0" presId="urn:microsoft.com/office/officeart/2005/8/layout/vList2"/>
    <dgm:cxn modelId="{3481BE7E-125D-8D4A-AA0B-6ED81A8A9911}" type="presOf" srcId="{DDE67E18-A6F9-104B-90DA-91C390927C8B}" destId="{FBF4EFF8-8958-9243-808A-C2F92BE6B3F1}" srcOrd="0" destOrd="0" presId="urn:microsoft.com/office/officeart/2005/8/layout/vList2"/>
    <dgm:cxn modelId="{F3A5358C-2771-3149-A05D-94DB8FFA7853}" srcId="{DDE67E18-A6F9-104B-90DA-91C390927C8B}" destId="{3C554E7A-7620-C646-9B45-42EBB77A6D70}" srcOrd="7" destOrd="0" parTransId="{53FFC3B7-B52F-C048-AB64-42DAA5C6114A}" sibTransId="{BABFD512-E40E-2F49-9A16-DB1BA1860361}"/>
    <dgm:cxn modelId="{BA57A996-0379-7043-A4AA-678AD345305D}" type="presOf" srcId="{6B1CC4B4-173C-2A44-A3A5-F8559FE065EF}" destId="{E08FBBBE-6869-3046-ACB7-B5C7236163B0}" srcOrd="0" destOrd="0" presId="urn:microsoft.com/office/officeart/2005/8/layout/vList2"/>
    <dgm:cxn modelId="{D180E898-8B27-6941-9BD8-EDCFF49DE234}" type="presOf" srcId="{FA9862E7-FC22-A44E-9787-59867C792633}" destId="{3E9A63A6-1464-744A-8C7B-E9303B22FB3A}" srcOrd="0" destOrd="0" presId="urn:microsoft.com/office/officeart/2005/8/layout/vList2"/>
    <dgm:cxn modelId="{A011EFA6-A763-4247-92B5-48CD45C70568}" srcId="{DDE67E18-A6F9-104B-90DA-91C390927C8B}" destId="{81EA0603-CD5A-0544-8E1B-44599195E12F}" srcOrd="4" destOrd="0" parTransId="{421C990E-F5ED-B04E-8C41-85FC9D5CED8D}" sibTransId="{0F71E76F-99EB-1D44-9D39-E899C8E8F00B}"/>
    <dgm:cxn modelId="{97CE27B3-43E5-CF47-8DD2-07F38458A9DB}" srcId="{DDE67E18-A6F9-104B-90DA-91C390927C8B}" destId="{8402597F-B233-9145-A631-7AEAB25F1676}" srcOrd="3" destOrd="0" parTransId="{7B179630-D1C0-3C4B-884A-0696E0CC1BEF}" sibTransId="{E592B270-D958-FC4A-A5D8-78C14A55B556}"/>
    <dgm:cxn modelId="{8E7A57EA-835E-AD47-8F5A-80EFE3AC6938}" srcId="{DDE67E18-A6F9-104B-90DA-91C390927C8B}" destId="{6B1CC4B4-173C-2A44-A3A5-F8559FE065EF}" srcOrd="2" destOrd="0" parTransId="{FBA52437-E614-5A4D-ADDC-8F45483FE5A8}" sibTransId="{BD49D6D4-CB20-B641-9251-EC366F486632}"/>
    <dgm:cxn modelId="{B506CC29-0205-7B4B-890F-E399632258EB}" type="presParOf" srcId="{FBF4EFF8-8958-9243-808A-C2F92BE6B3F1}" destId="{3E9A63A6-1464-744A-8C7B-E9303B22FB3A}" srcOrd="0" destOrd="0" presId="urn:microsoft.com/office/officeart/2005/8/layout/vList2"/>
    <dgm:cxn modelId="{B6A2DB06-CF05-A84B-9B06-3B39A5D64913}" type="presParOf" srcId="{FBF4EFF8-8958-9243-808A-C2F92BE6B3F1}" destId="{50DF264A-885C-A645-87A3-51BC268F85A9}" srcOrd="1" destOrd="0" presId="urn:microsoft.com/office/officeart/2005/8/layout/vList2"/>
    <dgm:cxn modelId="{7C1581CB-9D89-9447-AB67-F368A48069C0}" type="presParOf" srcId="{FBF4EFF8-8958-9243-808A-C2F92BE6B3F1}" destId="{E5530DA1-F544-BB4F-A3BF-F0652B41A61E}" srcOrd="2" destOrd="0" presId="urn:microsoft.com/office/officeart/2005/8/layout/vList2"/>
    <dgm:cxn modelId="{9256BE66-1BA0-5042-BCDF-871D026C3F64}" type="presParOf" srcId="{FBF4EFF8-8958-9243-808A-C2F92BE6B3F1}" destId="{FB86E72E-00F7-604D-B246-AEE290607F35}" srcOrd="3" destOrd="0" presId="urn:microsoft.com/office/officeart/2005/8/layout/vList2"/>
    <dgm:cxn modelId="{48B55421-F500-6643-9184-F5B36D2AEA65}" type="presParOf" srcId="{FBF4EFF8-8958-9243-808A-C2F92BE6B3F1}" destId="{E08FBBBE-6869-3046-ACB7-B5C7236163B0}" srcOrd="4" destOrd="0" presId="urn:microsoft.com/office/officeart/2005/8/layout/vList2"/>
    <dgm:cxn modelId="{C79403A0-F462-BA49-B356-6BE3CB012014}" type="presParOf" srcId="{FBF4EFF8-8958-9243-808A-C2F92BE6B3F1}" destId="{0BF0E280-EC87-0044-97AC-7ECC11C9F266}" srcOrd="5" destOrd="0" presId="urn:microsoft.com/office/officeart/2005/8/layout/vList2"/>
    <dgm:cxn modelId="{8A887D9A-34CA-F143-AE45-008DF313BC84}" type="presParOf" srcId="{FBF4EFF8-8958-9243-808A-C2F92BE6B3F1}" destId="{06918A41-B42A-0545-83B8-638E7455BBB4}" srcOrd="6" destOrd="0" presId="urn:microsoft.com/office/officeart/2005/8/layout/vList2"/>
    <dgm:cxn modelId="{A5F9B937-84B7-C545-A6E5-E40D7C4A1ADE}" type="presParOf" srcId="{FBF4EFF8-8958-9243-808A-C2F92BE6B3F1}" destId="{CB746B02-B539-E24B-9D36-BDB6DC3F51D6}" srcOrd="7" destOrd="0" presId="urn:microsoft.com/office/officeart/2005/8/layout/vList2"/>
    <dgm:cxn modelId="{BB806C63-0D34-3F45-89FB-C3FFCA17F0F8}" type="presParOf" srcId="{FBF4EFF8-8958-9243-808A-C2F92BE6B3F1}" destId="{7DEB062A-C5BB-6541-92B3-D3B80656BD33}" srcOrd="8" destOrd="0" presId="urn:microsoft.com/office/officeart/2005/8/layout/vList2"/>
    <dgm:cxn modelId="{FE114E94-0C2B-3444-984A-2655C95D80D0}" type="presParOf" srcId="{FBF4EFF8-8958-9243-808A-C2F92BE6B3F1}" destId="{3ADAF765-577D-BE48-9582-49E4A2B7D11E}" srcOrd="9" destOrd="0" presId="urn:microsoft.com/office/officeart/2005/8/layout/vList2"/>
    <dgm:cxn modelId="{A743DC28-12F2-9349-B0CA-3D8F8CEC7153}" type="presParOf" srcId="{FBF4EFF8-8958-9243-808A-C2F92BE6B3F1}" destId="{0C9E8379-29AD-054D-AEC5-E1D1486B6557}" srcOrd="10" destOrd="0" presId="urn:microsoft.com/office/officeart/2005/8/layout/vList2"/>
    <dgm:cxn modelId="{7E1D531B-A8C5-2B4C-999F-2F56FEEEAB9B}" type="presParOf" srcId="{FBF4EFF8-8958-9243-808A-C2F92BE6B3F1}" destId="{3CB1356A-2FDA-DC48-8AF9-BB39AA20574F}" srcOrd="11" destOrd="0" presId="urn:microsoft.com/office/officeart/2005/8/layout/vList2"/>
    <dgm:cxn modelId="{7EC093A6-B249-F744-ACC8-4EFD09308386}" type="presParOf" srcId="{FBF4EFF8-8958-9243-808A-C2F92BE6B3F1}" destId="{6E9F75DD-B2C8-2040-AB37-15261AB77A26}" srcOrd="12" destOrd="0" presId="urn:microsoft.com/office/officeart/2005/8/layout/vList2"/>
    <dgm:cxn modelId="{04CA3376-98C7-C249-9193-F214AA2606E9}" type="presParOf" srcId="{FBF4EFF8-8958-9243-808A-C2F92BE6B3F1}" destId="{EB86322D-7C90-544D-A083-C021E02A3E43}" srcOrd="13" destOrd="0" presId="urn:microsoft.com/office/officeart/2005/8/layout/vList2"/>
    <dgm:cxn modelId="{4E95C570-83B9-3F48-872D-5680CBD56AB6}" type="presParOf" srcId="{FBF4EFF8-8958-9243-808A-C2F92BE6B3F1}" destId="{B35E9094-F6F7-3C44-9A05-D3727870BF0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C83F2-B0D2-B046-8F93-CD63CA6F7D97}" type="doc">
      <dgm:prSet loTypeId="urn:microsoft.com/office/officeart/2005/8/layout/vList2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099B6A-1A5A-E140-A4C9-F93A9AD67175}">
      <dgm:prSet phldrT="[Text]" custT="1"/>
      <dgm:spPr/>
      <dgm:t>
        <a:bodyPr/>
        <a:lstStyle/>
        <a:p>
          <a:r>
            <a:rPr lang="en-US" sz="1800" b="1" dirty="0">
              <a:latin typeface="+mn-lt"/>
            </a:rPr>
            <a:t>Quality Training Provision</a:t>
          </a:r>
        </a:p>
      </dgm:t>
    </dgm:pt>
    <dgm:pt modelId="{8D06FEE6-5664-E74D-9D3E-0BDE5BB700B9}" type="parTrans" cxnId="{B1050B4D-28C7-E246-B0E3-52EAF40B7D1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A6BF2CB-8A79-C148-BFA7-A24490FD512C}" type="sibTrans" cxnId="{B1050B4D-28C7-E246-B0E3-52EAF40B7D1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607BDC6-0E0C-AD45-ADE1-D136FA8CAC9D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Focus on skills demanded for the future of work</a:t>
          </a:r>
        </a:p>
      </dgm:t>
    </dgm:pt>
    <dgm:pt modelId="{98F99026-FDC4-2B45-8978-03DE12C64012}" type="parTrans" cxnId="{BA7981F2-E563-DE4C-A371-80256089B28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4E7485D-4589-874C-9D8E-2BEF63D6B1CF}" type="sibTrans" cxnId="{BA7981F2-E563-DE4C-A371-80256089B28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0788B6B-A57B-704C-A5E1-55D6C2BA1B74}">
      <dgm:prSet phldrT="[Text]" custT="1"/>
      <dgm:spPr/>
      <dgm:t>
        <a:bodyPr/>
        <a:lstStyle/>
        <a:p>
          <a:r>
            <a:rPr lang="en-US" sz="1800" b="1" dirty="0">
              <a:latin typeface="+mn-lt"/>
            </a:rPr>
            <a:t>Job Matching &amp; Tracking Systems</a:t>
          </a:r>
        </a:p>
      </dgm:t>
    </dgm:pt>
    <dgm:pt modelId="{32381A74-8A73-C643-9696-AAF6FDBA14A4}" type="parTrans" cxnId="{AE601D77-E633-0D4E-A95D-41CDD9B539D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9B9DD703-F4AC-2342-94A5-DBF8D6AE49BF}" type="sibTrans" cxnId="{AE601D77-E633-0D4E-A95D-41CDD9B539D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E51460F2-40D4-7A43-A038-4B03598A6F56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</a:rPr>
            <a:t>Building institutional capacity for effective M&amp;E </a:t>
          </a:r>
        </a:p>
      </dgm:t>
    </dgm:pt>
    <dgm:pt modelId="{D939ADE7-3DFD-164C-9689-69D24BE1277B}" type="parTrans" cxnId="{2E502621-45AA-E74A-8C37-6D044DFCCD9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225112FB-57A2-AA47-A97C-2DF03EAE589B}" type="sibTrans" cxnId="{2E502621-45AA-E74A-8C37-6D044DFCCD9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A31E6AC-20FD-394D-8C10-C513C191581F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</a:rPr>
            <a:t>Focus on systems for tracking of employment outcomes of graduates</a:t>
          </a:r>
          <a:endParaRPr lang="en-US" sz="1800" b="0" dirty="0">
            <a:solidFill>
              <a:schemeClr val="tx1"/>
            </a:solidFill>
            <a:latin typeface="+mn-lt"/>
          </a:endParaRPr>
        </a:p>
      </dgm:t>
    </dgm:pt>
    <dgm:pt modelId="{0EB57D27-A30B-5449-A8F2-49C31244929D}" type="parTrans" cxnId="{E018EC5C-C2CF-D442-AB5D-034FC0610443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78BD945-EB09-584F-AB9C-E5B10A7C4981}" type="sibTrans" cxnId="{E018EC5C-C2CF-D442-AB5D-034FC0610443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24C33052-C553-2749-AC27-ED6E5B00092A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Capacity building for HE and TVET institutes </a:t>
          </a:r>
        </a:p>
      </dgm:t>
    </dgm:pt>
    <dgm:pt modelId="{1713A1AC-F797-1042-A065-2E9521A085F2}" type="parTrans" cxnId="{64D1201B-65A4-F845-AA2F-0F38E540EBCA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8FA100B-1E5B-8E42-A44B-7F779C0612BB}" type="sibTrans" cxnId="{64D1201B-65A4-F845-AA2F-0F38E540EBCA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79C58CB-D91A-0748-9FBE-1E9D4EA0D19E}">
      <dgm:prSet phldrT="[Text]" custT="1"/>
      <dgm:spPr/>
      <dgm:t>
        <a:bodyPr/>
        <a:lstStyle/>
        <a:p>
          <a:r>
            <a:rPr lang="en-US" sz="1800" b="1" dirty="0">
              <a:latin typeface="+mn-lt"/>
            </a:rPr>
            <a:t>Private Sector Collaboration </a:t>
          </a:r>
        </a:p>
      </dgm:t>
    </dgm:pt>
    <dgm:pt modelId="{65639478-49D0-444F-B2F3-B90180CE0D17}" type="parTrans" cxnId="{DE568DA7-C322-E047-9CC3-559F84299579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90D3AFE-B376-F442-BCFE-DD848968F85B}" type="sibTrans" cxnId="{DE568DA7-C322-E047-9CC3-559F84299579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82B5FAC-D612-4C4C-BF93-4D0AE3B1DB6F}">
      <dgm:prSet phldrT="[Text]" custT="1"/>
      <dgm:spPr/>
      <dgm:t>
        <a:bodyPr/>
        <a:lstStyle/>
        <a:p>
          <a:r>
            <a:rPr lang="en-US" sz="1800" kern="1200" dirty="0">
              <a:latin typeface="+mn-lt"/>
            </a:rPr>
            <a:t>Apprenticeships/OTJ </a:t>
          </a:r>
        </a:p>
      </dgm:t>
    </dgm:pt>
    <dgm:pt modelId="{FD4624A0-2C8A-2945-9384-2302A990986B}" type="parTrans" cxnId="{EA7DEE63-7F2F-4A47-B30B-6843F800196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B6DAEF7-4045-6643-AE60-C0C117946499}" type="sibTrans" cxnId="{EA7DEE63-7F2F-4A47-B30B-6843F800196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257B39E-1966-F040-B536-D90A690FC63C}">
      <dgm:prSet phldrT="[Text]" custT="1"/>
      <dgm:spPr/>
      <dgm:t>
        <a:bodyPr/>
        <a:lstStyle/>
        <a:p>
          <a:r>
            <a:rPr lang="en-US" sz="1800" kern="1200" dirty="0">
              <a:latin typeface="+mn-lt"/>
            </a:rPr>
            <a:t>Competitive funds for short term, flexible trainings</a:t>
          </a:r>
          <a:endParaRPr lang="en-US" sz="1800" b="0" kern="1200" dirty="0">
            <a:solidFill>
              <a:prstClr val="black"/>
            </a:solidFill>
            <a:latin typeface="+mn-lt"/>
            <a:ea typeface="+mn-ea"/>
            <a:cs typeface="+mn-cs"/>
          </a:endParaRPr>
        </a:p>
      </dgm:t>
    </dgm:pt>
    <dgm:pt modelId="{39092F7B-689E-7C4A-B766-1830517404BB}" type="parTrans" cxnId="{B744AF80-AFB3-9A4E-8A5D-4702DC9E22F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A36C12D-18ED-5043-93F6-B8F8B850F58F}" type="sibTrans" cxnId="{B744AF80-AFB3-9A4E-8A5D-4702DC9E22F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613116D-BBC4-DD44-B391-62724EC96569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</a:rPr>
            <a:t>Provide support to graduates for job search</a:t>
          </a:r>
        </a:p>
      </dgm:t>
    </dgm:pt>
    <dgm:pt modelId="{271066F0-35D6-FE4F-A850-CFCF52FCAB56}" type="parTrans" cxnId="{24A5BD12-D8E9-D847-9E2D-56B4BA13CA8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A02C662-BDE3-BE41-B9B8-ED0A16ECF9B5}" type="sibTrans" cxnId="{24A5BD12-D8E9-D847-9E2D-56B4BA13CA8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B48FE0D-DE2F-774D-BEC6-6029BD4C79E1}">
      <dgm:prSet phldrT="[Text]" custT="1"/>
      <dgm:spPr/>
      <dgm:t>
        <a:bodyPr/>
        <a:lstStyle/>
        <a:p>
          <a:r>
            <a:rPr lang="en-US" sz="1800" kern="1200" dirty="0">
              <a:latin typeface="+mn-lt"/>
            </a:rPr>
            <a:t>Industry certifications/ competence based micro-credits</a:t>
          </a:r>
        </a:p>
      </dgm:t>
    </dgm:pt>
    <dgm:pt modelId="{37FB46F4-FCA4-084F-A4FF-5C63E8D72323}" type="sibTrans" cxnId="{BF0BFC92-F5BA-2E44-ADCF-5F9583C6530F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2463BAB6-C451-E949-A0F4-2E191879A6FE}" type="parTrans" cxnId="{BF0BFC92-F5BA-2E44-ADCF-5F9583C6530F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1B6C12D-7305-794F-9254-6597A79C2EE5}" type="pres">
      <dgm:prSet presAssocID="{CC9C83F2-B0D2-B046-8F93-CD63CA6F7D97}" presName="linear" presStyleCnt="0">
        <dgm:presLayoutVars>
          <dgm:animLvl val="lvl"/>
          <dgm:resizeHandles val="exact"/>
        </dgm:presLayoutVars>
      </dgm:prSet>
      <dgm:spPr/>
    </dgm:pt>
    <dgm:pt modelId="{1E82686D-969F-8E46-B3F3-A8B401F8D9D0}" type="pres">
      <dgm:prSet presAssocID="{6D099B6A-1A5A-E140-A4C9-F93A9AD671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A98AAD7-A25F-5642-8D6B-2D8670C8E46E}" type="pres">
      <dgm:prSet presAssocID="{6D099B6A-1A5A-E140-A4C9-F93A9AD67175}" presName="childText" presStyleLbl="revTx" presStyleIdx="0" presStyleCnt="3">
        <dgm:presLayoutVars>
          <dgm:bulletEnabled val="1"/>
        </dgm:presLayoutVars>
      </dgm:prSet>
      <dgm:spPr/>
    </dgm:pt>
    <dgm:pt modelId="{96E42105-1089-5244-8EAE-787CACED5C0C}" type="pres">
      <dgm:prSet presAssocID="{B79C58CB-D91A-0748-9FBE-1E9D4EA0D1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73F1FF-1ED7-B841-8CB6-BFB86D271456}" type="pres">
      <dgm:prSet presAssocID="{B79C58CB-D91A-0748-9FBE-1E9D4EA0D19E}" presName="childText" presStyleLbl="revTx" presStyleIdx="1" presStyleCnt="3">
        <dgm:presLayoutVars>
          <dgm:bulletEnabled val="1"/>
        </dgm:presLayoutVars>
      </dgm:prSet>
      <dgm:spPr/>
    </dgm:pt>
    <dgm:pt modelId="{481CD328-E253-2D48-B208-31B8D269CBCD}" type="pres">
      <dgm:prSet presAssocID="{D0788B6B-A57B-704C-A5E1-55D6C2BA1B7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826B535-3A06-834E-8009-88F05DDCA8AB}" type="pres">
      <dgm:prSet presAssocID="{D0788B6B-A57B-704C-A5E1-55D6C2BA1B7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4A5BD12-D8E9-D847-9E2D-56B4BA13CA8C}" srcId="{D0788B6B-A57B-704C-A5E1-55D6C2BA1B74}" destId="{3613116D-BBC4-DD44-B391-62724EC96569}" srcOrd="1" destOrd="0" parTransId="{271066F0-35D6-FE4F-A850-CFCF52FCAB56}" sibTransId="{3A02C662-BDE3-BE41-B9B8-ED0A16ECF9B5}"/>
    <dgm:cxn modelId="{64D1201B-65A4-F845-AA2F-0F38E540EBCA}" srcId="{6D099B6A-1A5A-E140-A4C9-F93A9AD67175}" destId="{24C33052-C553-2749-AC27-ED6E5B00092A}" srcOrd="1" destOrd="0" parTransId="{1713A1AC-F797-1042-A065-2E9521A085F2}" sibTransId="{78FA100B-1E5B-8E42-A44B-7F779C0612BB}"/>
    <dgm:cxn modelId="{955B5B1B-5E59-8E40-9446-F997ED0D45ED}" type="presOf" srcId="{CC9C83F2-B0D2-B046-8F93-CD63CA6F7D97}" destId="{B1B6C12D-7305-794F-9254-6597A79C2EE5}" srcOrd="0" destOrd="0" presId="urn:microsoft.com/office/officeart/2005/8/layout/vList2"/>
    <dgm:cxn modelId="{2E502621-45AA-E74A-8C37-6D044DFCCD98}" srcId="{D0788B6B-A57B-704C-A5E1-55D6C2BA1B74}" destId="{E51460F2-40D4-7A43-A038-4B03598A6F56}" srcOrd="0" destOrd="0" parTransId="{D939ADE7-3DFD-164C-9689-69D24BE1277B}" sibTransId="{225112FB-57A2-AA47-A97C-2DF03EAE589B}"/>
    <dgm:cxn modelId="{E2991523-2F41-EB4A-8334-E50151D0B9EB}" type="presOf" srcId="{D0788B6B-A57B-704C-A5E1-55D6C2BA1B74}" destId="{481CD328-E253-2D48-B208-31B8D269CBCD}" srcOrd="0" destOrd="0" presId="urn:microsoft.com/office/officeart/2005/8/layout/vList2"/>
    <dgm:cxn modelId="{3A663F38-F9FB-3E40-8F32-A4C783A28CF9}" type="presOf" srcId="{6D099B6A-1A5A-E140-A4C9-F93A9AD67175}" destId="{1E82686D-969F-8E46-B3F3-A8B401F8D9D0}" srcOrd="0" destOrd="0" presId="urn:microsoft.com/office/officeart/2005/8/layout/vList2"/>
    <dgm:cxn modelId="{E018EC5C-C2CF-D442-AB5D-034FC0610443}" srcId="{D0788B6B-A57B-704C-A5E1-55D6C2BA1B74}" destId="{6A31E6AC-20FD-394D-8C10-C513C191581F}" srcOrd="2" destOrd="0" parTransId="{0EB57D27-A30B-5449-A8F2-49C31244929D}" sibTransId="{178BD945-EB09-584F-AB9C-E5B10A7C4981}"/>
    <dgm:cxn modelId="{EA7DEE63-7F2F-4A47-B30B-6843F8001967}" srcId="{B79C58CB-D91A-0748-9FBE-1E9D4EA0D19E}" destId="{F82B5FAC-D612-4C4C-BF93-4D0AE3B1DB6F}" srcOrd="2" destOrd="0" parTransId="{FD4624A0-2C8A-2945-9384-2302A990986B}" sibTransId="{5B6DAEF7-4045-6643-AE60-C0C117946499}"/>
    <dgm:cxn modelId="{EB9D0D45-E0A4-B045-BB07-33DD828CA34A}" type="presOf" srcId="{E51460F2-40D4-7A43-A038-4B03598A6F56}" destId="{1826B535-3A06-834E-8009-88F05DDCA8AB}" srcOrd="0" destOrd="0" presId="urn:microsoft.com/office/officeart/2005/8/layout/vList2"/>
    <dgm:cxn modelId="{0DDB7E67-C710-3646-8266-0FE88F240C3E}" type="presOf" srcId="{F82B5FAC-D612-4C4C-BF93-4D0AE3B1DB6F}" destId="{2273F1FF-1ED7-B841-8CB6-BFB86D271456}" srcOrd="0" destOrd="2" presId="urn:microsoft.com/office/officeart/2005/8/layout/vList2"/>
    <dgm:cxn modelId="{B1050B4D-28C7-E246-B0E3-52EAF40B7D1C}" srcId="{CC9C83F2-B0D2-B046-8F93-CD63CA6F7D97}" destId="{6D099B6A-1A5A-E140-A4C9-F93A9AD67175}" srcOrd="0" destOrd="0" parTransId="{8D06FEE6-5664-E74D-9D3E-0BDE5BB700B9}" sibTransId="{4A6BF2CB-8A79-C148-BFA7-A24490FD512C}"/>
    <dgm:cxn modelId="{165B3173-695E-834A-B03C-9CF0AEFBD69E}" type="presOf" srcId="{24C33052-C553-2749-AC27-ED6E5B00092A}" destId="{BA98AAD7-A25F-5642-8D6B-2D8670C8E46E}" srcOrd="0" destOrd="1" presId="urn:microsoft.com/office/officeart/2005/8/layout/vList2"/>
    <dgm:cxn modelId="{AE601D77-E633-0D4E-A95D-41CDD9B539D7}" srcId="{CC9C83F2-B0D2-B046-8F93-CD63CA6F7D97}" destId="{D0788B6B-A57B-704C-A5E1-55D6C2BA1B74}" srcOrd="2" destOrd="0" parTransId="{32381A74-8A73-C643-9696-AAF6FDBA14A4}" sibTransId="{9B9DD703-F4AC-2342-94A5-DBF8D6AE49BF}"/>
    <dgm:cxn modelId="{AF233A7D-E2BB-E841-935F-8681E91E9CC6}" type="presOf" srcId="{3613116D-BBC4-DD44-B391-62724EC96569}" destId="{1826B535-3A06-834E-8009-88F05DDCA8AB}" srcOrd="0" destOrd="1" presId="urn:microsoft.com/office/officeart/2005/8/layout/vList2"/>
    <dgm:cxn modelId="{B744AF80-AFB3-9A4E-8A5D-4702DC9E22F1}" srcId="{B79C58CB-D91A-0748-9FBE-1E9D4EA0D19E}" destId="{F257B39E-1966-F040-B536-D90A690FC63C}" srcOrd="0" destOrd="0" parTransId="{39092F7B-689E-7C4A-B766-1830517404BB}" sibTransId="{8A36C12D-18ED-5043-93F6-B8F8B850F58F}"/>
    <dgm:cxn modelId="{BF0BFC92-F5BA-2E44-ADCF-5F9583C6530F}" srcId="{B79C58CB-D91A-0748-9FBE-1E9D4EA0D19E}" destId="{7B48FE0D-DE2F-774D-BEC6-6029BD4C79E1}" srcOrd="1" destOrd="0" parTransId="{2463BAB6-C451-E949-A0F4-2E191879A6FE}" sibTransId="{37FB46F4-FCA4-084F-A4FF-5C63E8D72323}"/>
    <dgm:cxn modelId="{0CE4C297-D398-694C-A7C3-EF5B6696DBA0}" type="presOf" srcId="{B79C58CB-D91A-0748-9FBE-1E9D4EA0D19E}" destId="{96E42105-1089-5244-8EAE-787CACED5C0C}" srcOrd="0" destOrd="0" presId="urn:microsoft.com/office/officeart/2005/8/layout/vList2"/>
    <dgm:cxn modelId="{CE606E9E-27E0-E949-BFF3-B849F847D275}" type="presOf" srcId="{6A31E6AC-20FD-394D-8C10-C513C191581F}" destId="{1826B535-3A06-834E-8009-88F05DDCA8AB}" srcOrd="0" destOrd="2" presId="urn:microsoft.com/office/officeart/2005/8/layout/vList2"/>
    <dgm:cxn modelId="{DE568DA7-C322-E047-9CC3-559F84299579}" srcId="{CC9C83F2-B0D2-B046-8F93-CD63CA6F7D97}" destId="{B79C58CB-D91A-0748-9FBE-1E9D4EA0D19E}" srcOrd="1" destOrd="0" parTransId="{65639478-49D0-444F-B2F3-B90180CE0D17}" sibTransId="{C90D3AFE-B376-F442-BCFE-DD848968F85B}"/>
    <dgm:cxn modelId="{E30EE3CE-4461-4540-B78C-8FE519BEF3D7}" type="presOf" srcId="{B607BDC6-0E0C-AD45-ADE1-D136FA8CAC9D}" destId="{BA98AAD7-A25F-5642-8D6B-2D8670C8E46E}" srcOrd="0" destOrd="0" presId="urn:microsoft.com/office/officeart/2005/8/layout/vList2"/>
    <dgm:cxn modelId="{C31DB9D7-7524-994E-84FA-046AB0419500}" type="presOf" srcId="{F257B39E-1966-F040-B536-D90A690FC63C}" destId="{2273F1FF-1ED7-B841-8CB6-BFB86D271456}" srcOrd="0" destOrd="0" presId="urn:microsoft.com/office/officeart/2005/8/layout/vList2"/>
    <dgm:cxn modelId="{641C42DE-6CEC-1A41-8BA9-F1FD6A5CE166}" type="presOf" srcId="{7B48FE0D-DE2F-774D-BEC6-6029BD4C79E1}" destId="{2273F1FF-1ED7-B841-8CB6-BFB86D271456}" srcOrd="0" destOrd="1" presId="urn:microsoft.com/office/officeart/2005/8/layout/vList2"/>
    <dgm:cxn modelId="{BA7981F2-E563-DE4C-A371-80256089B280}" srcId="{6D099B6A-1A5A-E140-A4C9-F93A9AD67175}" destId="{B607BDC6-0E0C-AD45-ADE1-D136FA8CAC9D}" srcOrd="0" destOrd="0" parTransId="{98F99026-FDC4-2B45-8978-03DE12C64012}" sibTransId="{54E7485D-4589-874C-9D8E-2BEF63D6B1CF}"/>
    <dgm:cxn modelId="{0122C3D8-C400-C142-9F10-E0E8399DB7CB}" type="presParOf" srcId="{B1B6C12D-7305-794F-9254-6597A79C2EE5}" destId="{1E82686D-969F-8E46-B3F3-A8B401F8D9D0}" srcOrd="0" destOrd="0" presId="urn:microsoft.com/office/officeart/2005/8/layout/vList2"/>
    <dgm:cxn modelId="{881AB245-4603-B741-BE5D-14F3E7536B80}" type="presParOf" srcId="{B1B6C12D-7305-794F-9254-6597A79C2EE5}" destId="{BA98AAD7-A25F-5642-8D6B-2D8670C8E46E}" srcOrd="1" destOrd="0" presId="urn:microsoft.com/office/officeart/2005/8/layout/vList2"/>
    <dgm:cxn modelId="{50C8AD45-1212-1E4A-A49E-C75453E55C60}" type="presParOf" srcId="{B1B6C12D-7305-794F-9254-6597A79C2EE5}" destId="{96E42105-1089-5244-8EAE-787CACED5C0C}" srcOrd="2" destOrd="0" presId="urn:microsoft.com/office/officeart/2005/8/layout/vList2"/>
    <dgm:cxn modelId="{37C4FACD-F70A-0F4C-80B5-D010E50D617E}" type="presParOf" srcId="{B1B6C12D-7305-794F-9254-6597A79C2EE5}" destId="{2273F1FF-1ED7-B841-8CB6-BFB86D271456}" srcOrd="3" destOrd="0" presId="urn:microsoft.com/office/officeart/2005/8/layout/vList2"/>
    <dgm:cxn modelId="{E6D8F835-5B7B-8E4E-9686-14F7CFB312A4}" type="presParOf" srcId="{B1B6C12D-7305-794F-9254-6597A79C2EE5}" destId="{481CD328-E253-2D48-B208-31B8D269CBCD}" srcOrd="4" destOrd="0" presId="urn:microsoft.com/office/officeart/2005/8/layout/vList2"/>
    <dgm:cxn modelId="{0BE08EDE-1BFD-684E-9C8B-2A8889127E3C}" type="presParOf" srcId="{B1B6C12D-7305-794F-9254-6597A79C2EE5}" destId="{1826B535-3A06-834E-8009-88F05DDCA8A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734A53-AB44-974A-A4A0-69D746401B97}" type="doc">
      <dgm:prSet loTypeId="urn:microsoft.com/office/officeart/2005/8/layout/list1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E5A454-F227-1A4A-AD4C-1AA6BB5B5392}">
      <dgm:prSet phldrT="[Text]" custT="1"/>
      <dgm:spPr/>
      <dgm:t>
        <a:bodyPr/>
        <a:lstStyle/>
        <a:p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Partnerships</a:t>
          </a:r>
        </a:p>
      </dgm:t>
    </dgm:pt>
    <dgm:pt modelId="{48BDA17C-6819-5D4F-A2FB-02E7126C1AC2}" type="parTrans" cxnId="{AB2BE432-1710-2D48-A526-A276767B8F43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957CFF3-B6EE-754B-B87A-17936D1642EE}" type="sibTrans" cxnId="{AB2BE432-1710-2D48-A526-A276767B8F43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ECD0227-8BAB-9249-96C0-11B4B8C8D138}">
      <dgm:prSet custT="1"/>
      <dgm:spPr/>
      <dgm:t>
        <a:bodyPr/>
        <a:lstStyle/>
        <a:p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Scale Up, Scale Fast</a:t>
          </a:r>
        </a:p>
      </dgm:t>
    </dgm:pt>
    <dgm:pt modelId="{E02C5A6A-6D7B-6546-B9C7-7B6AF42A8D37}" type="parTrans" cxnId="{F192CA29-DE00-0141-9B87-B9E2D8CA4B3C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5D195CB-600A-0C47-945B-88470FC968AC}" type="sibTrans" cxnId="{F192CA29-DE00-0141-9B87-B9E2D8CA4B3C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2AFA7DD-C427-9B45-A310-BA02E88F2245}">
      <dgm:prSet custT="1"/>
      <dgm:spPr/>
      <dgm:t>
        <a:bodyPr/>
        <a:lstStyle/>
        <a:p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Capacity building</a:t>
          </a:r>
        </a:p>
      </dgm:t>
    </dgm:pt>
    <dgm:pt modelId="{C96615B4-B44F-E14C-BDAD-5AF80906547F}" type="parTrans" cxnId="{8D5D2407-4B68-DC43-B9CF-7D4FA70FE5E8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3891EA5-7280-464C-A162-FC3C29CA6C3A}" type="sibTrans" cxnId="{8D5D2407-4B68-DC43-B9CF-7D4FA70FE5E8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62669E9-763A-FF43-A4EC-93867DD5A9EC}">
      <dgm:prSet custT="1"/>
      <dgm:spPr/>
      <dgm:t>
        <a:bodyPr/>
        <a:lstStyle/>
        <a:p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Resource Mobilization</a:t>
          </a:r>
        </a:p>
      </dgm:t>
    </dgm:pt>
    <dgm:pt modelId="{3CC728DD-A073-1444-8389-89FFD3610E53}" type="parTrans" cxnId="{6426E5B8-98E5-164E-ACDA-E32AD3D943F6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C896BF7-B84F-1F44-950A-A450976E92B9}" type="sibTrans" cxnId="{6426E5B8-98E5-164E-ACDA-E32AD3D943F6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4DC32F9-F5B2-0B43-8524-36A576337337}">
      <dgm:prSet phldrT="[Text]" custT="1"/>
      <dgm:spPr/>
      <dgm:t>
        <a:bodyPr/>
        <a:lstStyle/>
        <a:p>
          <a:r>
            <a:rPr lang="en-US" sz="2400" dirty="0">
              <a:solidFill>
                <a:schemeClr val="tx1">
                  <a:lumMod val="85000"/>
                  <a:lumOff val="15000"/>
                </a:schemeClr>
              </a:solidFill>
            </a:rPr>
            <a:t>Universities &amp; private sector</a:t>
          </a:r>
        </a:p>
      </dgm:t>
    </dgm:pt>
    <dgm:pt modelId="{A60ED8BB-E957-B24F-921E-EFA1DE413474}" type="parTrans" cxnId="{E5160AC1-FC57-8F45-B629-ED612AFD5854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F84208D-539E-B148-B7E8-C00B6819E605}" type="sibTrans" cxnId="{E5160AC1-FC57-8F45-B629-ED612AFD5854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AD6B374-4069-8F40-87E7-D99D6BEEA3E1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85000"/>
                  <a:lumOff val="15000"/>
                </a:schemeClr>
              </a:solidFill>
            </a:rPr>
            <a:t>Time</a:t>
          </a:r>
          <a:r>
            <a:rPr lang="en-US" sz="2400" baseline="0" dirty="0">
              <a:solidFill>
                <a:schemeClr val="tx1">
                  <a:lumMod val="85000"/>
                  <a:lumOff val="15000"/>
                </a:schemeClr>
              </a:solidFill>
            </a:rPr>
            <a:t> is now</a:t>
          </a:r>
          <a:endParaRPr lang="en-US" sz="2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D20A9A2-C41D-974A-BA22-A08D5B0EB644}" type="parTrans" cxnId="{64BD658B-04A0-B145-9364-4A7363C35022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FEA8B4C-813D-B846-87B4-B0399CA7A614}" type="sibTrans" cxnId="{64BD658B-04A0-B145-9364-4A7363C35022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FE43038-390F-9349-9B4C-DDF0362AD241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85000"/>
                  <a:lumOff val="15000"/>
                </a:schemeClr>
              </a:solidFill>
            </a:rPr>
            <a:t>TVET institutes need capacity building </a:t>
          </a:r>
        </a:p>
      </dgm:t>
    </dgm:pt>
    <dgm:pt modelId="{899402F4-E10F-604D-8F92-CAACC484BC3C}" type="parTrans" cxnId="{F1B4C7CD-66DA-5F4B-993A-191BE240B99C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9ADCA15-3F5D-F44F-82AE-DCAC06DAB31D}" type="sibTrans" cxnId="{F1B4C7CD-66DA-5F4B-993A-191BE240B99C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C238EB0-B14B-6F4F-8B2A-2000BE59A32A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85000"/>
                  <a:lumOff val="15000"/>
                </a:schemeClr>
              </a:solidFill>
            </a:rPr>
            <a:t>Build back better</a:t>
          </a:r>
        </a:p>
      </dgm:t>
    </dgm:pt>
    <dgm:pt modelId="{8F3DB869-EBCB-BD41-AA86-266953875DDA}" type="parTrans" cxnId="{6A4FD148-BC53-DF47-9B30-D5E924CECD37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C7772BF-2F80-E04B-843E-F02393868DE7}" type="sibTrans" cxnId="{6A4FD148-BC53-DF47-9B30-D5E924CECD37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CC45DC0-8CAB-D74E-82C9-DAF52E215A00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85000"/>
                  <a:lumOff val="15000"/>
                </a:schemeClr>
              </a:solidFill>
            </a:rPr>
            <a:t>Channel</a:t>
          </a:r>
          <a:r>
            <a:rPr lang="en-US" sz="2400" baseline="0" dirty="0">
              <a:solidFill>
                <a:schemeClr val="tx1">
                  <a:lumMod val="85000"/>
                  <a:lumOff val="15000"/>
                </a:schemeClr>
              </a:solidFill>
            </a:rPr>
            <a:t> financing </a:t>
          </a:r>
          <a:endParaRPr lang="en-US" sz="2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0A612CF-BA56-504E-9942-F9FDAE6EB99F}" type="parTrans" cxnId="{BC083BBF-C1F8-A44F-9955-590F6F5E7081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4E82654-D084-C845-86C1-0B83D012D315}" type="sibTrans" cxnId="{BC083BBF-C1F8-A44F-9955-590F6F5E7081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58C3ECF-7FC8-CB43-8449-2E90D3CE4E6A}">
      <dgm:prSet custT="1"/>
      <dgm:spPr/>
      <dgm:t>
        <a:bodyPr/>
        <a:lstStyle/>
        <a:p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Covid19 momentum</a:t>
          </a:r>
          <a:endParaRPr lang="en-US" sz="24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49902FE-6BDC-AD49-8811-79DE20DD37D5}" type="parTrans" cxnId="{2E45E6CD-06BB-444C-81FC-4E42D414191C}">
      <dgm:prSet/>
      <dgm:spPr/>
      <dgm:t>
        <a:bodyPr/>
        <a:lstStyle/>
        <a:p>
          <a:endParaRPr lang="en-US"/>
        </a:p>
      </dgm:t>
    </dgm:pt>
    <dgm:pt modelId="{DA0CFCE7-7497-534E-9DDC-3976C7C04955}" type="sibTrans" cxnId="{2E45E6CD-06BB-444C-81FC-4E42D414191C}">
      <dgm:prSet/>
      <dgm:spPr/>
      <dgm:t>
        <a:bodyPr/>
        <a:lstStyle/>
        <a:p>
          <a:endParaRPr lang="en-US"/>
        </a:p>
      </dgm:t>
    </dgm:pt>
    <dgm:pt modelId="{663A05D0-2085-9342-AC32-B4C74EA3536D}" type="pres">
      <dgm:prSet presAssocID="{88734A53-AB44-974A-A4A0-69D746401B97}" presName="linear" presStyleCnt="0">
        <dgm:presLayoutVars>
          <dgm:dir/>
          <dgm:animLvl val="lvl"/>
          <dgm:resizeHandles val="exact"/>
        </dgm:presLayoutVars>
      </dgm:prSet>
      <dgm:spPr/>
    </dgm:pt>
    <dgm:pt modelId="{A0651883-FB5C-C244-B5E9-E5F37D6714A4}" type="pres">
      <dgm:prSet presAssocID="{15E5A454-F227-1A4A-AD4C-1AA6BB5B5392}" presName="parentLin" presStyleCnt="0"/>
      <dgm:spPr/>
    </dgm:pt>
    <dgm:pt modelId="{11F79A40-4830-7549-B2C8-54FACAFCD036}" type="pres">
      <dgm:prSet presAssocID="{15E5A454-F227-1A4A-AD4C-1AA6BB5B5392}" presName="parentLeftMargin" presStyleLbl="node1" presStyleIdx="0" presStyleCnt="5"/>
      <dgm:spPr/>
    </dgm:pt>
    <dgm:pt modelId="{4C019C99-3B75-804D-BFEE-15191B9395DF}" type="pres">
      <dgm:prSet presAssocID="{15E5A454-F227-1A4A-AD4C-1AA6BB5B539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973EBDF-EBAA-B04B-9D5A-2DFFD26CCC7F}" type="pres">
      <dgm:prSet presAssocID="{15E5A454-F227-1A4A-AD4C-1AA6BB5B5392}" presName="negativeSpace" presStyleCnt="0"/>
      <dgm:spPr/>
    </dgm:pt>
    <dgm:pt modelId="{13C4F8C6-44F8-C346-BC0B-B840E9057388}" type="pres">
      <dgm:prSet presAssocID="{15E5A454-F227-1A4A-AD4C-1AA6BB5B5392}" presName="childText" presStyleLbl="conFgAcc1" presStyleIdx="0" presStyleCnt="5">
        <dgm:presLayoutVars>
          <dgm:bulletEnabled val="1"/>
        </dgm:presLayoutVars>
      </dgm:prSet>
      <dgm:spPr/>
    </dgm:pt>
    <dgm:pt modelId="{F53172E8-E2AB-0846-A3AE-239CD0F0E8E0}" type="pres">
      <dgm:prSet presAssocID="{F957CFF3-B6EE-754B-B87A-17936D1642EE}" presName="spaceBetweenRectangles" presStyleCnt="0"/>
      <dgm:spPr/>
    </dgm:pt>
    <dgm:pt modelId="{670D9EB8-CDFC-3C41-96E5-4DE387548F7B}" type="pres">
      <dgm:prSet presAssocID="{FECD0227-8BAB-9249-96C0-11B4B8C8D138}" presName="parentLin" presStyleCnt="0"/>
      <dgm:spPr/>
    </dgm:pt>
    <dgm:pt modelId="{35FD758C-B28D-5340-BBC9-238EFB00D7C5}" type="pres">
      <dgm:prSet presAssocID="{FECD0227-8BAB-9249-96C0-11B4B8C8D138}" presName="parentLeftMargin" presStyleLbl="node1" presStyleIdx="0" presStyleCnt="5"/>
      <dgm:spPr/>
    </dgm:pt>
    <dgm:pt modelId="{C2EFE309-8B81-BD49-84CE-A06C8262E664}" type="pres">
      <dgm:prSet presAssocID="{FECD0227-8BAB-9249-96C0-11B4B8C8D1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6413224-7E1F-C243-A5F7-E09B5C1A1889}" type="pres">
      <dgm:prSet presAssocID="{FECD0227-8BAB-9249-96C0-11B4B8C8D138}" presName="negativeSpace" presStyleCnt="0"/>
      <dgm:spPr/>
    </dgm:pt>
    <dgm:pt modelId="{15908E9B-D7E6-7D42-B06D-1A0D5C3CAE46}" type="pres">
      <dgm:prSet presAssocID="{FECD0227-8BAB-9249-96C0-11B4B8C8D138}" presName="childText" presStyleLbl="conFgAcc1" presStyleIdx="1" presStyleCnt="5">
        <dgm:presLayoutVars>
          <dgm:bulletEnabled val="1"/>
        </dgm:presLayoutVars>
      </dgm:prSet>
      <dgm:spPr/>
    </dgm:pt>
    <dgm:pt modelId="{A46BA34B-F039-DC41-B225-78081EA2D8A6}" type="pres">
      <dgm:prSet presAssocID="{35D195CB-600A-0C47-945B-88470FC968AC}" presName="spaceBetweenRectangles" presStyleCnt="0"/>
      <dgm:spPr/>
    </dgm:pt>
    <dgm:pt modelId="{79F98DC2-5142-B54F-9924-74556748424E}" type="pres">
      <dgm:prSet presAssocID="{32AFA7DD-C427-9B45-A310-BA02E88F2245}" presName="parentLin" presStyleCnt="0"/>
      <dgm:spPr/>
    </dgm:pt>
    <dgm:pt modelId="{7E822EE4-9FCD-DE49-9471-95DF803D1447}" type="pres">
      <dgm:prSet presAssocID="{32AFA7DD-C427-9B45-A310-BA02E88F2245}" presName="parentLeftMargin" presStyleLbl="node1" presStyleIdx="1" presStyleCnt="5"/>
      <dgm:spPr/>
    </dgm:pt>
    <dgm:pt modelId="{F113A0EF-D331-174D-918E-072B379BE84C}" type="pres">
      <dgm:prSet presAssocID="{32AFA7DD-C427-9B45-A310-BA02E88F224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741925-B8D6-2949-9205-A7E832F97113}" type="pres">
      <dgm:prSet presAssocID="{32AFA7DD-C427-9B45-A310-BA02E88F2245}" presName="negativeSpace" presStyleCnt="0"/>
      <dgm:spPr/>
    </dgm:pt>
    <dgm:pt modelId="{F2EE5CBC-A725-5C40-BF25-C5B2508FCFC7}" type="pres">
      <dgm:prSet presAssocID="{32AFA7DD-C427-9B45-A310-BA02E88F2245}" presName="childText" presStyleLbl="conFgAcc1" presStyleIdx="2" presStyleCnt="5">
        <dgm:presLayoutVars>
          <dgm:bulletEnabled val="1"/>
        </dgm:presLayoutVars>
      </dgm:prSet>
      <dgm:spPr/>
    </dgm:pt>
    <dgm:pt modelId="{D78E49C5-D02B-874C-8799-E4AC4E27F4BE}" type="pres">
      <dgm:prSet presAssocID="{03891EA5-7280-464C-A162-FC3C29CA6C3A}" presName="spaceBetweenRectangles" presStyleCnt="0"/>
      <dgm:spPr/>
    </dgm:pt>
    <dgm:pt modelId="{7A28149B-2736-704F-B084-9D696373387F}" type="pres">
      <dgm:prSet presAssocID="{D58C3ECF-7FC8-CB43-8449-2E90D3CE4E6A}" presName="parentLin" presStyleCnt="0"/>
      <dgm:spPr/>
    </dgm:pt>
    <dgm:pt modelId="{E990154B-87AC-0443-8E5C-82220B6ED400}" type="pres">
      <dgm:prSet presAssocID="{D58C3ECF-7FC8-CB43-8449-2E90D3CE4E6A}" presName="parentLeftMargin" presStyleLbl="node1" presStyleIdx="2" presStyleCnt="5"/>
      <dgm:spPr/>
    </dgm:pt>
    <dgm:pt modelId="{3097150F-9897-C247-9EBB-94E067498200}" type="pres">
      <dgm:prSet presAssocID="{D58C3ECF-7FC8-CB43-8449-2E90D3CE4E6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2EEE0C3-333B-E948-8A8C-A5E2BFE87B89}" type="pres">
      <dgm:prSet presAssocID="{D58C3ECF-7FC8-CB43-8449-2E90D3CE4E6A}" presName="negativeSpace" presStyleCnt="0"/>
      <dgm:spPr/>
    </dgm:pt>
    <dgm:pt modelId="{40AE2035-C7A7-0244-852C-C9BFA67A2F9A}" type="pres">
      <dgm:prSet presAssocID="{D58C3ECF-7FC8-CB43-8449-2E90D3CE4E6A}" presName="childText" presStyleLbl="conFgAcc1" presStyleIdx="3" presStyleCnt="5">
        <dgm:presLayoutVars>
          <dgm:bulletEnabled val="1"/>
        </dgm:presLayoutVars>
      </dgm:prSet>
      <dgm:spPr/>
    </dgm:pt>
    <dgm:pt modelId="{2A9734F8-2338-D547-A9C4-B9770BE9F147}" type="pres">
      <dgm:prSet presAssocID="{DA0CFCE7-7497-534E-9DDC-3976C7C04955}" presName="spaceBetweenRectangles" presStyleCnt="0"/>
      <dgm:spPr/>
    </dgm:pt>
    <dgm:pt modelId="{B2ADE719-9075-5140-A397-5D693039489D}" type="pres">
      <dgm:prSet presAssocID="{C62669E9-763A-FF43-A4EC-93867DD5A9EC}" presName="parentLin" presStyleCnt="0"/>
      <dgm:spPr/>
    </dgm:pt>
    <dgm:pt modelId="{19AF5A0A-CB60-C444-AC8D-AFFBFC859A7C}" type="pres">
      <dgm:prSet presAssocID="{C62669E9-763A-FF43-A4EC-93867DD5A9EC}" presName="parentLeftMargin" presStyleLbl="node1" presStyleIdx="3" presStyleCnt="5"/>
      <dgm:spPr/>
    </dgm:pt>
    <dgm:pt modelId="{7861B958-E8F0-9A49-A564-25E4F1EDF8A5}" type="pres">
      <dgm:prSet presAssocID="{C62669E9-763A-FF43-A4EC-93867DD5A9E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7A4CE93-26E8-3E4F-B92D-D03D1DD4CE8D}" type="pres">
      <dgm:prSet presAssocID="{C62669E9-763A-FF43-A4EC-93867DD5A9EC}" presName="negativeSpace" presStyleCnt="0"/>
      <dgm:spPr/>
    </dgm:pt>
    <dgm:pt modelId="{D7B3BEA2-C9B8-A14D-B460-9BFB2FB37C72}" type="pres">
      <dgm:prSet presAssocID="{C62669E9-763A-FF43-A4EC-93867DD5A9E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D5D2407-4B68-DC43-B9CF-7D4FA70FE5E8}" srcId="{88734A53-AB44-974A-A4A0-69D746401B97}" destId="{32AFA7DD-C427-9B45-A310-BA02E88F2245}" srcOrd="2" destOrd="0" parTransId="{C96615B4-B44F-E14C-BDAD-5AF80906547F}" sibTransId="{03891EA5-7280-464C-A162-FC3C29CA6C3A}"/>
    <dgm:cxn modelId="{3FEA3817-EF26-4E46-8A64-2071DA4704F1}" type="presOf" srcId="{54DC32F9-F5B2-0B43-8524-36A576337337}" destId="{13C4F8C6-44F8-C346-BC0B-B840E9057388}" srcOrd="0" destOrd="0" presId="urn:microsoft.com/office/officeart/2005/8/layout/list1"/>
    <dgm:cxn modelId="{231C5817-771D-5443-91D3-8EF4A5437ACC}" type="presOf" srcId="{15E5A454-F227-1A4A-AD4C-1AA6BB5B5392}" destId="{4C019C99-3B75-804D-BFEE-15191B9395DF}" srcOrd="1" destOrd="0" presId="urn:microsoft.com/office/officeart/2005/8/layout/list1"/>
    <dgm:cxn modelId="{D46DCE1C-CE6D-B74D-AFC3-06F3D93FCC4C}" type="presOf" srcId="{FECD0227-8BAB-9249-96C0-11B4B8C8D138}" destId="{C2EFE309-8B81-BD49-84CE-A06C8262E664}" srcOrd="1" destOrd="0" presId="urn:microsoft.com/office/officeart/2005/8/layout/list1"/>
    <dgm:cxn modelId="{F192CA29-DE00-0141-9B87-B9E2D8CA4B3C}" srcId="{88734A53-AB44-974A-A4A0-69D746401B97}" destId="{FECD0227-8BAB-9249-96C0-11B4B8C8D138}" srcOrd="1" destOrd="0" parTransId="{E02C5A6A-6D7B-6546-B9C7-7B6AF42A8D37}" sibTransId="{35D195CB-600A-0C47-945B-88470FC968AC}"/>
    <dgm:cxn modelId="{7AACB32B-B9C3-374D-BF8C-540177EE2266}" type="presOf" srcId="{C62669E9-763A-FF43-A4EC-93867DD5A9EC}" destId="{7861B958-E8F0-9A49-A564-25E4F1EDF8A5}" srcOrd="1" destOrd="0" presId="urn:microsoft.com/office/officeart/2005/8/layout/list1"/>
    <dgm:cxn modelId="{AB2BE432-1710-2D48-A526-A276767B8F43}" srcId="{88734A53-AB44-974A-A4A0-69D746401B97}" destId="{15E5A454-F227-1A4A-AD4C-1AA6BB5B5392}" srcOrd="0" destOrd="0" parTransId="{48BDA17C-6819-5D4F-A2FB-02E7126C1AC2}" sibTransId="{F957CFF3-B6EE-754B-B87A-17936D1642EE}"/>
    <dgm:cxn modelId="{6A4FD148-BC53-DF47-9B30-D5E924CECD37}" srcId="{D58C3ECF-7FC8-CB43-8449-2E90D3CE4E6A}" destId="{2C238EB0-B14B-6F4F-8B2A-2000BE59A32A}" srcOrd="0" destOrd="0" parTransId="{8F3DB869-EBCB-BD41-AA86-266953875DDA}" sibTransId="{3C7772BF-2F80-E04B-843E-F02393868DE7}"/>
    <dgm:cxn modelId="{43FCE470-60FC-8749-BBC7-C80635479541}" type="presOf" srcId="{15E5A454-F227-1A4A-AD4C-1AA6BB5B5392}" destId="{11F79A40-4830-7549-B2C8-54FACAFCD036}" srcOrd="0" destOrd="0" presId="urn:microsoft.com/office/officeart/2005/8/layout/list1"/>
    <dgm:cxn modelId="{4510B853-4F0D-0649-9ABD-6FB9FC56F1C2}" type="presOf" srcId="{D58C3ECF-7FC8-CB43-8449-2E90D3CE4E6A}" destId="{E990154B-87AC-0443-8E5C-82220B6ED400}" srcOrd="0" destOrd="0" presId="urn:microsoft.com/office/officeart/2005/8/layout/list1"/>
    <dgm:cxn modelId="{E6D48E58-0B21-4948-B04E-78359C8B6676}" type="presOf" srcId="{DCC45DC0-8CAB-D74E-82C9-DAF52E215A00}" destId="{D7B3BEA2-C9B8-A14D-B460-9BFB2FB37C72}" srcOrd="0" destOrd="0" presId="urn:microsoft.com/office/officeart/2005/8/layout/list1"/>
    <dgm:cxn modelId="{CD981E7D-5160-3948-A2C1-737E6E5E791D}" type="presOf" srcId="{32AFA7DD-C427-9B45-A310-BA02E88F2245}" destId="{F113A0EF-D331-174D-918E-072B379BE84C}" srcOrd="1" destOrd="0" presId="urn:microsoft.com/office/officeart/2005/8/layout/list1"/>
    <dgm:cxn modelId="{A599EA7D-83E2-AF45-AF5A-2488785F20E6}" type="presOf" srcId="{FECD0227-8BAB-9249-96C0-11B4B8C8D138}" destId="{35FD758C-B28D-5340-BBC9-238EFB00D7C5}" srcOrd="0" destOrd="0" presId="urn:microsoft.com/office/officeart/2005/8/layout/list1"/>
    <dgm:cxn modelId="{64BD658B-04A0-B145-9364-4A7363C35022}" srcId="{FECD0227-8BAB-9249-96C0-11B4B8C8D138}" destId="{3AD6B374-4069-8F40-87E7-D99D6BEEA3E1}" srcOrd="0" destOrd="0" parTransId="{7D20A9A2-C41D-974A-BA22-A08D5B0EB644}" sibTransId="{CFEA8B4C-813D-B846-87B4-B0399CA7A614}"/>
    <dgm:cxn modelId="{3BAFA18D-F06D-7944-9177-62C746098BBF}" type="presOf" srcId="{3FE43038-390F-9349-9B4C-DDF0362AD241}" destId="{F2EE5CBC-A725-5C40-BF25-C5B2508FCFC7}" srcOrd="0" destOrd="0" presId="urn:microsoft.com/office/officeart/2005/8/layout/list1"/>
    <dgm:cxn modelId="{9C49E88E-F28D-1645-BDF1-F06147BC91A5}" type="presOf" srcId="{C62669E9-763A-FF43-A4EC-93867DD5A9EC}" destId="{19AF5A0A-CB60-C444-AC8D-AFFBFC859A7C}" srcOrd="0" destOrd="0" presId="urn:microsoft.com/office/officeart/2005/8/layout/list1"/>
    <dgm:cxn modelId="{1C067796-3E1D-DC4B-85E7-637953F984DE}" type="presOf" srcId="{2C238EB0-B14B-6F4F-8B2A-2000BE59A32A}" destId="{40AE2035-C7A7-0244-852C-C9BFA67A2F9A}" srcOrd="0" destOrd="0" presId="urn:microsoft.com/office/officeart/2005/8/layout/list1"/>
    <dgm:cxn modelId="{194EE19D-9FA4-EF4E-8DFC-355FE58EC38B}" type="presOf" srcId="{88734A53-AB44-974A-A4A0-69D746401B97}" destId="{663A05D0-2085-9342-AC32-B4C74EA3536D}" srcOrd="0" destOrd="0" presId="urn:microsoft.com/office/officeart/2005/8/layout/list1"/>
    <dgm:cxn modelId="{C0C3A3A6-8668-2D4A-B8D2-287DAC2CB977}" type="presOf" srcId="{32AFA7DD-C427-9B45-A310-BA02E88F2245}" destId="{7E822EE4-9FCD-DE49-9471-95DF803D1447}" srcOrd="0" destOrd="0" presId="urn:microsoft.com/office/officeart/2005/8/layout/list1"/>
    <dgm:cxn modelId="{6426E5B8-98E5-164E-ACDA-E32AD3D943F6}" srcId="{88734A53-AB44-974A-A4A0-69D746401B97}" destId="{C62669E9-763A-FF43-A4EC-93867DD5A9EC}" srcOrd="4" destOrd="0" parTransId="{3CC728DD-A073-1444-8389-89FFD3610E53}" sibTransId="{AC896BF7-B84F-1F44-950A-A450976E92B9}"/>
    <dgm:cxn modelId="{BC083BBF-C1F8-A44F-9955-590F6F5E7081}" srcId="{C62669E9-763A-FF43-A4EC-93867DD5A9EC}" destId="{DCC45DC0-8CAB-D74E-82C9-DAF52E215A00}" srcOrd="0" destOrd="0" parTransId="{B0A612CF-BA56-504E-9942-F9FDAE6EB99F}" sibTransId="{24E82654-D084-C845-86C1-0B83D012D315}"/>
    <dgm:cxn modelId="{E5160AC1-FC57-8F45-B629-ED612AFD5854}" srcId="{15E5A454-F227-1A4A-AD4C-1AA6BB5B5392}" destId="{54DC32F9-F5B2-0B43-8524-36A576337337}" srcOrd="0" destOrd="0" parTransId="{A60ED8BB-E957-B24F-921E-EFA1DE413474}" sibTransId="{2F84208D-539E-B148-B7E8-C00B6819E605}"/>
    <dgm:cxn modelId="{56E1D1CA-065A-CD45-B504-747DFA695427}" type="presOf" srcId="{3AD6B374-4069-8F40-87E7-D99D6BEEA3E1}" destId="{15908E9B-D7E6-7D42-B06D-1A0D5C3CAE46}" srcOrd="0" destOrd="0" presId="urn:microsoft.com/office/officeart/2005/8/layout/list1"/>
    <dgm:cxn modelId="{F1B4C7CD-66DA-5F4B-993A-191BE240B99C}" srcId="{32AFA7DD-C427-9B45-A310-BA02E88F2245}" destId="{3FE43038-390F-9349-9B4C-DDF0362AD241}" srcOrd="0" destOrd="0" parTransId="{899402F4-E10F-604D-8F92-CAACC484BC3C}" sibTransId="{29ADCA15-3F5D-F44F-82AE-DCAC06DAB31D}"/>
    <dgm:cxn modelId="{2E45E6CD-06BB-444C-81FC-4E42D414191C}" srcId="{88734A53-AB44-974A-A4A0-69D746401B97}" destId="{D58C3ECF-7FC8-CB43-8449-2E90D3CE4E6A}" srcOrd="3" destOrd="0" parTransId="{049902FE-6BDC-AD49-8811-79DE20DD37D5}" sibTransId="{DA0CFCE7-7497-534E-9DDC-3976C7C04955}"/>
    <dgm:cxn modelId="{2C3AE9E9-3F1E-E746-BB4A-5733E01FC74B}" type="presOf" srcId="{D58C3ECF-7FC8-CB43-8449-2E90D3CE4E6A}" destId="{3097150F-9897-C247-9EBB-94E067498200}" srcOrd="1" destOrd="0" presId="urn:microsoft.com/office/officeart/2005/8/layout/list1"/>
    <dgm:cxn modelId="{95163D89-660F-3743-8CA6-BB53F316622B}" type="presParOf" srcId="{663A05D0-2085-9342-AC32-B4C74EA3536D}" destId="{A0651883-FB5C-C244-B5E9-E5F37D6714A4}" srcOrd="0" destOrd="0" presId="urn:microsoft.com/office/officeart/2005/8/layout/list1"/>
    <dgm:cxn modelId="{B3536246-3E9A-BD44-8986-64ADD9ED2E46}" type="presParOf" srcId="{A0651883-FB5C-C244-B5E9-E5F37D6714A4}" destId="{11F79A40-4830-7549-B2C8-54FACAFCD036}" srcOrd="0" destOrd="0" presId="urn:microsoft.com/office/officeart/2005/8/layout/list1"/>
    <dgm:cxn modelId="{636154F5-61BD-3A48-8669-5C8676F06CEA}" type="presParOf" srcId="{A0651883-FB5C-C244-B5E9-E5F37D6714A4}" destId="{4C019C99-3B75-804D-BFEE-15191B9395DF}" srcOrd="1" destOrd="0" presId="urn:microsoft.com/office/officeart/2005/8/layout/list1"/>
    <dgm:cxn modelId="{9C814D0C-A45B-7540-9541-A41D50B2EE25}" type="presParOf" srcId="{663A05D0-2085-9342-AC32-B4C74EA3536D}" destId="{4973EBDF-EBAA-B04B-9D5A-2DFFD26CCC7F}" srcOrd="1" destOrd="0" presId="urn:microsoft.com/office/officeart/2005/8/layout/list1"/>
    <dgm:cxn modelId="{785CE82C-E4E1-EB49-AC70-A386E3BA6BDE}" type="presParOf" srcId="{663A05D0-2085-9342-AC32-B4C74EA3536D}" destId="{13C4F8C6-44F8-C346-BC0B-B840E9057388}" srcOrd="2" destOrd="0" presId="urn:microsoft.com/office/officeart/2005/8/layout/list1"/>
    <dgm:cxn modelId="{8675A045-2207-D843-BA86-FEEC26E7BF3C}" type="presParOf" srcId="{663A05D0-2085-9342-AC32-B4C74EA3536D}" destId="{F53172E8-E2AB-0846-A3AE-239CD0F0E8E0}" srcOrd="3" destOrd="0" presId="urn:microsoft.com/office/officeart/2005/8/layout/list1"/>
    <dgm:cxn modelId="{253D9BFC-24FD-DD4B-B126-AAB6325B0A94}" type="presParOf" srcId="{663A05D0-2085-9342-AC32-B4C74EA3536D}" destId="{670D9EB8-CDFC-3C41-96E5-4DE387548F7B}" srcOrd="4" destOrd="0" presId="urn:microsoft.com/office/officeart/2005/8/layout/list1"/>
    <dgm:cxn modelId="{2AFB28E2-7B37-1342-9A42-6278728D25C1}" type="presParOf" srcId="{670D9EB8-CDFC-3C41-96E5-4DE387548F7B}" destId="{35FD758C-B28D-5340-BBC9-238EFB00D7C5}" srcOrd="0" destOrd="0" presId="urn:microsoft.com/office/officeart/2005/8/layout/list1"/>
    <dgm:cxn modelId="{F1C7347D-E3FA-D343-BB5E-2E12755E7190}" type="presParOf" srcId="{670D9EB8-CDFC-3C41-96E5-4DE387548F7B}" destId="{C2EFE309-8B81-BD49-84CE-A06C8262E664}" srcOrd="1" destOrd="0" presId="urn:microsoft.com/office/officeart/2005/8/layout/list1"/>
    <dgm:cxn modelId="{FC608EA2-631B-EB48-AA3E-E6D4E9704318}" type="presParOf" srcId="{663A05D0-2085-9342-AC32-B4C74EA3536D}" destId="{36413224-7E1F-C243-A5F7-E09B5C1A1889}" srcOrd="5" destOrd="0" presId="urn:microsoft.com/office/officeart/2005/8/layout/list1"/>
    <dgm:cxn modelId="{F5CDCBD2-0B12-9B48-9CCC-55E7726D1356}" type="presParOf" srcId="{663A05D0-2085-9342-AC32-B4C74EA3536D}" destId="{15908E9B-D7E6-7D42-B06D-1A0D5C3CAE46}" srcOrd="6" destOrd="0" presId="urn:microsoft.com/office/officeart/2005/8/layout/list1"/>
    <dgm:cxn modelId="{3BF164AC-AD6C-124A-AF87-BF5B9A420A4A}" type="presParOf" srcId="{663A05D0-2085-9342-AC32-B4C74EA3536D}" destId="{A46BA34B-F039-DC41-B225-78081EA2D8A6}" srcOrd="7" destOrd="0" presId="urn:microsoft.com/office/officeart/2005/8/layout/list1"/>
    <dgm:cxn modelId="{B9FD68E6-48CB-5B43-9221-1B3C73BCDA5C}" type="presParOf" srcId="{663A05D0-2085-9342-AC32-B4C74EA3536D}" destId="{79F98DC2-5142-B54F-9924-74556748424E}" srcOrd="8" destOrd="0" presId="urn:microsoft.com/office/officeart/2005/8/layout/list1"/>
    <dgm:cxn modelId="{38CCBD8D-DFD0-C440-88A5-C54F97DE89C7}" type="presParOf" srcId="{79F98DC2-5142-B54F-9924-74556748424E}" destId="{7E822EE4-9FCD-DE49-9471-95DF803D1447}" srcOrd="0" destOrd="0" presId="urn:microsoft.com/office/officeart/2005/8/layout/list1"/>
    <dgm:cxn modelId="{595DF118-BC4B-0845-A418-E7BFAD85A123}" type="presParOf" srcId="{79F98DC2-5142-B54F-9924-74556748424E}" destId="{F113A0EF-D331-174D-918E-072B379BE84C}" srcOrd="1" destOrd="0" presId="urn:microsoft.com/office/officeart/2005/8/layout/list1"/>
    <dgm:cxn modelId="{82C8B645-8B3A-C442-BBB2-655AC8625D8B}" type="presParOf" srcId="{663A05D0-2085-9342-AC32-B4C74EA3536D}" destId="{2B741925-B8D6-2949-9205-A7E832F97113}" srcOrd="9" destOrd="0" presId="urn:microsoft.com/office/officeart/2005/8/layout/list1"/>
    <dgm:cxn modelId="{B911FB9A-85AF-A54F-B9AB-1ADE7D4901A6}" type="presParOf" srcId="{663A05D0-2085-9342-AC32-B4C74EA3536D}" destId="{F2EE5CBC-A725-5C40-BF25-C5B2508FCFC7}" srcOrd="10" destOrd="0" presId="urn:microsoft.com/office/officeart/2005/8/layout/list1"/>
    <dgm:cxn modelId="{66D002EF-2C20-D340-9204-0254C530929E}" type="presParOf" srcId="{663A05D0-2085-9342-AC32-B4C74EA3536D}" destId="{D78E49C5-D02B-874C-8799-E4AC4E27F4BE}" srcOrd="11" destOrd="0" presId="urn:microsoft.com/office/officeart/2005/8/layout/list1"/>
    <dgm:cxn modelId="{096DDF51-1884-964F-9513-2C629125B1B6}" type="presParOf" srcId="{663A05D0-2085-9342-AC32-B4C74EA3536D}" destId="{7A28149B-2736-704F-B084-9D696373387F}" srcOrd="12" destOrd="0" presId="urn:microsoft.com/office/officeart/2005/8/layout/list1"/>
    <dgm:cxn modelId="{A430AEEE-4CE4-C54C-8775-802122C4259F}" type="presParOf" srcId="{7A28149B-2736-704F-B084-9D696373387F}" destId="{E990154B-87AC-0443-8E5C-82220B6ED400}" srcOrd="0" destOrd="0" presId="urn:microsoft.com/office/officeart/2005/8/layout/list1"/>
    <dgm:cxn modelId="{5C624C91-4AD1-B743-B556-985281BCA6DD}" type="presParOf" srcId="{7A28149B-2736-704F-B084-9D696373387F}" destId="{3097150F-9897-C247-9EBB-94E067498200}" srcOrd="1" destOrd="0" presId="urn:microsoft.com/office/officeart/2005/8/layout/list1"/>
    <dgm:cxn modelId="{5004A102-BCF2-4647-8891-4BAF64540058}" type="presParOf" srcId="{663A05D0-2085-9342-AC32-B4C74EA3536D}" destId="{22EEE0C3-333B-E948-8A8C-A5E2BFE87B89}" srcOrd="13" destOrd="0" presId="urn:microsoft.com/office/officeart/2005/8/layout/list1"/>
    <dgm:cxn modelId="{43B8189D-67B5-1F40-9309-7A90C1934452}" type="presParOf" srcId="{663A05D0-2085-9342-AC32-B4C74EA3536D}" destId="{40AE2035-C7A7-0244-852C-C9BFA67A2F9A}" srcOrd="14" destOrd="0" presId="urn:microsoft.com/office/officeart/2005/8/layout/list1"/>
    <dgm:cxn modelId="{1A8E15CA-1BDD-C246-8572-05231CD9BF73}" type="presParOf" srcId="{663A05D0-2085-9342-AC32-B4C74EA3536D}" destId="{2A9734F8-2338-D547-A9C4-B9770BE9F147}" srcOrd="15" destOrd="0" presId="urn:microsoft.com/office/officeart/2005/8/layout/list1"/>
    <dgm:cxn modelId="{0B820102-730A-BB47-B401-32902DAEA896}" type="presParOf" srcId="{663A05D0-2085-9342-AC32-B4C74EA3536D}" destId="{B2ADE719-9075-5140-A397-5D693039489D}" srcOrd="16" destOrd="0" presId="urn:microsoft.com/office/officeart/2005/8/layout/list1"/>
    <dgm:cxn modelId="{A6E7C3E9-ADBA-1149-A963-508D914787B0}" type="presParOf" srcId="{B2ADE719-9075-5140-A397-5D693039489D}" destId="{19AF5A0A-CB60-C444-AC8D-AFFBFC859A7C}" srcOrd="0" destOrd="0" presId="urn:microsoft.com/office/officeart/2005/8/layout/list1"/>
    <dgm:cxn modelId="{FD7E19FA-D962-6144-8214-945EEAA35AC2}" type="presParOf" srcId="{B2ADE719-9075-5140-A397-5D693039489D}" destId="{7861B958-E8F0-9A49-A564-25E4F1EDF8A5}" srcOrd="1" destOrd="0" presId="urn:microsoft.com/office/officeart/2005/8/layout/list1"/>
    <dgm:cxn modelId="{1D3D0F71-BEA1-E94A-AD7E-BD2399AB013C}" type="presParOf" srcId="{663A05D0-2085-9342-AC32-B4C74EA3536D}" destId="{07A4CE93-26E8-3E4F-B92D-D03D1DD4CE8D}" srcOrd="17" destOrd="0" presId="urn:microsoft.com/office/officeart/2005/8/layout/list1"/>
    <dgm:cxn modelId="{45BBF2EA-1321-6F4D-B9A9-A8505EE97EDC}" type="presParOf" srcId="{663A05D0-2085-9342-AC32-B4C74EA3536D}" destId="{D7B3BEA2-C9B8-A14D-B460-9BFB2FB37C7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A63A6-1464-744A-8C7B-E9303B22FB3A}">
      <dsp:nvSpPr>
        <dsp:cNvPr id="0" name=""/>
        <dsp:cNvSpPr/>
      </dsp:nvSpPr>
      <dsp:spPr>
        <a:xfrm>
          <a:off x="0" y="4097"/>
          <a:ext cx="11350487" cy="5276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Weak private sector coordination</a:t>
          </a:r>
          <a:endParaRPr lang="en-US" sz="2200" b="0" kern="1200" dirty="0"/>
        </a:p>
      </dsp:txBody>
      <dsp:txXfrm>
        <a:off x="25759" y="29856"/>
        <a:ext cx="11298969" cy="476152"/>
      </dsp:txXfrm>
    </dsp:sp>
    <dsp:sp modelId="{E5530DA1-F544-BB4F-A3BF-F0652B41A61E}">
      <dsp:nvSpPr>
        <dsp:cNvPr id="0" name=""/>
        <dsp:cNvSpPr/>
      </dsp:nvSpPr>
      <dsp:spPr>
        <a:xfrm>
          <a:off x="0" y="595127"/>
          <a:ext cx="11350487" cy="527670"/>
        </a:xfrm>
        <a:prstGeom prst="roundRec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0" i="0" kern="1200" dirty="0"/>
            <a:t>Limited availability of flexible, quality and relevant training options &amp; (micro credits)</a:t>
          </a:r>
        </a:p>
      </dsp:txBody>
      <dsp:txXfrm>
        <a:off x="25759" y="620886"/>
        <a:ext cx="11298969" cy="476152"/>
      </dsp:txXfrm>
    </dsp:sp>
    <dsp:sp modelId="{E08FBBBE-6869-3046-ACB7-B5C7236163B0}">
      <dsp:nvSpPr>
        <dsp:cNvPr id="0" name=""/>
        <dsp:cNvSpPr/>
      </dsp:nvSpPr>
      <dsp:spPr>
        <a:xfrm>
          <a:off x="0" y="1186157"/>
          <a:ext cx="11350487" cy="527670"/>
        </a:xfrm>
        <a:prstGeom prst="roundRect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0" i="0" kern="1200" dirty="0"/>
            <a:t>Limited focus on generic employability skills (reliability, communication, pro-activeness)</a:t>
          </a:r>
        </a:p>
      </dsp:txBody>
      <dsp:txXfrm>
        <a:off x="25759" y="1211916"/>
        <a:ext cx="11298969" cy="476152"/>
      </dsp:txXfrm>
    </dsp:sp>
    <dsp:sp modelId="{06918A41-B42A-0545-83B8-638E7455BBB4}">
      <dsp:nvSpPr>
        <dsp:cNvPr id="0" name=""/>
        <dsp:cNvSpPr/>
      </dsp:nvSpPr>
      <dsp:spPr>
        <a:xfrm>
          <a:off x="0" y="1777187"/>
          <a:ext cx="11350487" cy="527670"/>
        </a:xfrm>
        <a:prstGeom prst="roundRec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0" i="0" kern="1200" dirty="0"/>
            <a:t>Need for greater emphasis on transition to work process – job search and job search skills</a:t>
          </a:r>
        </a:p>
      </dsp:txBody>
      <dsp:txXfrm>
        <a:off x="25759" y="1802946"/>
        <a:ext cx="11298969" cy="476152"/>
      </dsp:txXfrm>
    </dsp:sp>
    <dsp:sp modelId="{7DEB062A-C5BB-6541-92B3-D3B80656BD33}">
      <dsp:nvSpPr>
        <dsp:cNvPr id="0" name=""/>
        <dsp:cNvSpPr/>
      </dsp:nvSpPr>
      <dsp:spPr>
        <a:xfrm>
          <a:off x="0" y="2368217"/>
          <a:ext cx="11350487" cy="527670"/>
        </a:xfrm>
        <a:prstGeom prst="roundRect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0" i="0" kern="1200" dirty="0"/>
            <a:t>Lack of practical hands-on training/ OTJ</a:t>
          </a:r>
        </a:p>
      </dsp:txBody>
      <dsp:txXfrm>
        <a:off x="25759" y="2393976"/>
        <a:ext cx="11298969" cy="476152"/>
      </dsp:txXfrm>
    </dsp:sp>
    <dsp:sp modelId="{0C9E8379-29AD-054D-AEC5-E1D1486B6557}">
      <dsp:nvSpPr>
        <dsp:cNvPr id="0" name=""/>
        <dsp:cNvSpPr/>
      </dsp:nvSpPr>
      <dsp:spPr>
        <a:xfrm>
          <a:off x="0" y="2959247"/>
          <a:ext cx="11350487" cy="527670"/>
        </a:xfrm>
        <a:prstGeom prst="roundRec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0" i="0" kern="1200" dirty="0"/>
            <a:t>Limited capacity of training providers to absorb growing demand</a:t>
          </a:r>
        </a:p>
      </dsp:txBody>
      <dsp:txXfrm>
        <a:off x="25759" y="2985006"/>
        <a:ext cx="11298969" cy="476152"/>
      </dsp:txXfrm>
    </dsp:sp>
    <dsp:sp modelId="{6E9F75DD-B2C8-2040-AB37-15261AB77A26}">
      <dsp:nvSpPr>
        <dsp:cNvPr id="0" name=""/>
        <dsp:cNvSpPr/>
      </dsp:nvSpPr>
      <dsp:spPr>
        <a:xfrm>
          <a:off x="0" y="3550277"/>
          <a:ext cx="11350487" cy="527670"/>
        </a:xfrm>
        <a:prstGeom prst="roundRect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0" i="0" kern="1200" dirty="0"/>
            <a:t>Lack of monitoring and measurement of outcomes</a:t>
          </a:r>
        </a:p>
      </dsp:txBody>
      <dsp:txXfrm>
        <a:off x="25759" y="3576036"/>
        <a:ext cx="11298969" cy="476152"/>
      </dsp:txXfrm>
    </dsp:sp>
    <dsp:sp modelId="{B35E9094-F6F7-3C44-9A05-D3727870BF00}">
      <dsp:nvSpPr>
        <dsp:cNvPr id="0" name=""/>
        <dsp:cNvSpPr/>
      </dsp:nvSpPr>
      <dsp:spPr>
        <a:xfrm>
          <a:off x="0" y="4141307"/>
          <a:ext cx="11350487" cy="52767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0" i="0" kern="1200" dirty="0"/>
            <a:t>Limited competition and innovation in training</a:t>
          </a:r>
        </a:p>
      </dsp:txBody>
      <dsp:txXfrm>
        <a:off x="25759" y="4167066"/>
        <a:ext cx="11298969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2686D-969F-8E46-B3F3-A8B401F8D9D0}">
      <dsp:nvSpPr>
        <dsp:cNvPr id="0" name=""/>
        <dsp:cNvSpPr/>
      </dsp:nvSpPr>
      <dsp:spPr>
        <a:xfrm>
          <a:off x="0" y="8425"/>
          <a:ext cx="11149594" cy="879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Quality Training Provision</a:t>
          </a:r>
        </a:p>
      </dsp:txBody>
      <dsp:txXfrm>
        <a:off x="42950" y="51375"/>
        <a:ext cx="11063694" cy="793940"/>
      </dsp:txXfrm>
    </dsp:sp>
    <dsp:sp modelId="{BA98AAD7-A25F-5642-8D6B-2D8670C8E46E}">
      <dsp:nvSpPr>
        <dsp:cNvPr id="0" name=""/>
        <dsp:cNvSpPr/>
      </dsp:nvSpPr>
      <dsp:spPr>
        <a:xfrm>
          <a:off x="0" y="888265"/>
          <a:ext cx="11149594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00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Focus on skills demanded for the future of work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Capacity building for HE and TVET institutes </a:t>
          </a:r>
        </a:p>
      </dsp:txBody>
      <dsp:txXfrm>
        <a:off x="0" y="888265"/>
        <a:ext cx="11149594" cy="778320"/>
      </dsp:txXfrm>
    </dsp:sp>
    <dsp:sp modelId="{96E42105-1089-5244-8EAE-787CACED5C0C}">
      <dsp:nvSpPr>
        <dsp:cNvPr id="0" name=""/>
        <dsp:cNvSpPr/>
      </dsp:nvSpPr>
      <dsp:spPr>
        <a:xfrm>
          <a:off x="0" y="1666585"/>
          <a:ext cx="11149594" cy="87984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Private Sector Collaboration </a:t>
          </a:r>
        </a:p>
      </dsp:txBody>
      <dsp:txXfrm>
        <a:off x="42950" y="1709535"/>
        <a:ext cx="11063694" cy="793940"/>
      </dsp:txXfrm>
    </dsp:sp>
    <dsp:sp modelId="{2273F1FF-1ED7-B841-8CB6-BFB86D271456}">
      <dsp:nvSpPr>
        <dsp:cNvPr id="0" name=""/>
        <dsp:cNvSpPr/>
      </dsp:nvSpPr>
      <dsp:spPr>
        <a:xfrm>
          <a:off x="0" y="2546425"/>
          <a:ext cx="11149594" cy="924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00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Competitive funds for short term, flexible trainings</a:t>
          </a:r>
          <a:endParaRPr lang="en-US" sz="1800" b="0" kern="1200" dirty="0">
            <a:solidFill>
              <a:prstClr val="black"/>
            </a:solidFill>
            <a:latin typeface="+mn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Industry certifications/ competence based micro-credits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Apprenticeships/OTJ </a:t>
          </a:r>
        </a:p>
      </dsp:txBody>
      <dsp:txXfrm>
        <a:off x="0" y="2546425"/>
        <a:ext cx="11149594" cy="924255"/>
      </dsp:txXfrm>
    </dsp:sp>
    <dsp:sp modelId="{481CD328-E253-2D48-B208-31B8D269CBCD}">
      <dsp:nvSpPr>
        <dsp:cNvPr id="0" name=""/>
        <dsp:cNvSpPr/>
      </dsp:nvSpPr>
      <dsp:spPr>
        <a:xfrm>
          <a:off x="0" y="3470680"/>
          <a:ext cx="11149594" cy="8798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Job Matching &amp; Tracking Systems</a:t>
          </a:r>
        </a:p>
      </dsp:txBody>
      <dsp:txXfrm>
        <a:off x="42950" y="3513630"/>
        <a:ext cx="11063694" cy="793940"/>
      </dsp:txXfrm>
    </dsp:sp>
    <dsp:sp modelId="{1826B535-3A06-834E-8009-88F05DDCA8AB}">
      <dsp:nvSpPr>
        <dsp:cNvPr id="0" name=""/>
        <dsp:cNvSpPr/>
      </dsp:nvSpPr>
      <dsp:spPr>
        <a:xfrm>
          <a:off x="0" y="4350520"/>
          <a:ext cx="11149594" cy="924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00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Building institutional capacity for effective M&amp;E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Provide support to graduates for job search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Focus on systems for tracking of employment outcomes of graduates</a:t>
          </a:r>
          <a:endParaRPr lang="en-US" sz="1800" b="0" kern="1200" dirty="0">
            <a:solidFill>
              <a:schemeClr val="tx1"/>
            </a:solidFill>
            <a:latin typeface="+mn-lt"/>
          </a:endParaRPr>
        </a:p>
      </dsp:txBody>
      <dsp:txXfrm>
        <a:off x="0" y="4350520"/>
        <a:ext cx="11149594" cy="924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4F8C6-44F8-C346-BC0B-B840E9057388}">
      <dsp:nvSpPr>
        <dsp:cNvPr id="0" name=""/>
        <dsp:cNvSpPr/>
      </dsp:nvSpPr>
      <dsp:spPr>
        <a:xfrm>
          <a:off x="0" y="218742"/>
          <a:ext cx="11067774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982" tIns="270764" rIns="85898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Universities &amp; private sector</a:t>
          </a:r>
        </a:p>
      </dsp:txBody>
      <dsp:txXfrm>
        <a:off x="0" y="218742"/>
        <a:ext cx="11067774" cy="778050"/>
      </dsp:txXfrm>
    </dsp:sp>
    <dsp:sp modelId="{4C019C99-3B75-804D-BFEE-15191B9395DF}">
      <dsp:nvSpPr>
        <dsp:cNvPr id="0" name=""/>
        <dsp:cNvSpPr/>
      </dsp:nvSpPr>
      <dsp:spPr>
        <a:xfrm>
          <a:off x="553388" y="26862"/>
          <a:ext cx="7747441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835" tIns="0" rIns="292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Partnerships</a:t>
          </a:r>
        </a:p>
      </dsp:txBody>
      <dsp:txXfrm>
        <a:off x="572122" y="45596"/>
        <a:ext cx="7709973" cy="346292"/>
      </dsp:txXfrm>
    </dsp:sp>
    <dsp:sp modelId="{15908E9B-D7E6-7D42-B06D-1A0D5C3CAE46}">
      <dsp:nvSpPr>
        <dsp:cNvPr id="0" name=""/>
        <dsp:cNvSpPr/>
      </dsp:nvSpPr>
      <dsp:spPr>
        <a:xfrm>
          <a:off x="0" y="1258873"/>
          <a:ext cx="11067774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982" tIns="270764" rIns="85898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Time</a:t>
          </a:r>
          <a:r>
            <a:rPr lang="en-US" sz="2400" kern="1200" baseline="0" dirty="0">
              <a:solidFill>
                <a:schemeClr val="tx1">
                  <a:lumMod val="85000"/>
                  <a:lumOff val="15000"/>
                </a:schemeClr>
              </a:solidFill>
            </a:rPr>
            <a:t> is now</a:t>
          </a:r>
          <a:endParaRPr lang="en-US" sz="2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1258873"/>
        <a:ext cx="11067774" cy="778050"/>
      </dsp:txXfrm>
    </dsp:sp>
    <dsp:sp modelId="{C2EFE309-8B81-BD49-84CE-A06C8262E664}">
      <dsp:nvSpPr>
        <dsp:cNvPr id="0" name=""/>
        <dsp:cNvSpPr/>
      </dsp:nvSpPr>
      <dsp:spPr>
        <a:xfrm>
          <a:off x="553388" y="1066992"/>
          <a:ext cx="7747441" cy="38376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835" tIns="0" rIns="292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Scale Up, Scale Fast</a:t>
          </a:r>
        </a:p>
      </dsp:txBody>
      <dsp:txXfrm>
        <a:off x="572122" y="1085726"/>
        <a:ext cx="7709973" cy="346292"/>
      </dsp:txXfrm>
    </dsp:sp>
    <dsp:sp modelId="{F2EE5CBC-A725-5C40-BF25-C5B2508FCFC7}">
      <dsp:nvSpPr>
        <dsp:cNvPr id="0" name=""/>
        <dsp:cNvSpPr/>
      </dsp:nvSpPr>
      <dsp:spPr>
        <a:xfrm>
          <a:off x="0" y="2299003"/>
          <a:ext cx="11067774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982" tIns="270764" rIns="85898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TVET institutes need capacity building </a:t>
          </a:r>
        </a:p>
      </dsp:txBody>
      <dsp:txXfrm>
        <a:off x="0" y="2299003"/>
        <a:ext cx="11067774" cy="778050"/>
      </dsp:txXfrm>
    </dsp:sp>
    <dsp:sp modelId="{F113A0EF-D331-174D-918E-072B379BE84C}">
      <dsp:nvSpPr>
        <dsp:cNvPr id="0" name=""/>
        <dsp:cNvSpPr/>
      </dsp:nvSpPr>
      <dsp:spPr>
        <a:xfrm>
          <a:off x="553388" y="2107123"/>
          <a:ext cx="7747441" cy="38376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835" tIns="0" rIns="292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Capacity building</a:t>
          </a:r>
        </a:p>
      </dsp:txBody>
      <dsp:txXfrm>
        <a:off x="572122" y="2125857"/>
        <a:ext cx="7709973" cy="346292"/>
      </dsp:txXfrm>
    </dsp:sp>
    <dsp:sp modelId="{40AE2035-C7A7-0244-852C-C9BFA67A2F9A}">
      <dsp:nvSpPr>
        <dsp:cNvPr id="0" name=""/>
        <dsp:cNvSpPr/>
      </dsp:nvSpPr>
      <dsp:spPr>
        <a:xfrm>
          <a:off x="0" y="3339133"/>
          <a:ext cx="11067774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982" tIns="270764" rIns="85898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Build back better</a:t>
          </a:r>
        </a:p>
      </dsp:txBody>
      <dsp:txXfrm>
        <a:off x="0" y="3339133"/>
        <a:ext cx="11067774" cy="778050"/>
      </dsp:txXfrm>
    </dsp:sp>
    <dsp:sp modelId="{3097150F-9897-C247-9EBB-94E067498200}">
      <dsp:nvSpPr>
        <dsp:cNvPr id="0" name=""/>
        <dsp:cNvSpPr/>
      </dsp:nvSpPr>
      <dsp:spPr>
        <a:xfrm>
          <a:off x="553388" y="3147253"/>
          <a:ext cx="7747441" cy="38376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835" tIns="0" rIns="292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Covid19 momentum</a:t>
          </a:r>
          <a:endParaRPr lang="en-US" sz="2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72122" y="3165987"/>
        <a:ext cx="7709973" cy="346292"/>
      </dsp:txXfrm>
    </dsp:sp>
    <dsp:sp modelId="{D7B3BEA2-C9B8-A14D-B460-9BFB2FB37C72}">
      <dsp:nvSpPr>
        <dsp:cNvPr id="0" name=""/>
        <dsp:cNvSpPr/>
      </dsp:nvSpPr>
      <dsp:spPr>
        <a:xfrm>
          <a:off x="0" y="4379263"/>
          <a:ext cx="11067774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982" tIns="270764" rIns="85898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Channel</a:t>
          </a:r>
          <a:r>
            <a:rPr lang="en-US" sz="2400" kern="1200" baseline="0" dirty="0">
              <a:solidFill>
                <a:schemeClr val="tx1">
                  <a:lumMod val="85000"/>
                  <a:lumOff val="15000"/>
                </a:schemeClr>
              </a:solidFill>
            </a:rPr>
            <a:t> financing </a:t>
          </a:r>
          <a:endParaRPr lang="en-US" sz="2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4379263"/>
        <a:ext cx="11067774" cy="778050"/>
      </dsp:txXfrm>
    </dsp:sp>
    <dsp:sp modelId="{7861B958-E8F0-9A49-A564-25E4F1EDF8A5}">
      <dsp:nvSpPr>
        <dsp:cNvPr id="0" name=""/>
        <dsp:cNvSpPr/>
      </dsp:nvSpPr>
      <dsp:spPr>
        <a:xfrm>
          <a:off x="553388" y="4187383"/>
          <a:ext cx="7747441" cy="3837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835" tIns="0" rIns="2928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Resource Mobilization</a:t>
          </a:r>
        </a:p>
      </dsp:txBody>
      <dsp:txXfrm>
        <a:off x="572122" y="4206117"/>
        <a:ext cx="7709973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50BBF-2463-FF4E-B750-9F4A446C9BE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9079B-BF73-F54E-B101-4D980B90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9079B-BF73-F54E-B101-4D980B90F3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6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F78BA-641C-EF43-BC13-CAEF2BB7FE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6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9079B-BF73-F54E-B101-4D980B90F3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9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9079B-BF73-F54E-B101-4D980B90F3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9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Demographic data: https://</a:t>
            </a:r>
            <a:r>
              <a:rPr lang="en-US" dirty="0" err="1"/>
              <a:t>www.indexmundi.com</a:t>
            </a:r>
            <a:r>
              <a:rPr lang="en-US" dirty="0"/>
              <a:t>/</a:t>
            </a:r>
            <a:r>
              <a:rPr lang="en-US" dirty="0" err="1"/>
              <a:t>jordan</a:t>
            </a:r>
            <a:r>
              <a:rPr lang="en-US" dirty="0"/>
              <a:t>/</a:t>
            </a:r>
            <a:r>
              <a:rPr lang="en-US" dirty="0" err="1"/>
              <a:t>demographics_profile.html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Demographic dividend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9079B-BF73-F54E-B101-4D980B90F3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8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600" i="1" dirty="0"/>
              <a:t>Talking points: 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600" i="1" dirty="0"/>
              <a:t>Skills mismatches abound in labor market</a:t>
            </a:r>
            <a:r>
              <a:rPr lang="en-US" sz="1600" dirty="0"/>
              <a:t>: Need to effectively </a:t>
            </a:r>
            <a:r>
              <a:rPr lang="en-US" sz="1600" b="1" dirty="0"/>
              <a:t>match the supply of skills with the demand </a:t>
            </a:r>
            <a:r>
              <a:rPr lang="en-US" sz="1600" dirty="0"/>
              <a:t>for skills. The quality is highly variable and the accumulation of skills is dampened by </a:t>
            </a:r>
            <a:r>
              <a:rPr lang="en-US" sz="1600" b="1" dirty="0"/>
              <a:t>emigration of many of the most talented</a:t>
            </a:r>
            <a:r>
              <a:rPr lang="en-US" sz="1600" dirty="0"/>
              <a:t>. 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600" i="1" dirty="0"/>
              <a:t>Youth are not prepared for the changing nature and future of work</a:t>
            </a:r>
            <a:r>
              <a:rPr lang="en-US" sz="1600" dirty="0"/>
              <a:t>:  There is a need to focus on delivering </a:t>
            </a:r>
            <a:r>
              <a:rPr lang="en-US" sz="1600" b="1" dirty="0"/>
              <a:t>21</a:t>
            </a:r>
            <a:r>
              <a:rPr lang="en-US" sz="1600" b="1" baseline="30000" dirty="0"/>
              <a:t>st</a:t>
            </a:r>
            <a:r>
              <a:rPr lang="en-US" sz="1600" b="1" dirty="0"/>
              <a:t> Century Skills </a:t>
            </a:r>
            <a:r>
              <a:rPr lang="en-US" sz="1600" dirty="0"/>
              <a:t>to students and trainees across all levels</a:t>
            </a:r>
            <a:endParaRPr lang="en-US" sz="1600" kern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9079B-BF73-F54E-B101-4D980B90F3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1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Source: </a:t>
            </a:r>
            <a:r>
              <a:rPr lang="en-US" sz="1200" dirty="0"/>
              <a:t>Global Survey on Youth and COVID-19 conducted by partners of the Global Initiative on Decent Jobs for Youth between April and May 2020.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Source: </a:t>
            </a:r>
            <a:r>
              <a:rPr lang="en-US" sz="1200" dirty="0"/>
              <a:t>Rapid assessment on the impact of COVID-19 on enterprises in Jordan. In April 2020, ILO and UNDP conducted a sample survey of 1,190 enterprises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www.ilo.org</a:t>
            </a:r>
            <a:r>
              <a:rPr lang="en-US" dirty="0"/>
              <a:t>/wcmsp5/groups/public/---</a:t>
            </a:r>
            <a:r>
              <a:rPr lang="en-US" dirty="0" err="1"/>
              <a:t>arabstates</a:t>
            </a:r>
            <a:r>
              <a:rPr lang="en-US" dirty="0"/>
              <a:t>/---</a:t>
            </a:r>
            <a:r>
              <a:rPr lang="en-US" dirty="0" err="1"/>
              <a:t>ro-beirut</a:t>
            </a:r>
            <a:r>
              <a:rPr lang="en-US" dirty="0"/>
              <a:t>/documents/publication/wcms_749136.pdf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www.ilo.org</a:t>
            </a:r>
            <a:r>
              <a:rPr lang="en-US" dirty="0"/>
              <a:t>/wcmsp5/groups/public/---</a:t>
            </a:r>
            <a:r>
              <a:rPr lang="en-US" dirty="0" err="1"/>
              <a:t>ed_emp</a:t>
            </a:r>
            <a:r>
              <a:rPr lang="en-US" dirty="0"/>
              <a:t>/documents/publication/wcms_753026.pdf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9079B-BF73-F54E-B101-4D980B90F3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0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9079B-BF73-F54E-B101-4D980B90F3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4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9079B-BF73-F54E-B101-4D980B90F3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5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9079B-BF73-F54E-B101-4D980B90F3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9079B-BF73-F54E-B101-4D980B90F3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9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Currently six National Skills Councils are active in Jordan: Tourism and Hospitality (T&amp;H), Information and Communications Technology (ICT), Logistics, Water and Energy, Leather and Textile, and Cosmetics &amp; Chemicals.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9079B-BF73-F54E-B101-4D980B90F3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7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20DD-DC30-8F4C-822D-9A3CFB97B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A7F5A-D4B8-C54D-ADB0-FFB327AD6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62B24-A0AA-7E47-9D13-A387E778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17F5-D0F5-E54D-9A74-DDCD047C6C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1EC66-33B1-C84E-8B2C-0E2CC0AB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32E4B-4DEC-2F4D-99E8-0801F022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7778-427F-AF4E-B79B-E9E480D8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1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D4F5C-5612-1640-8C46-2BA5E72C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AEE95-6C4D-C54E-BB6E-18C5FB276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4F9A-886D-ED46-97CC-6955B7BA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17F5-D0F5-E54D-9A74-DDCD047C6C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60DE5-68D5-7144-B890-8C9FA818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DE359-86E2-4348-A649-58A377D5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7778-427F-AF4E-B79B-E9E480D8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5582C-636E-E742-8227-16E316F3C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06489-AF28-274E-900E-16C47C63B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61560-8911-734F-8430-01E7B3FC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17F5-D0F5-E54D-9A74-DDCD047C6C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F798C-5A03-9E40-B3AB-AB157B09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93B42-C8C1-304D-965F-56EF526C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7778-427F-AF4E-B79B-E9E480D8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5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AE4D-EC24-A44A-9B26-2A45EC24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31ED-FD1F-EB4A-B88D-5C1363EDC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2F47B-0850-4E44-BCB3-CA3EB9D3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17F5-D0F5-E54D-9A74-DDCD047C6C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BE4EF-4C82-E04E-8FFA-12FD166C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E2305-80A7-0D40-AEE9-9067B4E7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7778-427F-AF4E-B79B-E9E480D8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9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D86D-2B5A-2840-8EF5-B1A71E43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B5B79-6CDF-FB4E-B090-0E3D6154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379EE-948F-654D-B84C-49386367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17F5-D0F5-E54D-9A74-DDCD047C6C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88BFA-EA60-234A-AF3E-94462F8A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53DCF-D5D5-894D-95E7-4DDF35FA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7778-427F-AF4E-B79B-E9E480D8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0CB4-3DE5-2D40-8E74-74C7F37B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B93D6-ED2E-234D-BE89-7A34D86FA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19CF3-C2E0-F54B-B155-A1894FBA4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3B588-EECA-344B-BBEA-4A542C96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17F5-D0F5-E54D-9A74-DDCD047C6C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0F348-5F3C-CC44-A79D-97E96CE5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10CB4-C16B-3E48-BEEE-4FCE0C55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7778-427F-AF4E-B79B-E9E480D8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536F0-FEA2-E042-815F-EE143352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F8459-CF69-7348-AB39-23DA57CFD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9C49A-69C2-8344-AFE7-A7AE205DF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49E7A-18D5-7842-9EA9-15A6F9A98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60CBC-E643-5946-AF69-D845C582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1EE28-1E80-4041-8E47-C9460648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17F5-D0F5-E54D-9A74-DDCD047C6C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0D4F4-81F1-D14D-9273-4C30F0EB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DEAFC-3C11-8449-AE22-46FFCDD9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7778-427F-AF4E-B79B-E9E480D8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8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24B6-46F3-C045-B344-E6E6EBB8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E878E-2E3F-2E4D-90BD-533C60AD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17F5-D0F5-E54D-9A74-DDCD047C6C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01EE1-380A-2E41-90C6-D3D84F34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E293F-356D-224D-B0BE-CA09BB2F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7778-427F-AF4E-B79B-E9E480D8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7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FBED1-4695-7949-A40D-EFCDD0D7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17F5-D0F5-E54D-9A74-DDCD047C6C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1B1A8-883A-5547-88A5-EDF434A6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F3591-2CD4-CC4E-990C-0E8D1867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7778-427F-AF4E-B79B-E9E480D8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2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602D2-4E68-6047-926A-1B113AE7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8E2F-A197-4643-849C-9F7B93456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AEB41-7991-6449-9517-D2157DBF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395C0-9EB6-D14F-B54B-3F29523A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17F5-D0F5-E54D-9A74-DDCD047C6C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40E22-AC7D-CB46-A2AE-6FE7AC27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267B0-E526-7949-A644-8EF83388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7778-427F-AF4E-B79B-E9E480D8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8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2853-22EA-5044-9F0B-2801770A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72EB45-D2F1-0347-A5CA-9FF493C84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985B1-EFE1-904D-9315-79A47ABB7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2937F-F7BC-104C-A68F-49E95443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217F5-D0F5-E54D-9A74-DDCD047C6C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DF9CB-8027-4840-9390-0C857EBC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5232A-E0AD-0547-BC3D-410646E1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7778-427F-AF4E-B79B-E9E480D8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0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3F5D1E-8D5C-1048-BE1C-CA9CCB5C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ADA88-FD76-284A-946D-D03A71022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B1005-A6BF-AA43-98B1-2E203F9C0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17F5-D0F5-E54D-9A74-DDCD047C6C1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CB4F7-15B6-6946-B584-71840C42D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17BD1-678D-9F41-9A77-F7F2F2E14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7778-427F-AF4E-B79B-E9E480D8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4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810BE-60CD-7E4C-A0FB-39F8AD14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Linking Tertiary Education 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4000" dirty="0">
                <a:solidFill>
                  <a:schemeClr val="bg2"/>
                </a:solidFill>
              </a:rPr>
              <a:t>to the Labor Market</a:t>
            </a:r>
            <a:endParaRPr lang="en-US" sz="40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E469A-0D85-944A-B13C-53C99DF55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b="1" dirty="0"/>
              <a:t>US - Jordanian UCN Webinar series: #2</a:t>
            </a:r>
          </a:p>
          <a:p>
            <a:pPr algn="ctr"/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Andreas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Blom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Mariam Nusrat</a:t>
            </a:r>
          </a:p>
        </p:txBody>
      </p:sp>
    </p:spTree>
    <p:extLst>
      <p:ext uri="{BB962C8B-B14F-4D97-AF65-F5344CB8AC3E}">
        <p14:creationId xmlns:p14="http://schemas.microsoft.com/office/powerpoint/2010/main" val="1125937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1AD65-B2C4-924F-B7F1-CBF9624F3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20" y="1379349"/>
            <a:ext cx="12191980" cy="54786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F593CCB-EC3F-D147-B703-4BE15A7B0D01}"/>
              </a:ext>
            </a:extLst>
          </p:cNvPr>
          <p:cNvSpPr txBox="1">
            <a:spLocks/>
          </p:cNvSpPr>
          <p:nvPr/>
        </p:nvSpPr>
        <p:spPr>
          <a:xfrm>
            <a:off x="0" y="22127"/>
            <a:ext cx="12192000" cy="1357222"/>
          </a:xfrm>
          <a:prstGeom prst="rect">
            <a:avLst/>
          </a:prstGeom>
          <a:solidFill>
            <a:srgbClr val="021F43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75" dirty="0">
                <a:solidFill>
                  <a:schemeClr val="bg1"/>
                </a:solidFill>
                <a:latin typeface="+mn-lt"/>
              </a:rPr>
              <a:t>World Bank’s Experience with Private Sector</a:t>
            </a:r>
          </a:p>
          <a:p>
            <a:pPr algn="ctr">
              <a:lnSpc>
                <a:spcPct val="150000"/>
              </a:lnSpc>
            </a:pPr>
            <a:r>
              <a:rPr lang="en-US" sz="2800" b="1" spc="75" dirty="0">
                <a:solidFill>
                  <a:schemeClr val="bg1"/>
                </a:solidFill>
              </a:rPr>
              <a:t>Lessons Learned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368E1A-63D6-3043-B931-479060E90669}"/>
              </a:ext>
            </a:extLst>
          </p:cNvPr>
          <p:cNvCxnSpPr>
            <a:cxnSpLocks/>
          </p:cNvCxnSpPr>
          <p:nvPr/>
        </p:nvCxnSpPr>
        <p:spPr>
          <a:xfrm>
            <a:off x="917171" y="746694"/>
            <a:ext cx="10357658" cy="0"/>
          </a:xfrm>
          <a:prstGeom prst="line">
            <a:avLst/>
          </a:prstGeom>
          <a:ln w="63500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22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0A67-F253-1248-80C6-0003FDD43760}"/>
              </a:ext>
            </a:extLst>
          </p:cNvPr>
          <p:cNvSpPr txBox="1">
            <a:spLocks/>
          </p:cNvSpPr>
          <p:nvPr/>
        </p:nvSpPr>
        <p:spPr>
          <a:xfrm>
            <a:off x="0" y="22127"/>
            <a:ext cx="12192000" cy="1108173"/>
          </a:xfrm>
          <a:prstGeom prst="rect">
            <a:avLst/>
          </a:prstGeom>
          <a:solidFill>
            <a:srgbClr val="021F43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75" dirty="0">
                <a:solidFill>
                  <a:schemeClr val="bg1"/>
                </a:solidFill>
                <a:latin typeface="+mn-lt"/>
              </a:rPr>
              <a:t>Gender Sensitive Skills Development</a:t>
            </a:r>
          </a:p>
          <a:p>
            <a:pPr algn="ctr">
              <a:lnSpc>
                <a:spcPct val="150000"/>
              </a:lnSpc>
            </a:pPr>
            <a:r>
              <a:rPr lang="en-US" sz="2800" b="1" spc="75" dirty="0">
                <a:solidFill>
                  <a:schemeClr val="bg1"/>
                </a:solidFill>
                <a:latin typeface="+mn-lt"/>
              </a:rPr>
              <a:t>Enhancing Female Labor Force Participation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02BD91-F2DB-0740-AFEA-AD1DFB88DF9F}"/>
              </a:ext>
            </a:extLst>
          </p:cNvPr>
          <p:cNvCxnSpPr>
            <a:cxnSpLocks/>
          </p:cNvCxnSpPr>
          <p:nvPr/>
        </p:nvCxnSpPr>
        <p:spPr>
          <a:xfrm>
            <a:off x="914400" y="666426"/>
            <a:ext cx="10357658" cy="0"/>
          </a:xfrm>
          <a:prstGeom prst="line">
            <a:avLst/>
          </a:prstGeom>
          <a:ln w="63500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C894C822-988B-8146-BEB4-E7737DA33DC8}"/>
              </a:ext>
            </a:extLst>
          </p:cNvPr>
          <p:cNvSpPr/>
          <p:nvPr/>
        </p:nvSpPr>
        <p:spPr>
          <a:xfrm>
            <a:off x="5200650" y="2121147"/>
            <a:ext cx="5088487" cy="1535147"/>
          </a:xfrm>
          <a:custGeom>
            <a:avLst/>
            <a:gdLst>
              <a:gd name="connsiteX0" fmla="*/ 0 w 3589734"/>
              <a:gd name="connsiteY0" fmla="*/ 0 h 2153840"/>
              <a:gd name="connsiteX1" fmla="*/ 3589734 w 3589734"/>
              <a:gd name="connsiteY1" fmla="*/ 0 h 2153840"/>
              <a:gd name="connsiteX2" fmla="*/ 3589734 w 3589734"/>
              <a:gd name="connsiteY2" fmla="*/ 2153840 h 2153840"/>
              <a:gd name="connsiteX3" fmla="*/ 0 w 3589734"/>
              <a:gd name="connsiteY3" fmla="*/ 2153840 h 2153840"/>
              <a:gd name="connsiteX4" fmla="*/ 0 w 3589734"/>
              <a:gd name="connsiteY4" fmla="*/ 0 h 215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734" h="2153840">
                <a:moveTo>
                  <a:pt x="0" y="0"/>
                </a:moveTo>
                <a:lnTo>
                  <a:pt x="3589734" y="0"/>
                </a:lnTo>
                <a:lnTo>
                  <a:pt x="3589734" y="2153840"/>
                </a:lnTo>
                <a:lnTo>
                  <a:pt x="0" y="21538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kern="1200" dirty="0">
                <a:solidFill>
                  <a:schemeClr val="tx1"/>
                </a:solidFill>
              </a:rPr>
              <a:t>Design and implementation of outreach and awareness-raising activities to identify and motivate targeted female beneficiaries to register for trainings and to support applicants with the application process.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E7EB5F8-A1CB-2E48-82E6-C888653D1B84}"/>
              </a:ext>
            </a:extLst>
          </p:cNvPr>
          <p:cNvSpPr/>
          <p:nvPr/>
        </p:nvSpPr>
        <p:spPr>
          <a:xfrm>
            <a:off x="5200650" y="3816555"/>
            <a:ext cx="5088487" cy="1242228"/>
          </a:xfrm>
          <a:custGeom>
            <a:avLst/>
            <a:gdLst>
              <a:gd name="connsiteX0" fmla="*/ 0 w 3589734"/>
              <a:gd name="connsiteY0" fmla="*/ 0 h 2153840"/>
              <a:gd name="connsiteX1" fmla="*/ 3589734 w 3589734"/>
              <a:gd name="connsiteY1" fmla="*/ 0 h 2153840"/>
              <a:gd name="connsiteX2" fmla="*/ 3589734 w 3589734"/>
              <a:gd name="connsiteY2" fmla="*/ 2153840 h 2153840"/>
              <a:gd name="connsiteX3" fmla="*/ 0 w 3589734"/>
              <a:gd name="connsiteY3" fmla="*/ 2153840 h 2153840"/>
              <a:gd name="connsiteX4" fmla="*/ 0 w 3589734"/>
              <a:gd name="connsiteY4" fmla="*/ 0 h 215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734" h="2153840">
                <a:moveTo>
                  <a:pt x="0" y="0"/>
                </a:moveTo>
                <a:lnTo>
                  <a:pt x="3589734" y="0"/>
                </a:lnTo>
                <a:lnTo>
                  <a:pt x="3589734" y="2153840"/>
                </a:lnTo>
                <a:lnTo>
                  <a:pt x="0" y="2153840"/>
                </a:lnTo>
                <a:lnTo>
                  <a:pt x="0" y="0"/>
                </a:lnTo>
                <a:close/>
              </a:path>
            </a:pathLst>
          </a:custGeom>
          <a:solidFill>
            <a:srgbClr val="94FDE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tx1"/>
                </a:solidFill>
              </a:rPr>
              <a:t>Training curriculum developed with a gender lens, such as including female role models, to ensure training courses and learning resources are inclusive.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B8FDB67-9907-AC4D-9A0F-1F18AC3FB512}"/>
              </a:ext>
            </a:extLst>
          </p:cNvPr>
          <p:cNvSpPr/>
          <p:nvPr/>
        </p:nvSpPr>
        <p:spPr>
          <a:xfrm>
            <a:off x="5200650" y="5262038"/>
            <a:ext cx="5088487" cy="1038750"/>
          </a:xfrm>
          <a:custGeom>
            <a:avLst/>
            <a:gdLst>
              <a:gd name="connsiteX0" fmla="*/ 0 w 3589734"/>
              <a:gd name="connsiteY0" fmla="*/ 0 h 2153840"/>
              <a:gd name="connsiteX1" fmla="*/ 3589734 w 3589734"/>
              <a:gd name="connsiteY1" fmla="*/ 0 h 2153840"/>
              <a:gd name="connsiteX2" fmla="*/ 3589734 w 3589734"/>
              <a:gd name="connsiteY2" fmla="*/ 2153840 h 2153840"/>
              <a:gd name="connsiteX3" fmla="*/ 0 w 3589734"/>
              <a:gd name="connsiteY3" fmla="*/ 2153840 h 2153840"/>
              <a:gd name="connsiteX4" fmla="*/ 0 w 3589734"/>
              <a:gd name="connsiteY4" fmla="*/ 0 h 215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734" h="2153840">
                <a:moveTo>
                  <a:pt x="0" y="0"/>
                </a:moveTo>
                <a:lnTo>
                  <a:pt x="3589734" y="0"/>
                </a:lnTo>
                <a:lnTo>
                  <a:pt x="3589734" y="2153840"/>
                </a:lnTo>
                <a:lnTo>
                  <a:pt x="0" y="21538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tx1"/>
                </a:solidFill>
              </a:rPr>
              <a:t>Address barriers to access for women for leveraging training and employment opportunities with a focus on role of social constructs and societal perceptions around labor force participation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53CA9-2D79-8B4A-B5DA-FBD8B87D9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885"/>
          <a:stretch/>
        </p:blipFill>
        <p:spPr>
          <a:xfrm>
            <a:off x="7554" y="5397874"/>
            <a:ext cx="4972050" cy="306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4AA112-1987-8645-80B9-85C9A281F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07" t="17116" r="21981" b="18592"/>
          <a:stretch/>
        </p:blipFill>
        <p:spPr>
          <a:xfrm>
            <a:off x="7554" y="3005955"/>
            <a:ext cx="4972050" cy="21510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AC7064C-E409-BC48-8266-96F54FBE6363}"/>
              </a:ext>
            </a:extLst>
          </p:cNvPr>
          <p:cNvSpPr/>
          <p:nvPr/>
        </p:nvSpPr>
        <p:spPr>
          <a:xfrm>
            <a:off x="421377" y="2498902"/>
            <a:ext cx="41444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Barriers to Employment for Young Women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D69970-420E-2248-A0EE-CD77CD503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230" y="1304934"/>
            <a:ext cx="1081655" cy="5553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11A90B-02E1-A444-9DFD-AD829D64C51A}"/>
              </a:ext>
            </a:extLst>
          </p:cNvPr>
          <p:cNvSpPr/>
          <p:nvPr/>
        </p:nvSpPr>
        <p:spPr>
          <a:xfrm>
            <a:off x="5903832" y="1629935"/>
            <a:ext cx="390318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Designing Programs with a Gender Lens</a:t>
            </a:r>
          </a:p>
        </p:txBody>
      </p:sp>
    </p:spTree>
    <p:extLst>
      <p:ext uri="{BB962C8B-B14F-4D97-AF65-F5344CB8AC3E}">
        <p14:creationId xmlns:p14="http://schemas.microsoft.com/office/powerpoint/2010/main" val="162752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0A67-F253-1248-80C6-0003FDD43760}"/>
              </a:ext>
            </a:extLst>
          </p:cNvPr>
          <p:cNvSpPr txBox="1">
            <a:spLocks/>
          </p:cNvSpPr>
          <p:nvPr/>
        </p:nvSpPr>
        <p:spPr>
          <a:xfrm>
            <a:off x="0" y="22127"/>
            <a:ext cx="12192000" cy="1108173"/>
          </a:xfrm>
          <a:prstGeom prst="rect">
            <a:avLst/>
          </a:prstGeom>
          <a:solidFill>
            <a:srgbClr val="021F43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75" dirty="0">
                <a:solidFill>
                  <a:schemeClr val="bg1"/>
                </a:solidFill>
                <a:latin typeface="+mn-lt"/>
              </a:rPr>
              <a:t>The Way Forward</a:t>
            </a:r>
          </a:p>
          <a:p>
            <a:pPr algn="ctr">
              <a:lnSpc>
                <a:spcPct val="150000"/>
              </a:lnSpc>
            </a:pPr>
            <a:r>
              <a:rPr lang="en-US" sz="2800" b="1" spc="75" dirty="0">
                <a:solidFill>
                  <a:schemeClr val="bg1"/>
                </a:solidFill>
                <a:latin typeface="+mn-lt"/>
              </a:rPr>
              <a:t>What’s Next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02BD91-F2DB-0740-AFEA-AD1DFB88DF9F}"/>
              </a:ext>
            </a:extLst>
          </p:cNvPr>
          <p:cNvCxnSpPr>
            <a:cxnSpLocks/>
          </p:cNvCxnSpPr>
          <p:nvPr/>
        </p:nvCxnSpPr>
        <p:spPr>
          <a:xfrm>
            <a:off x="914400" y="666426"/>
            <a:ext cx="10357658" cy="0"/>
          </a:xfrm>
          <a:prstGeom prst="line">
            <a:avLst/>
          </a:prstGeom>
          <a:ln w="63500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BC13B82-D9A2-914D-A2F3-256C2A8A23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36415"/>
              </p:ext>
            </p:extLst>
          </p:nvPr>
        </p:nvGraphicFramePr>
        <p:xfrm>
          <a:off x="720035" y="1510748"/>
          <a:ext cx="11067774" cy="51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578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0A67-F253-1248-80C6-0003FDD43760}"/>
              </a:ext>
            </a:extLst>
          </p:cNvPr>
          <p:cNvSpPr txBox="1">
            <a:spLocks/>
          </p:cNvSpPr>
          <p:nvPr/>
        </p:nvSpPr>
        <p:spPr>
          <a:xfrm>
            <a:off x="0" y="2991879"/>
            <a:ext cx="12192000" cy="1801347"/>
          </a:xfrm>
          <a:prstGeom prst="rect">
            <a:avLst/>
          </a:prstGeom>
          <a:solidFill>
            <a:srgbClr val="021F43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75">
                <a:solidFill>
                  <a:schemeClr val="bg1"/>
                </a:solidFill>
                <a:latin typeface="+mn-lt"/>
              </a:rPr>
              <a:t>THANK YOU</a:t>
            </a:r>
            <a:endParaRPr lang="en-US" sz="4000" b="1" spc="75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02BD91-F2DB-0740-AFEA-AD1DFB88DF9F}"/>
              </a:ext>
            </a:extLst>
          </p:cNvPr>
          <p:cNvCxnSpPr>
            <a:cxnSpLocks/>
          </p:cNvCxnSpPr>
          <p:nvPr/>
        </p:nvCxnSpPr>
        <p:spPr>
          <a:xfrm>
            <a:off x="1061883" y="4519357"/>
            <a:ext cx="10357658" cy="0"/>
          </a:xfrm>
          <a:prstGeom prst="line">
            <a:avLst/>
          </a:prstGeom>
          <a:ln w="63500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82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0A67-F253-1248-80C6-0003FDD43760}"/>
              </a:ext>
            </a:extLst>
          </p:cNvPr>
          <p:cNvSpPr txBox="1">
            <a:spLocks/>
          </p:cNvSpPr>
          <p:nvPr/>
        </p:nvSpPr>
        <p:spPr>
          <a:xfrm>
            <a:off x="0" y="22127"/>
            <a:ext cx="12192000" cy="1326226"/>
          </a:xfrm>
          <a:prstGeom prst="rect">
            <a:avLst/>
          </a:prstGeom>
          <a:solidFill>
            <a:srgbClr val="021F43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spc="75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4000" b="1" spc="75" dirty="0">
                <a:solidFill>
                  <a:schemeClr val="bg1"/>
                </a:solidFill>
                <a:latin typeface="+mn-lt"/>
              </a:rPr>
              <a:t>The Time is Now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The time is now to prepare the Jordanian youth for the future of work.</a:t>
            </a:r>
          </a:p>
          <a:p>
            <a:pPr algn="ctr"/>
            <a:endParaRPr lang="en-US" sz="4000" b="1" spc="75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02BD91-F2DB-0740-AFEA-AD1DFB88DF9F}"/>
              </a:ext>
            </a:extLst>
          </p:cNvPr>
          <p:cNvCxnSpPr>
            <a:cxnSpLocks/>
          </p:cNvCxnSpPr>
          <p:nvPr/>
        </p:nvCxnSpPr>
        <p:spPr>
          <a:xfrm>
            <a:off x="821189" y="666427"/>
            <a:ext cx="10357658" cy="0"/>
          </a:xfrm>
          <a:prstGeom prst="line">
            <a:avLst/>
          </a:prstGeom>
          <a:ln w="63500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4CFABC0-420F-534C-9F32-F8780EEB7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2" t="35182" r="3377" b="6184"/>
          <a:stretch/>
        </p:blipFill>
        <p:spPr>
          <a:xfrm>
            <a:off x="5147199" y="3965195"/>
            <a:ext cx="6671082" cy="212467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B28D6F-3A41-AE49-B5FB-791A36C27E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21" t="4187"/>
          <a:stretch/>
        </p:blipFill>
        <p:spPr>
          <a:xfrm>
            <a:off x="3254800" y="2101988"/>
            <a:ext cx="523147" cy="3726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DF0D93-38CD-D749-9B64-B01B934115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37"/>
          <a:stretch/>
        </p:blipFill>
        <p:spPr>
          <a:xfrm>
            <a:off x="3782434" y="1570191"/>
            <a:ext cx="1131231" cy="4258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4CC37-3A68-D741-8F60-30E541943D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3" t="19015" r="1695" b="5421"/>
          <a:stretch/>
        </p:blipFill>
        <p:spPr>
          <a:xfrm>
            <a:off x="5138226" y="1669443"/>
            <a:ext cx="6680055" cy="22957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D371A2-EFF8-3940-A658-5493FF3D7D58}"/>
              </a:ext>
            </a:extLst>
          </p:cNvPr>
          <p:cNvSpPr/>
          <p:nvPr/>
        </p:nvSpPr>
        <p:spPr>
          <a:xfrm>
            <a:off x="228757" y="2466422"/>
            <a:ext cx="280148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i="1" dirty="0"/>
              <a:t>Demographic dividend: </a:t>
            </a:r>
            <a:r>
              <a:rPr lang="en-US" sz="2000" dirty="0"/>
              <a:t>Jordanian society is one of the youngest in the world – people under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24 constitute 54% of the population</a:t>
            </a:r>
            <a:r>
              <a:rPr lang="en-US" sz="2000" dirty="0"/>
              <a:t> and median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age is 22.8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45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0A67-F253-1248-80C6-0003FDD43760}"/>
              </a:ext>
            </a:extLst>
          </p:cNvPr>
          <p:cNvSpPr txBox="1">
            <a:spLocks/>
          </p:cNvSpPr>
          <p:nvPr/>
        </p:nvSpPr>
        <p:spPr>
          <a:xfrm>
            <a:off x="0" y="22126"/>
            <a:ext cx="12192000" cy="1403717"/>
          </a:xfrm>
          <a:prstGeom prst="rect">
            <a:avLst/>
          </a:prstGeom>
          <a:solidFill>
            <a:srgbClr val="021F43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75" dirty="0">
                <a:solidFill>
                  <a:schemeClr val="bg1"/>
                </a:solidFill>
                <a:latin typeface="+mn-lt"/>
              </a:rPr>
              <a:t>Current Challenges </a:t>
            </a:r>
          </a:p>
          <a:p>
            <a:pPr algn="ctr">
              <a:lnSpc>
                <a:spcPct val="150000"/>
              </a:lnSpc>
            </a:pPr>
            <a:r>
              <a:rPr lang="en-US" sz="2800" b="1" spc="75" dirty="0">
                <a:solidFill>
                  <a:schemeClr val="bg1"/>
                </a:solidFill>
                <a:latin typeface="+mn-lt"/>
              </a:rPr>
              <a:t>Gaps in Tertiary Education Ecosystem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02BD91-F2DB-0740-AFEA-AD1DFB88DF9F}"/>
              </a:ext>
            </a:extLst>
          </p:cNvPr>
          <p:cNvCxnSpPr>
            <a:cxnSpLocks/>
          </p:cNvCxnSpPr>
          <p:nvPr/>
        </p:nvCxnSpPr>
        <p:spPr>
          <a:xfrm>
            <a:off x="914400" y="743918"/>
            <a:ext cx="10357658" cy="0"/>
          </a:xfrm>
          <a:prstGeom prst="line">
            <a:avLst/>
          </a:prstGeom>
          <a:ln w="63500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70FF2D-683A-0345-ADF7-0D779A66C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234337"/>
              </p:ext>
            </p:extLst>
          </p:nvPr>
        </p:nvGraphicFramePr>
        <p:xfrm>
          <a:off x="384423" y="1831039"/>
          <a:ext cx="11350487" cy="467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222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0A67-F253-1248-80C6-0003FDD43760}"/>
              </a:ext>
            </a:extLst>
          </p:cNvPr>
          <p:cNvSpPr txBox="1">
            <a:spLocks/>
          </p:cNvSpPr>
          <p:nvPr/>
        </p:nvSpPr>
        <p:spPr>
          <a:xfrm>
            <a:off x="0" y="22127"/>
            <a:ext cx="12192000" cy="1309737"/>
          </a:xfrm>
          <a:prstGeom prst="rect">
            <a:avLst/>
          </a:prstGeom>
          <a:solidFill>
            <a:srgbClr val="021F43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75" dirty="0">
                <a:solidFill>
                  <a:schemeClr val="bg1"/>
                </a:solidFill>
                <a:latin typeface="+mn-lt"/>
              </a:rPr>
              <a:t>Tertiary Education &amp; COVID19</a:t>
            </a:r>
          </a:p>
          <a:p>
            <a:pPr algn="ctr">
              <a:lnSpc>
                <a:spcPct val="150000"/>
              </a:lnSpc>
            </a:pPr>
            <a:r>
              <a:rPr lang="en-US" sz="2800" b="1" spc="75" dirty="0">
                <a:solidFill>
                  <a:schemeClr val="bg1"/>
                </a:solidFill>
                <a:latin typeface="+mn-lt"/>
              </a:rPr>
              <a:t>A Challenge &amp; An Opportunity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02BD91-F2DB-0740-AFEA-AD1DFB88DF9F}"/>
              </a:ext>
            </a:extLst>
          </p:cNvPr>
          <p:cNvCxnSpPr>
            <a:cxnSpLocks/>
          </p:cNvCxnSpPr>
          <p:nvPr/>
        </p:nvCxnSpPr>
        <p:spPr>
          <a:xfrm>
            <a:off x="914400" y="712921"/>
            <a:ext cx="10357658" cy="0"/>
          </a:xfrm>
          <a:prstGeom prst="line">
            <a:avLst/>
          </a:prstGeom>
          <a:ln w="63500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25844F2-A3C8-054A-8B0A-D3F494325A26}"/>
              </a:ext>
            </a:extLst>
          </p:cNvPr>
          <p:cNvSpPr/>
          <p:nvPr/>
        </p:nvSpPr>
        <p:spPr>
          <a:xfrm>
            <a:off x="252425" y="4507581"/>
            <a:ext cx="586579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JORDAN SPECIFIC IMPACTS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42 % </a:t>
            </a:r>
            <a:r>
              <a:rPr lang="en-US" dirty="0"/>
              <a:t>of Jordanian enterprises can pay salaries for </a:t>
            </a:r>
            <a:r>
              <a:rPr lang="en-US" b="1" u="sng" dirty="0"/>
              <a:t>less than one month</a:t>
            </a:r>
            <a:r>
              <a:rPr lang="en-US" dirty="0"/>
              <a:t>, another 42 per cent for less than three months. Affected micro and small businesses cannot pay any salaries.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9429D9-4864-274A-8B48-0AC19E20460F}"/>
              </a:ext>
            </a:extLst>
          </p:cNvPr>
          <p:cNvSpPr/>
          <p:nvPr/>
        </p:nvSpPr>
        <p:spPr>
          <a:xfrm>
            <a:off x="263541" y="3138980"/>
            <a:ext cx="5865798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GLOBAL IMPACTS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One in six </a:t>
            </a:r>
            <a:r>
              <a:rPr lang="en-US" dirty="0"/>
              <a:t>young people (17%) stopped working altogether;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Two out of five </a:t>
            </a:r>
            <a:r>
              <a:rPr lang="en-US" dirty="0"/>
              <a:t>young people (42%) reported a reduction in their income.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11886-3586-3F42-9D0D-27077A0DD18A}"/>
              </a:ext>
            </a:extLst>
          </p:cNvPr>
          <p:cNvSpPr/>
          <p:nvPr/>
        </p:nvSpPr>
        <p:spPr>
          <a:xfrm>
            <a:off x="252425" y="1830016"/>
            <a:ext cx="5876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The COVID19 pandemic is inflicting a heavy toll on young workers, destroying their employment and undermining their career prospects.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ED901-A848-3A4E-AB8D-CE8975340D54}"/>
              </a:ext>
            </a:extLst>
          </p:cNvPr>
          <p:cNvSpPr txBox="1"/>
          <p:nvPr/>
        </p:nvSpPr>
        <p:spPr>
          <a:xfrm>
            <a:off x="6572250" y="1846048"/>
            <a:ext cx="521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COVID19 crises also represents an opportunity for change and building back better. </a:t>
            </a:r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24A6A77-7969-6C45-90B5-A546387B9F0A}"/>
              </a:ext>
            </a:extLst>
          </p:cNvPr>
          <p:cNvSpPr/>
          <p:nvPr/>
        </p:nvSpPr>
        <p:spPr>
          <a:xfrm>
            <a:off x="6572250" y="4870310"/>
            <a:ext cx="5014913" cy="1675201"/>
          </a:xfrm>
          <a:custGeom>
            <a:avLst/>
            <a:gdLst>
              <a:gd name="connsiteX0" fmla="*/ 0 w 3869531"/>
              <a:gd name="connsiteY0" fmla="*/ 0 h 2321718"/>
              <a:gd name="connsiteX1" fmla="*/ 3869531 w 3869531"/>
              <a:gd name="connsiteY1" fmla="*/ 0 h 2321718"/>
              <a:gd name="connsiteX2" fmla="*/ 3869531 w 3869531"/>
              <a:gd name="connsiteY2" fmla="*/ 2321718 h 2321718"/>
              <a:gd name="connsiteX3" fmla="*/ 0 w 3869531"/>
              <a:gd name="connsiteY3" fmla="*/ 2321718 h 2321718"/>
              <a:gd name="connsiteX4" fmla="*/ 0 w 3869531"/>
              <a:gd name="connsiteY4" fmla="*/ 0 h 232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FFF5CD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i="0" kern="1200" dirty="0"/>
              <a:t>PROTECTING POOR AND VULNERABLE PEOPLE</a:t>
            </a:r>
            <a:r>
              <a:rPr lang="en-US" b="0" i="0" kern="1200" dirty="0"/>
              <a:t> by scaling up social safety nets and safeguarding nutrition and learning. Jordan has mobilized technology-enabled distance learning as the centerpiece of the education sector response to COVID-19. </a:t>
            </a:r>
            <a:endParaRPr lang="en-US" kern="1200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A2435D3-AD31-3641-8FEB-27E1F53249EF}"/>
              </a:ext>
            </a:extLst>
          </p:cNvPr>
          <p:cNvSpPr/>
          <p:nvPr/>
        </p:nvSpPr>
        <p:spPr>
          <a:xfrm>
            <a:off x="6572250" y="2718462"/>
            <a:ext cx="5014913" cy="841037"/>
          </a:xfrm>
          <a:custGeom>
            <a:avLst/>
            <a:gdLst>
              <a:gd name="connsiteX0" fmla="*/ 0 w 3869531"/>
              <a:gd name="connsiteY0" fmla="*/ 0 h 2321718"/>
              <a:gd name="connsiteX1" fmla="*/ 3869531 w 3869531"/>
              <a:gd name="connsiteY1" fmla="*/ 0 h 2321718"/>
              <a:gd name="connsiteX2" fmla="*/ 3869531 w 3869531"/>
              <a:gd name="connsiteY2" fmla="*/ 2321718 h 2321718"/>
              <a:gd name="connsiteX3" fmla="*/ 0 w 3869531"/>
              <a:gd name="connsiteY3" fmla="*/ 2321718 h 2321718"/>
              <a:gd name="connsiteX4" fmla="*/ 0 w 3869531"/>
              <a:gd name="connsiteY4" fmla="*/ 0 h 232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ABFDC9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4900445"/>
              <a:satOff val="-20388"/>
              <a:lumOff val="4804"/>
              <a:alphaOff val="0"/>
            </a:schemeClr>
          </a:fillRef>
          <a:effectRef idx="1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i="0" kern="1200" dirty="0"/>
              <a:t>PROTECTING JOBS</a:t>
            </a:r>
            <a:r>
              <a:rPr lang="en-US" b="0" i="0" kern="1200" dirty="0"/>
              <a:t> to safeguard income and preserve human capital.</a:t>
            </a:r>
            <a:endParaRPr lang="en-US" kern="120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06003E6-42C6-5046-940E-6A2E838E8BC9}"/>
              </a:ext>
            </a:extLst>
          </p:cNvPr>
          <p:cNvSpPr/>
          <p:nvPr/>
        </p:nvSpPr>
        <p:spPr>
          <a:xfrm>
            <a:off x="6572251" y="3652895"/>
            <a:ext cx="5014912" cy="1117022"/>
          </a:xfrm>
          <a:custGeom>
            <a:avLst/>
            <a:gdLst>
              <a:gd name="connsiteX0" fmla="*/ 0 w 3869531"/>
              <a:gd name="connsiteY0" fmla="*/ 0 h 2321718"/>
              <a:gd name="connsiteX1" fmla="*/ 3869531 w 3869531"/>
              <a:gd name="connsiteY1" fmla="*/ 0 h 2321718"/>
              <a:gd name="connsiteX2" fmla="*/ 3869531 w 3869531"/>
              <a:gd name="connsiteY2" fmla="*/ 2321718 h 2321718"/>
              <a:gd name="connsiteX3" fmla="*/ 0 w 3869531"/>
              <a:gd name="connsiteY3" fmla="*/ 2321718 h 2321718"/>
              <a:gd name="connsiteX4" fmla="*/ 0 w 3869531"/>
              <a:gd name="connsiteY4" fmla="*/ 0 h 232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531" h="2321718">
                <a:moveTo>
                  <a:pt x="0" y="0"/>
                </a:moveTo>
                <a:lnTo>
                  <a:pt x="3869531" y="0"/>
                </a:lnTo>
                <a:lnTo>
                  <a:pt x="3869531" y="2321718"/>
                </a:lnTo>
                <a:lnTo>
                  <a:pt x="0" y="2321718"/>
                </a:lnTo>
                <a:lnTo>
                  <a:pt x="0" y="0"/>
                </a:lnTo>
                <a:close/>
              </a:path>
            </a:pathLst>
          </a:custGeom>
          <a:solidFill>
            <a:srgbClr val="EFE5FC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9800891"/>
              <a:satOff val="-40777"/>
              <a:lumOff val="9608"/>
              <a:alphaOff val="0"/>
            </a:schemeClr>
          </a:fillRef>
          <a:effectRef idx="1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b="1" i="0" kern="1200" dirty="0"/>
              <a:t>REBUILDING BETTER SYSTEMS FOR THE FUTURE</a:t>
            </a:r>
            <a:r>
              <a:rPr lang="en-US" b="0" i="0" kern="1200" dirty="0"/>
              <a:t> by removing binding constraints, addressing gender issues and strengthening core systems for service delivery. </a:t>
            </a:r>
          </a:p>
        </p:txBody>
      </p:sp>
    </p:spTree>
    <p:extLst>
      <p:ext uri="{BB962C8B-B14F-4D97-AF65-F5344CB8AC3E}">
        <p14:creationId xmlns:p14="http://schemas.microsoft.com/office/powerpoint/2010/main" val="69337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E4FCB7-E9C2-0B48-B62C-EA6F70F56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96"/>
          <a:stretch/>
        </p:blipFill>
        <p:spPr>
          <a:xfrm>
            <a:off x="137225" y="1589297"/>
            <a:ext cx="8566508" cy="3112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85A468-95DC-7A40-8FE9-57E87F53C17F}"/>
              </a:ext>
            </a:extLst>
          </p:cNvPr>
          <p:cNvSpPr txBox="1"/>
          <p:nvPr/>
        </p:nvSpPr>
        <p:spPr>
          <a:xfrm>
            <a:off x="2472841" y="2513244"/>
            <a:ext cx="936097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Skills development programs to enhance youth employability and labor market participation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6F6F0E-EF21-4B46-9F63-99543FF93A74}"/>
              </a:ext>
            </a:extLst>
          </p:cNvPr>
          <p:cNvSpPr txBox="1">
            <a:spLocks/>
          </p:cNvSpPr>
          <p:nvPr/>
        </p:nvSpPr>
        <p:spPr>
          <a:xfrm>
            <a:off x="-2771" y="0"/>
            <a:ext cx="12192000" cy="1405467"/>
          </a:xfrm>
          <a:prstGeom prst="rect">
            <a:avLst/>
          </a:prstGeom>
          <a:solidFill>
            <a:srgbClr val="021F43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75" dirty="0">
                <a:solidFill>
                  <a:schemeClr val="bg1"/>
                </a:solidFill>
                <a:latin typeface="+mn-lt"/>
              </a:rPr>
              <a:t>World Bank’s Role</a:t>
            </a:r>
          </a:p>
          <a:p>
            <a:pPr algn="ctr"/>
            <a:endParaRPr lang="en-US" sz="2400" b="1" spc="75" dirty="0">
              <a:solidFill>
                <a:schemeClr val="bg1"/>
              </a:solidFill>
            </a:endParaRPr>
          </a:p>
          <a:p>
            <a:pPr algn="ctr"/>
            <a:r>
              <a:rPr lang="en-US" sz="2800" b="1" spc="75" dirty="0">
                <a:solidFill>
                  <a:schemeClr val="bg1"/>
                </a:solidFill>
              </a:rPr>
              <a:t>Enhanced Support to Skills Development Initiatives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09E538-82C2-2640-9322-88A67240C2D5}"/>
              </a:ext>
            </a:extLst>
          </p:cNvPr>
          <p:cNvCxnSpPr>
            <a:cxnSpLocks/>
          </p:cNvCxnSpPr>
          <p:nvPr/>
        </p:nvCxnSpPr>
        <p:spPr>
          <a:xfrm>
            <a:off x="914400" y="626819"/>
            <a:ext cx="10357658" cy="0"/>
          </a:xfrm>
          <a:prstGeom prst="line">
            <a:avLst/>
          </a:prstGeom>
          <a:ln w="63500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D2F9C9D-3E7D-B149-89DC-FEAD26897F8F}"/>
              </a:ext>
            </a:extLst>
          </p:cNvPr>
          <p:cNvSpPr/>
          <p:nvPr/>
        </p:nvSpPr>
        <p:spPr>
          <a:xfrm>
            <a:off x="555841" y="4702051"/>
            <a:ext cx="11399091" cy="1323439"/>
          </a:xfrm>
          <a:prstGeom prst="rect">
            <a:avLst/>
          </a:prstGeom>
          <a:gradFill>
            <a:gsLst>
              <a:gs pos="0">
                <a:srgbClr val="ABFDC9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i="1" dirty="0">
                <a:solidFill>
                  <a:schemeClr val="tx1"/>
                </a:solidFill>
              </a:rPr>
              <a:t>Ending poverty and boosting shared prosperity:</a:t>
            </a:r>
            <a:r>
              <a:rPr lang="en-US" sz="2000" dirty="0">
                <a:solidFill>
                  <a:schemeClr val="tx1"/>
                </a:solidFill>
              </a:rPr>
              <a:t> A lack of focus on building skills reflects a loss of opportunity to enter quality jobs with decent income earning potential – critical to improving livelihoods and contributing to the Bank’s twin goals of (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) eradicating poverty and (ii) promoting shared prosperity, especially for the bottom 40%. </a:t>
            </a:r>
          </a:p>
        </p:txBody>
      </p:sp>
    </p:spTree>
    <p:extLst>
      <p:ext uri="{BB962C8B-B14F-4D97-AF65-F5344CB8AC3E}">
        <p14:creationId xmlns:p14="http://schemas.microsoft.com/office/powerpoint/2010/main" val="231428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0A67-F253-1248-80C6-0003FDD43760}"/>
              </a:ext>
            </a:extLst>
          </p:cNvPr>
          <p:cNvSpPr txBox="1">
            <a:spLocks/>
          </p:cNvSpPr>
          <p:nvPr/>
        </p:nvSpPr>
        <p:spPr>
          <a:xfrm>
            <a:off x="0" y="22127"/>
            <a:ext cx="12192000" cy="1108173"/>
          </a:xfrm>
          <a:prstGeom prst="rect">
            <a:avLst/>
          </a:prstGeom>
          <a:solidFill>
            <a:srgbClr val="021F43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75" dirty="0">
                <a:solidFill>
                  <a:schemeClr val="bg1"/>
                </a:solidFill>
                <a:latin typeface="+mn-lt"/>
              </a:rPr>
              <a:t>Current</a:t>
            </a:r>
            <a:r>
              <a:rPr lang="en-US" sz="4000" b="1" spc="75" dirty="0">
                <a:solidFill>
                  <a:schemeClr val="bg1"/>
                </a:solidFill>
              </a:rPr>
              <a:t> </a:t>
            </a:r>
            <a:r>
              <a:rPr lang="en-US" sz="4000" b="1" spc="75" dirty="0">
                <a:solidFill>
                  <a:schemeClr val="bg1"/>
                </a:solidFill>
                <a:latin typeface="+mn-lt"/>
              </a:rPr>
              <a:t>World Bank Engagement</a:t>
            </a:r>
          </a:p>
          <a:p>
            <a:pPr algn="ctr">
              <a:lnSpc>
                <a:spcPct val="150000"/>
              </a:lnSpc>
            </a:pPr>
            <a:r>
              <a:rPr lang="en-US" sz="2800" b="1" spc="75" dirty="0">
                <a:solidFill>
                  <a:schemeClr val="bg1"/>
                </a:solidFill>
                <a:latin typeface="+mn-lt"/>
              </a:rPr>
              <a:t>Synergies &amp; Opportunities to leverage momentum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02BD91-F2DB-0740-AFEA-AD1DFB88DF9F}"/>
              </a:ext>
            </a:extLst>
          </p:cNvPr>
          <p:cNvCxnSpPr>
            <a:cxnSpLocks/>
          </p:cNvCxnSpPr>
          <p:nvPr/>
        </p:nvCxnSpPr>
        <p:spPr>
          <a:xfrm>
            <a:off x="914400" y="576213"/>
            <a:ext cx="10357658" cy="0"/>
          </a:xfrm>
          <a:prstGeom prst="line">
            <a:avLst/>
          </a:prstGeom>
          <a:ln w="63500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F4A42B-BF6F-3E46-BD17-EDFBE066317F}"/>
              </a:ext>
            </a:extLst>
          </p:cNvPr>
          <p:cNvSpPr txBox="1"/>
          <p:nvPr/>
        </p:nvSpPr>
        <p:spPr>
          <a:xfrm>
            <a:off x="6923982" y="2279159"/>
            <a:ext cx="4962335" cy="996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chemeClr val="tx1"/>
                </a:solidFill>
              </a:rPr>
              <a:t>Jordan YTJ Project - </a:t>
            </a:r>
            <a:r>
              <a:rPr lang="en-US" sz="2000" b="1" dirty="0">
                <a:solidFill>
                  <a:schemeClr val="tx1"/>
                </a:solidFill>
              </a:rPr>
              <a:t>Youth Technology &amp; Jobs Project ($200m):</a:t>
            </a:r>
            <a:r>
              <a:rPr lang="en-US" sz="2000" dirty="0">
                <a:solidFill>
                  <a:schemeClr val="tx1"/>
                </a:solidFill>
              </a:rPr>
              <a:t> Focus on digital skills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EEAEC3-A564-DA42-B92F-6696FB519116}"/>
              </a:ext>
            </a:extLst>
          </p:cNvPr>
          <p:cNvSpPr txBox="1"/>
          <p:nvPr/>
        </p:nvSpPr>
        <p:spPr>
          <a:xfrm>
            <a:off x="125192" y="2787427"/>
            <a:ext cx="6724493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SUM is an umbrella initiative aimed at establishing partnership models with global and regional private sector digital skills players (Financed through Dutch Prospects TF )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SUM partnerships: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/>
              <a:t>Code.org</a:t>
            </a:r>
            <a:r>
              <a:rPr lang="en-US" b="1" dirty="0"/>
              <a:t> &amp; </a:t>
            </a:r>
            <a:r>
              <a:rPr lang="en-US" b="1" dirty="0" err="1"/>
              <a:t>Edraak</a:t>
            </a:r>
            <a:r>
              <a:rPr lang="en-US" b="1" dirty="0"/>
              <a:t> </a:t>
            </a:r>
            <a:r>
              <a:rPr lang="en-US" dirty="0"/>
              <a:t>for localization of free open source online coding courses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Microsoft </a:t>
            </a:r>
            <a:r>
              <a:rPr lang="en-US" dirty="0"/>
              <a:t>for skilling initiative for digital skills training and industry certification targeting 1000 students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Al-Ghurair Foundation </a:t>
            </a:r>
            <a:r>
              <a:rPr lang="en-US" dirty="0"/>
              <a:t>for digital skills training for refugees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/>
              <a:t>Hsoub</a:t>
            </a:r>
            <a:r>
              <a:rPr lang="en-US" dirty="0"/>
              <a:t> for Digital trainings for refugees to leverage gig economy </a:t>
            </a: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8ADF0A7C-7E9C-9847-96FD-E5C815163798}"/>
              </a:ext>
            </a:extLst>
          </p:cNvPr>
          <p:cNvSpPr/>
          <p:nvPr/>
        </p:nvSpPr>
        <p:spPr>
          <a:xfrm rot="5400000">
            <a:off x="6869670" y="1655782"/>
            <a:ext cx="377634" cy="5625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A7A56-6F53-2E48-AF6A-662E45095F10}"/>
              </a:ext>
            </a:extLst>
          </p:cNvPr>
          <p:cNvSpPr txBox="1"/>
          <p:nvPr/>
        </p:nvSpPr>
        <p:spPr>
          <a:xfrm>
            <a:off x="7423164" y="1771764"/>
            <a:ext cx="409344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SUM activities scaled under YTJ project &amp; </a:t>
            </a:r>
            <a:r>
              <a:rPr lang="en-US" sz="14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Educ</a:t>
            </a:r>
            <a:r>
              <a:rPr lang="en-US" sz="14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PforR</a:t>
            </a:r>
            <a:endParaRPr lang="en-US" sz="14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5B512-6359-4C44-BF77-CEF82AB09D2D}"/>
              </a:ext>
            </a:extLst>
          </p:cNvPr>
          <p:cNvSpPr txBox="1"/>
          <p:nvPr/>
        </p:nvSpPr>
        <p:spPr>
          <a:xfrm>
            <a:off x="125192" y="1771764"/>
            <a:ext cx="6724493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Skilling Up Mashreq Initiative</a:t>
            </a:r>
          </a:p>
          <a:p>
            <a:pPr algn="ctr"/>
            <a:r>
              <a:rPr lang="en-US" sz="2000" dirty="0"/>
              <a:t>Provides a template for private sector partnerships around training curriculum and industry certifications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66D9B4-2089-D04B-8250-FD63B8C86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512" y="4429063"/>
            <a:ext cx="2209023" cy="6752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58C4DE-4D6E-294F-8BE0-9B89D9C2B57E}"/>
              </a:ext>
            </a:extLst>
          </p:cNvPr>
          <p:cNvSpPr txBox="1"/>
          <p:nvPr/>
        </p:nvSpPr>
        <p:spPr>
          <a:xfrm>
            <a:off x="6923982" y="3352426"/>
            <a:ext cx="5091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Digital Skills council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Digital skills competitive fund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Digital skills curriculum in public schools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D9AAC-AECB-1B48-93FA-C9D9A2C40C05}"/>
              </a:ext>
            </a:extLst>
          </p:cNvPr>
          <p:cNvSpPr txBox="1"/>
          <p:nvPr/>
        </p:nvSpPr>
        <p:spPr>
          <a:xfrm>
            <a:off x="6923982" y="5478727"/>
            <a:ext cx="5091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Blended learning models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SEL: Socio-emotional learning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Digital assessments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DC2B42-3C83-F649-8591-1090B89D6072}"/>
              </a:ext>
            </a:extLst>
          </p:cNvPr>
          <p:cNvSpPr txBox="1"/>
          <p:nvPr/>
        </p:nvSpPr>
        <p:spPr>
          <a:xfrm>
            <a:off x="6923982" y="4429063"/>
            <a:ext cx="4962335" cy="10297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chemeClr val="tx1"/>
                </a:solidFill>
              </a:rPr>
              <a:t>Jordan </a:t>
            </a:r>
            <a:r>
              <a:rPr lang="en-US" sz="2000" b="1" dirty="0">
                <a:solidFill>
                  <a:schemeClr val="tx1"/>
                </a:solidFill>
              </a:rPr>
              <a:t>Education </a:t>
            </a:r>
            <a:r>
              <a:rPr lang="en-US" sz="2000" b="1" dirty="0" err="1">
                <a:solidFill>
                  <a:schemeClr val="tx1"/>
                </a:solidFill>
              </a:rPr>
              <a:t>PforR</a:t>
            </a:r>
            <a:r>
              <a:rPr lang="en-US" sz="2000" b="1" dirty="0">
                <a:solidFill>
                  <a:schemeClr val="tx1"/>
                </a:solidFill>
              </a:rPr>
              <a:t> Project ($300m): </a:t>
            </a:r>
            <a:r>
              <a:rPr lang="en-US" sz="2000" dirty="0">
                <a:solidFill>
                  <a:schemeClr val="tx1"/>
                </a:solidFill>
              </a:rPr>
              <a:t>Strengthening the education pipeline.  </a:t>
            </a:r>
          </a:p>
        </p:txBody>
      </p:sp>
    </p:spTree>
    <p:extLst>
      <p:ext uri="{BB962C8B-B14F-4D97-AF65-F5344CB8AC3E}">
        <p14:creationId xmlns:p14="http://schemas.microsoft.com/office/powerpoint/2010/main" val="225564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0A67-F253-1248-80C6-0003FDD43760}"/>
              </a:ext>
            </a:extLst>
          </p:cNvPr>
          <p:cNvSpPr txBox="1">
            <a:spLocks/>
          </p:cNvSpPr>
          <p:nvPr/>
        </p:nvSpPr>
        <p:spPr>
          <a:xfrm>
            <a:off x="0" y="22127"/>
            <a:ext cx="12192000" cy="1202239"/>
          </a:xfrm>
          <a:prstGeom prst="rect">
            <a:avLst/>
          </a:prstGeom>
          <a:solidFill>
            <a:srgbClr val="021F43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75" dirty="0">
                <a:solidFill>
                  <a:schemeClr val="bg1"/>
                </a:solidFill>
                <a:latin typeface="+mn-lt"/>
              </a:rPr>
              <a:t>Menu of Options </a:t>
            </a:r>
          </a:p>
          <a:p>
            <a:pPr algn="ctr">
              <a:lnSpc>
                <a:spcPct val="150000"/>
              </a:lnSpc>
            </a:pPr>
            <a:r>
              <a:rPr lang="en-US" sz="2400" b="1" spc="75" dirty="0">
                <a:solidFill>
                  <a:schemeClr val="bg1"/>
                </a:solidFill>
                <a:latin typeface="+mn-lt"/>
              </a:rPr>
              <a:t>A System-Wide Approach for Effective Skills Development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02BD91-F2DB-0740-AFEA-AD1DFB88DF9F}"/>
              </a:ext>
            </a:extLst>
          </p:cNvPr>
          <p:cNvCxnSpPr>
            <a:cxnSpLocks/>
          </p:cNvCxnSpPr>
          <p:nvPr/>
        </p:nvCxnSpPr>
        <p:spPr>
          <a:xfrm>
            <a:off x="917171" y="697423"/>
            <a:ext cx="10357658" cy="0"/>
          </a:xfrm>
          <a:prstGeom prst="line">
            <a:avLst/>
          </a:prstGeom>
          <a:ln w="63500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9035536-55F2-E547-B79B-E88595FFBC27}"/>
              </a:ext>
            </a:extLst>
          </p:cNvPr>
          <p:cNvSpPr/>
          <p:nvPr/>
        </p:nvSpPr>
        <p:spPr>
          <a:xfrm>
            <a:off x="628888" y="3050357"/>
            <a:ext cx="11137423" cy="3416320"/>
          </a:xfrm>
          <a:prstGeom prst="rect">
            <a:avLst/>
          </a:prstGeom>
          <a:solidFill>
            <a:srgbClr val="C2FDD2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To respond to the changing nature of work, skills development initiatives need to: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Fully reflect</a:t>
            </a:r>
            <a:r>
              <a:rPr lang="en-US" sz="2400" b="1" dirty="0"/>
              <a:t> modern industry practices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Focus on </a:t>
            </a:r>
            <a:r>
              <a:rPr lang="en-US" sz="2400" b="1" dirty="0"/>
              <a:t>competency-based training and certification methods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youth with </a:t>
            </a:r>
            <a:r>
              <a:rPr lang="en-US" sz="2400" b="1" dirty="0"/>
              <a:t>robust practical experience. 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Lay a foundation for addressing </a:t>
            </a:r>
            <a:r>
              <a:rPr lang="en-US" sz="2400" b="1" dirty="0"/>
              <a:t>systemic challenges </a:t>
            </a:r>
            <a:r>
              <a:rPr lang="en-US" sz="2400" dirty="0"/>
              <a:t>in skills development ecosystem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ADEEA3-68A8-6248-9716-1F22770088B5}"/>
              </a:ext>
            </a:extLst>
          </p:cNvPr>
          <p:cNvSpPr/>
          <p:nvPr/>
        </p:nvSpPr>
        <p:spPr>
          <a:xfrm>
            <a:off x="628888" y="1444864"/>
            <a:ext cx="1127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World Bank is uniquely positioned to respond in an </a:t>
            </a:r>
            <a:r>
              <a:rPr lang="en-US" sz="2800" b="1" dirty="0">
                <a:solidFill>
                  <a:srgbClr val="0070C0"/>
                </a:solidFill>
              </a:rPr>
              <a:t>effective and timely manner towards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providing support to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GoJ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preparing its youth for the future of work. </a:t>
            </a:r>
          </a:p>
        </p:txBody>
      </p:sp>
    </p:spTree>
    <p:extLst>
      <p:ext uri="{BB962C8B-B14F-4D97-AF65-F5344CB8AC3E}">
        <p14:creationId xmlns:p14="http://schemas.microsoft.com/office/powerpoint/2010/main" val="415289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0A67-F253-1248-80C6-0003FDD43760}"/>
              </a:ext>
            </a:extLst>
          </p:cNvPr>
          <p:cNvSpPr txBox="1">
            <a:spLocks/>
          </p:cNvSpPr>
          <p:nvPr/>
        </p:nvSpPr>
        <p:spPr>
          <a:xfrm>
            <a:off x="0" y="22127"/>
            <a:ext cx="12192000" cy="1202239"/>
          </a:xfrm>
          <a:prstGeom prst="rect">
            <a:avLst/>
          </a:prstGeom>
          <a:solidFill>
            <a:srgbClr val="021F43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75" dirty="0">
                <a:solidFill>
                  <a:schemeClr val="bg1"/>
                </a:solidFill>
                <a:latin typeface="+mn-lt"/>
              </a:rPr>
              <a:t>Menu of Options </a:t>
            </a:r>
          </a:p>
          <a:p>
            <a:pPr algn="ctr">
              <a:lnSpc>
                <a:spcPct val="150000"/>
              </a:lnSpc>
            </a:pPr>
            <a:r>
              <a:rPr lang="en-US" sz="2400" b="1" spc="75" dirty="0">
                <a:solidFill>
                  <a:schemeClr val="bg1"/>
                </a:solidFill>
                <a:latin typeface="+mn-lt"/>
              </a:rPr>
              <a:t>Tools for Effective Skills Development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02BD91-F2DB-0740-AFEA-AD1DFB88DF9F}"/>
              </a:ext>
            </a:extLst>
          </p:cNvPr>
          <p:cNvCxnSpPr>
            <a:cxnSpLocks/>
          </p:cNvCxnSpPr>
          <p:nvPr/>
        </p:nvCxnSpPr>
        <p:spPr>
          <a:xfrm>
            <a:off x="917171" y="697423"/>
            <a:ext cx="10357658" cy="0"/>
          </a:xfrm>
          <a:prstGeom prst="line">
            <a:avLst/>
          </a:prstGeom>
          <a:ln w="63500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AED2C1B-5F77-2244-A068-419BAA56D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048033"/>
              </p:ext>
            </p:extLst>
          </p:nvPr>
        </p:nvGraphicFramePr>
        <p:xfrm>
          <a:off x="263474" y="1372720"/>
          <a:ext cx="11149594" cy="528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794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0A67-F253-1248-80C6-0003FDD43760}"/>
              </a:ext>
            </a:extLst>
          </p:cNvPr>
          <p:cNvSpPr txBox="1">
            <a:spLocks/>
          </p:cNvSpPr>
          <p:nvPr/>
        </p:nvSpPr>
        <p:spPr>
          <a:xfrm>
            <a:off x="0" y="22127"/>
            <a:ext cx="12192000" cy="1357222"/>
          </a:xfrm>
          <a:prstGeom prst="rect">
            <a:avLst/>
          </a:prstGeom>
          <a:solidFill>
            <a:srgbClr val="021F43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75" dirty="0">
                <a:solidFill>
                  <a:schemeClr val="bg1"/>
                </a:solidFill>
                <a:latin typeface="+mn-lt"/>
              </a:rPr>
              <a:t>Private Sector Engagement</a:t>
            </a:r>
          </a:p>
          <a:p>
            <a:pPr algn="ctr">
              <a:lnSpc>
                <a:spcPct val="150000"/>
              </a:lnSpc>
            </a:pPr>
            <a:r>
              <a:rPr lang="en-US" sz="2800" b="1" spc="75" dirty="0">
                <a:solidFill>
                  <a:schemeClr val="bg1"/>
                </a:solidFill>
              </a:rPr>
              <a:t>Creating a Collaborative Ecosystem for Skills Development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02BD91-F2DB-0740-AFEA-AD1DFB88DF9F}"/>
              </a:ext>
            </a:extLst>
          </p:cNvPr>
          <p:cNvCxnSpPr>
            <a:cxnSpLocks/>
          </p:cNvCxnSpPr>
          <p:nvPr/>
        </p:nvCxnSpPr>
        <p:spPr>
          <a:xfrm>
            <a:off x="917171" y="746694"/>
            <a:ext cx="10357658" cy="0"/>
          </a:xfrm>
          <a:prstGeom prst="line">
            <a:avLst/>
          </a:prstGeom>
          <a:ln w="63500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E91FE10-AB5A-B340-B705-F5CBFC99E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913" y="1757356"/>
            <a:ext cx="3570288" cy="5300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3D1505-650E-3B40-8F46-AEBEAA08A3FE}"/>
              </a:ext>
            </a:extLst>
          </p:cNvPr>
          <p:cNvSpPr/>
          <p:nvPr/>
        </p:nvSpPr>
        <p:spPr>
          <a:xfrm>
            <a:off x="172370" y="1471262"/>
            <a:ext cx="825354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</a:rPr>
              <a:t>Models for Private Sector Collaboration</a:t>
            </a:r>
          </a:p>
          <a:p>
            <a:endParaRPr lang="en-US" sz="20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Competitive funds for PPPs for skills development:</a:t>
            </a:r>
          </a:p>
          <a:p>
            <a:r>
              <a:rPr lang="en-GB" sz="2000" dirty="0"/>
              <a:t>Performance-based   contracts   with   private   and   public   training   providers   stimulate innovation and competition in catering to market demand for skills.</a:t>
            </a:r>
          </a:p>
          <a:p>
            <a:endParaRPr lang="en-GB" sz="2000" dirty="0"/>
          </a:p>
          <a:p>
            <a:r>
              <a:rPr lang="en-US" sz="2000" b="1" dirty="0">
                <a:solidFill>
                  <a:schemeClr val="accent1"/>
                </a:solidFill>
              </a:rPr>
              <a:t>Industry Certification:</a:t>
            </a:r>
          </a:p>
          <a:p>
            <a:r>
              <a:rPr lang="en-US" sz="2000" dirty="0"/>
              <a:t>Incorporation of industry certifications/micro-credits can help educators ensure their programs are modular, up-to-date and aligned with industry standards.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1"/>
                </a:solidFill>
              </a:rPr>
              <a:t>Apprenticeship schemes : </a:t>
            </a:r>
          </a:p>
          <a:p>
            <a:r>
              <a:rPr lang="en-US" sz="2000" dirty="0"/>
              <a:t>Properly designed, apprenticeship schemes can allow for effective matching of demand for and supply of workers and can lead to full-time positions for students. </a:t>
            </a:r>
            <a:r>
              <a:rPr lang="en-US" sz="2000" b="1" dirty="0"/>
              <a:t> </a:t>
            </a:r>
          </a:p>
          <a:p>
            <a:r>
              <a:rPr lang="en-US" sz="2000" dirty="0"/>
              <a:t>(refer to Annex slide on India PPP models for examples)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E94D51-A9E4-2E4E-9520-FE10D5C2CD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617"/>
          <a:stretch/>
        </p:blipFill>
        <p:spPr>
          <a:xfrm>
            <a:off x="8313363" y="2285171"/>
            <a:ext cx="3795387" cy="14036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BB4B31-5921-114E-A880-8E0E93E5F6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107" b="45956"/>
          <a:stretch/>
        </p:blipFill>
        <p:spPr>
          <a:xfrm>
            <a:off x="8305518" y="3811530"/>
            <a:ext cx="3788710" cy="3998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FCDC4-F8E6-974A-9268-424F427BA9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393" b="4469"/>
          <a:stretch/>
        </p:blipFill>
        <p:spPr>
          <a:xfrm>
            <a:off x="8327889" y="4287692"/>
            <a:ext cx="3766339" cy="1363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1C9777-1F44-354C-90FC-8618749F636A}"/>
              </a:ext>
            </a:extLst>
          </p:cNvPr>
          <p:cNvSpPr txBox="1"/>
          <p:nvPr/>
        </p:nvSpPr>
        <p:spPr>
          <a:xfrm>
            <a:off x="-1083733" y="4334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44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F2126381553441AAB919CB53585984" ma:contentTypeVersion="13" ma:contentTypeDescription="Create a new document." ma:contentTypeScope="" ma:versionID="f789408a6127a436bb86b99c787efd85">
  <xsd:schema xmlns:xsd="http://www.w3.org/2001/XMLSchema" xmlns:xs="http://www.w3.org/2001/XMLSchema" xmlns:p="http://schemas.microsoft.com/office/2006/metadata/properties" xmlns:ns3="ac8e30ca-65e9-4041-b86a-4d1b6d416c33" xmlns:ns4="fb6f0dd5-0349-47c8-82f6-4423e71a7ac1" targetNamespace="http://schemas.microsoft.com/office/2006/metadata/properties" ma:root="true" ma:fieldsID="3075934e526ffdfaf1e05a72ed38133a" ns3:_="" ns4:_="">
    <xsd:import namespace="ac8e30ca-65e9-4041-b86a-4d1b6d416c33"/>
    <xsd:import namespace="fb6f0dd5-0349-47c8-82f6-4423e71a7a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e30ca-65e9-4041-b86a-4d1b6d416c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f0dd5-0349-47c8-82f6-4423e71a7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AA7032-4F9F-4D29-AA1B-5593C15CFE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303444-2933-4753-8634-88A9AC228DB3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c8e30ca-65e9-4041-b86a-4d1b6d416c33"/>
    <ds:schemaRef ds:uri="http://purl.org/dc/elements/1.1/"/>
    <ds:schemaRef ds:uri="fb6f0dd5-0349-47c8-82f6-4423e71a7ac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6E2A6A-733D-4240-8184-BF8A41B46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8e30ca-65e9-4041-b86a-4d1b6d416c33"/>
    <ds:schemaRef ds:uri="fb6f0dd5-0349-47c8-82f6-4423e71a7a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1253</Words>
  <Application>Microsoft Office PowerPoint</Application>
  <PresentationFormat>Widescreen</PresentationFormat>
  <Paragraphs>145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Linking Tertiary Education  to the Labor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Adil</dc:creator>
  <cp:lastModifiedBy>Parera, Patricia</cp:lastModifiedBy>
  <cp:revision>182</cp:revision>
  <dcterms:created xsi:type="dcterms:W3CDTF">2020-03-18T14:22:46Z</dcterms:created>
  <dcterms:modified xsi:type="dcterms:W3CDTF">2020-11-16T14:21:04Z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0x010100D3F2126381553441AAB919CB53585984</vt:lpwstr>
  </property>
</Properties>
</file>