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17"/>
  </p:notesMasterIdLst>
  <p:sldIdLst>
    <p:sldId id="256" r:id="rId2"/>
    <p:sldId id="257" r:id="rId3"/>
    <p:sldId id="288" r:id="rId4"/>
    <p:sldId id="258" r:id="rId5"/>
    <p:sldId id="289" r:id="rId6"/>
    <p:sldId id="261" r:id="rId7"/>
    <p:sldId id="291" r:id="rId8"/>
    <p:sldId id="290" r:id="rId9"/>
    <p:sldId id="293" r:id="rId10"/>
    <p:sldId id="294" r:id="rId11"/>
    <p:sldId id="300" r:id="rId12"/>
    <p:sldId id="295" r:id="rId13"/>
    <p:sldId id="296" r:id="rId14"/>
    <p:sldId id="298" r:id="rId15"/>
    <p:sldId id="297" r:id="rId16"/>
  </p:sldIdLst>
  <p:sldSz cx="9144000" cy="5143500" type="screen16x9"/>
  <p:notesSz cx="6858000" cy="9144000"/>
  <p:embeddedFontLst>
    <p:embeddedFont>
      <p:font typeface="Dosis" panose="020B0604020202020204" charset="0"/>
      <p:regular r:id="rId18"/>
      <p:bold r:id="rId19"/>
    </p:embeddedFont>
    <p:embeddedFont>
      <p:font typeface="Source Sans Pro" panose="020B0503030403020204" pitchFamily="34" charset="0"/>
      <p:regular r:id="rId20"/>
      <p:bold r:id="rId21"/>
      <p:italic r:id="rId22"/>
      <p:boldItalic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8FBA"/>
    <a:srgbClr val="D0E4EE"/>
    <a:srgbClr val="CDDEF1"/>
    <a:srgbClr val="0DB7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C3679FD-8A15-48A0-877F-4ED40E85AE7D}">
  <a:tblStyle styleId="{8C3679FD-8A15-48A0-877F-4ED40E85AE7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956" autoAdjust="0"/>
  </p:normalViewPr>
  <p:slideViewPr>
    <p:cSldViewPr snapToGrid="0">
      <p:cViewPr>
        <p:scale>
          <a:sx n="50" d="100"/>
          <a:sy n="50" d="100"/>
        </p:scale>
        <p:origin x="306" y="7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6F02A7-5434-4897-A561-EEBBE933D671}" type="doc">
      <dgm:prSet loTypeId="urn:microsoft.com/office/officeart/2005/8/layout/hProcess11" loCatId="process" qsTypeId="urn:microsoft.com/office/officeart/2005/8/quickstyle/simple1" qsCatId="simple" csTypeId="urn:microsoft.com/office/officeart/2005/8/colors/accent1_2" csCatId="accent1" phldr="1"/>
      <dgm:spPr/>
    </dgm:pt>
    <dgm:pt modelId="{3C245C4B-F771-40D5-8BEF-D122ABD3DFCE}">
      <dgm:prSet phldrT="[Text]" custT="1"/>
      <dgm:spPr/>
      <dgm:t>
        <a:bodyPr/>
        <a:lstStyle/>
        <a:p>
          <a:pPr algn="l"/>
          <a:r>
            <a:rPr lang="en-US" sz="1400" b="1" dirty="0"/>
            <a:t>March 7, 2020- </a:t>
          </a:r>
          <a:r>
            <a:rPr lang="en-US" sz="1400" dirty="0"/>
            <a:t>First case of COVID-19 in Virginia </a:t>
          </a:r>
        </a:p>
      </dgm:t>
    </dgm:pt>
    <dgm:pt modelId="{1FFC1A88-5652-4797-A089-FF541B70288B}" type="parTrans" cxnId="{E59FC519-47CF-4C08-B637-EDC0093809E5}">
      <dgm:prSet/>
      <dgm:spPr/>
      <dgm:t>
        <a:bodyPr/>
        <a:lstStyle/>
        <a:p>
          <a:endParaRPr lang="en-US"/>
        </a:p>
      </dgm:t>
    </dgm:pt>
    <dgm:pt modelId="{3408193C-4778-4C1E-9885-9F78C8D06737}" type="sibTrans" cxnId="{E59FC519-47CF-4C08-B637-EDC0093809E5}">
      <dgm:prSet/>
      <dgm:spPr/>
      <dgm:t>
        <a:bodyPr/>
        <a:lstStyle/>
        <a:p>
          <a:endParaRPr lang="en-US"/>
        </a:p>
      </dgm:t>
    </dgm:pt>
    <dgm:pt modelId="{D31C7020-C810-4CBC-8D43-2E89C8877BCA}">
      <dgm:prSet phldrT="[Text]" custT="1"/>
      <dgm:spPr/>
      <dgm:t>
        <a:bodyPr/>
        <a:lstStyle/>
        <a:p>
          <a:pPr algn="l"/>
          <a:r>
            <a:rPr lang="en-US" sz="1400" b="1" dirty="0"/>
            <a:t>March 12, 2020- </a:t>
          </a:r>
          <a:r>
            <a:rPr lang="en-US" sz="1400" b="0" dirty="0"/>
            <a:t>S</a:t>
          </a:r>
          <a:r>
            <a:rPr lang="en-US" sz="1400" dirty="0"/>
            <a:t>tate of emergency in the Commonwealth of Virginia </a:t>
          </a:r>
        </a:p>
      </dgm:t>
    </dgm:pt>
    <dgm:pt modelId="{6394FAC2-B831-48C1-9576-97AD3AF91610}" type="parTrans" cxnId="{FBC6A957-2BEB-4EA1-8083-C68AE591D3BA}">
      <dgm:prSet/>
      <dgm:spPr/>
      <dgm:t>
        <a:bodyPr/>
        <a:lstStyle/>
        <a:p>
          <a:endParaRPr lang="en-US"/>
        </a:p>
      </dgm:t>
    </dgm:pt>
    <dgm:pt modelId="{420DC2F8-834E-4467-9E55-2027DF518F1C}" type="sibTrans" cxnId="{FBC6A957-2BEB-4EA1-8083-C68AE591D3BA}">
      <dgm:prSet/>
      <dgm:spPr/>
      <dgm:t>
        <a:bodyPr/>
        <a:lstStyle/>
        <a:p>
          <a:endParaRPr lang="en-US"/>
        </a:p>
      </dgm:t>
    </dgm:pt>
    <dgm:pt modelId="{830E71FF-B094-45C7-B1CC-7CA0D940E7EC}">
      <dgm:prSet phldrT="[Text]" custT="1"/>
      <dgm:spPr/>
      <dgm:t>
        <a:bodyPr/>
        <a:lstStyle/>
        <a:p>
          <a:pPr algn="l"/>
          <a:r>
            <a:rPr lang="en-US" sz="1400" b="1" dirty="0"/>
            <a:t>March 27, 2020- </a:t>
          </a:r>
          <a:r>
            <a:rPr lang="en-US" sz="1400" dirty="0"/>
            <a:t>First positive case of COVID-19 in Blacksburg is confirmed </a:t>
          </a:r>
        </a:p>
      </dgm:t>
    </dgm:pt>
    <dgm:pt modelId="{321D1E8D-B4DB-40DA-94E0-80F3FE335515}" type="parTrans" cxnId="{62AB2453-6621-4952-857C-8CC25F4627B7}">
      <dgm:prSet/>
      <dgm:spPr/>
      <dgm:t>
        <a:bodyPr/>
        <a:lstStyle/>
        <a:p>
          <a:endParaRPr lang="en-US"/>
        </a:p>
      </dgm:t>
    </dgm:pt>
    <dgm:pt modelId="{34DA981E-EE3B-4360-BA00-93F8BA8879D1}" type="sibTrans" cxnId="{62AB2453-6621-4952-857C-8CC25F4627B7}">
      <dgm:prSet/>
      <dgm:spPr/>
      <dgm:t>
        <a:bodyPr/>
        <a:lstStyle/>
        <a:p>
          <a:endParaRPr lang="en-US"/>
        </a:p>
      </dgm:t>
    </dgm:pt>
    <dgm:pt modelId="{1790CE9C-3010-4D2E-AB0D-184FE7F879EE}">
      <dgm:prSet phldrT="[Text]" custT="1"/>
      <dgm:spPr/>
      <dgm:t>
        <a:bodyPr/>
        <a:lstStyle/>
        <a:p>
          <a:pPr algn="l"/>
          <a:r>
            <a:rPr lang="en-US" sz="1400" b="1" dirty="0"/>
            <a:t>March 7- </a:t>
          </a:r>
          <a:r>
            <a:rPr lang="en-US" sz="1400" dirty="0"/>
            <a:t>Spring Break begins at Virginia Tech</a:t>
          </a:r>
        </a:p>
      </dgm:t>
    </dgm:pt>
    <dgm:pt modelId="{B3BD869F-D297-408C-AC49-86A3A5418E88}" type="parTrans" cxnId="{F9A35EF6-A081-404F-B349-08D76431EBF4}">
      <dgm:prSet/>
      <dgm:spPr/>
      <dgm:t>
        <a:bodyPr/>
        <a:lstStyle/>
        <a:p>
          <a:endParaRPr lang="en-US"/>
        </a:p>
      </dgm:t>
    </dgm:pt>
    <dgm:pt modelId="{5F0F83A7-B7F5-4AF0-9476-AB00AEAE4C52}" type="sibTrans" cxnId="{F9A35EF6-A081-404F-B349-08D76431EBF4}">
      <dgm:prSet/>
      <dgm:spPr/>
      <dgm:t>
        <a:bodyPr/>
        <a:lstStyle/>
        <a:p>
          <a:endParaRPr lang="en-US"/>
        </a:p>
      </dgm:t>
    </dgm:pt>
    <dgm:pt modelId="{92E582B1-BF12-4EDF-BC60-EEB545BAF9DA}">
      <dgm:prSet phldrT="[Text]" custT="1"/>
      <dgm:spPr/>
      <dgm:t>
        <a:bodyPr/>
        <a:lstStyle/>
        <a:p>
          <a:pPr algn="l"/>
          <a:r>
            <a:rPr lang="en-US" sz="1400" b="1" dirty="0"/>
            <a:t>March 23, 2020- </a:t>
          </a:r>
          <a:r>
            <a:rPr lang="en-US" sz="1400" dirty="0"/>
            <a:t>after spring break has been extended, classes go online.  </a:t>
          </a:r>
        </a:p>
      </dgm:t>
    </dgm:pt>
    <dgm:pt modelId="{38385A6D-D295-482A-86CE-C0CEDCDDCA61}" type="parTrans" cxnId="{CA087473-5732-45EA-AF61-D3B573EABDCA}">
      <dgm:prSet/>
      <dgm:spPr/>
      <dgm:t>
        <a:bodyPr/>
        <a:lstStyle/>
        <a:p>
          <a:endParaRPr lang="en-US"/>
        </a:p>
      </dgm:t>
    </dgm:pt>
    <dgm:pt modelId="{A37F3EB5-4849-4376-8D1E-69EE069B95C1}" type="sibTrans" cxnId="{CA087473-5732-45EA-AF61-D3B573EABDCA}">
      <dgm:prSet/>
      <dgm:spPr/>
      <dgm:t>
        <a:bodyPr/>
        <a:lstStyle/>
        <a:p>
          <a:endParaRPr lang="en-US"/>
        </a:p>
      </dgm:t>
    </dgm:pt>
    <dgm:pt modelId="{BC75EBC0-2B10-4F78-950D-F3AE0017C4EE}">
      <dgm:prSet phldrT="[Text]" custT="1"/>
      <dgm:spPr/>
      <dgm:t>
        <a:bodyPr/>
        <a:lstStyle/>
        <a:p>
          <a:pPr algn="l"/>
          <a:r>
            <a:rPr lang="en-US" sz="1400" b="1" dirty="0"/>
            <a:t>Aug 24, 2020- </a:t>
          </a:r>
          <a:r>
            <a:rPr lang="en-US" sz="1400" dirty="0"/>
            <a:t>Start of classes; hybrid instruction</a:t>
          </a:r>
        </a:p>
      </dgm:t>
    </dgm:pt>
    <dgm:pt modelId="{2E02ED0D-7445-4EC1-A357-1036EA7B1EAA}" type="parTrans" cxnId="{83479115-3D71-4195-A6FD-D795CC6504AB}">
      <dgm:prSet/>
      <dgm:spPr/>
      <dgm:t>
        <a:bodyPr/>
        <a:lstStyle/>
        <a:p>
          <a:endParaRPr lang="en-US"/>
        </a:p>
      </dgm:t>
    </dgm:pt>
    <dgm:pt modelId="{F9B94C5F-D974-4F68-8AA6-3B19206F8C8D}" type="sibTrans" cxnId="{83479115-3D71-4195-A6FD-D795CC6504AB}">
      <dgm:prSet/>
      <dgm:spPr/>
      <dgm:t>
        <a:bodyPr/>
        <a:lstStyle/>
        <a:p>
          <a:endParaRPr lang="en-US"/>
        </a:p>
      </dgm:t>
    </dgm:pt>
    <dgm:pt modelId="{423FF72B-0B60-43E8-BFC5-D60707714A1A}" type="pres">
      <dgm:prSet presAssocID="{EA6F02A7-5434-4897-A561-EEBBE933D671}" presName="Name0" presStyleCnt="0">
        <dgm:presLayoutVars>
          <dgm:dir/>
          <dgm:resizeHandles val="exact"/>
        </dgm:presLayoutVars>
      </dgm:prSet>
      <dgm:spPr/>
    </dgm:pt>
    <dgm:pt modelId="{2D93E8C6-7737-4E9E-A537-8B78411304F7}" type="pres">
      <dgm:prSet presAssocID="{EA6F02A7-5434-4897-A561-EEBBE933D671}" presName="arrow" presStyleLbl="bgShp" presStyleIdx="0" presStyleCnt="1"/>
      <dgm:spPr/>
    </dgm:pt>
    <dgm:pt modelId="{B0584D6F-E30E-4366-8443-4817101CC3B5}" type="pres">
      <dgm:prSet presAssocID="{EA6F02A7-5434-4897-A561-EEBBE933D671}" presName="points" presStyleCnt="0"/>
      <dgm:spPr/>
    </dgm:pt>
    <dgm:pt modelId="{C523A538-D3CB-43BE-9399-D769D2B240FF}" type="pres">
      <dgm:prSet presAssocID="{3C245C4B-F771-40D5-8BEF-D122ABD3DFCE}" presName="compositeA" presStyleCnt="0"/>
      <dgm:spPr/>
    </dgm:pt>
    <dgm:pt modelId="{29E50A9C-EC9F-4356-810F-048D895CE5A1}" type="pres">
      <dgm:prSet presAssocID="{3C245C4B-F771-40D5-8BEF-D122ABD3DFCE}" presName="textA" presStyleLbl="revTx" presStyleIdx="0" presStyleCnt="6" custScaleX="115663">
        <dgm:presLayoutVars>
          <dgm:bulletEnabled val="1"/>
        </dgm:presLayoutVars>
      </dgm:prSet>
      <dgm:spPr/>
    </dgm:pt>
    <dgm:pt modelId="{DFE37A98-30C5-46DA-80AC-4C00ACA57A76}" type="pres">
      <dgm:prSet presAssocID="{3C245C4B-F771-40D5-8BEF-D122ABD3DFCE}" presName="circleA" presStyleLbl="node1" presStyleIdx="0" presStyleCnt="6"/>
      <dgm:spPr/>
    </dgm:pt>
    <dgm:pt modelId="{60391772-8B1B-44B4-ACA3-57FA3A2A67F2}" type="pres">
      <dgm:prSet presAssocID="{3C245C4B-F771-40D5-8BEF-D122ABD3DFCE}" presName="spaceA" presStyleCnt="0"/>
      <dgm:spPr/>
    </dgm:pt>
    <dgm:pt modelId="{1DD4B0E2-304F-48A8-A969-33E9D5DD723C}" type="pres">
      <dgm:prSet presAssocID="{3408193C-4778-4C1E-9885-9F78C8D06737}" presName="space" presStyleCnt="0"/>
      <dgm:spPr/>
    </dgm:pt>
    <dgm:pt modelId="{21F64188-2181-457C-959C-38884ACB0CDA}" type="pres">
      <dgm:prSet presAssocID="{1790CE9C-3010-4D2E-AB0D-184FE7F879EE}" presName="compositeB" presStyleCnt="0"/>
      <dgm:spPr/>
    </dgm:pt>
    <dgm:pt modelId="{6E383A03-4C47-4F74-B98C-5DE60F2BDB6B}" type="pres">
      <dgm:prSet presAssocID="{1790CE9C-3010-4D2E-AB0D-184FE7F879EE}" presName="textB" presStyleLbl="revTx" presStyleIdx="1" presStyleCnt="6" custScaleX="140856">
        <dgm:presLayoutVars>
          <dgm:bulletEnabled val="1"/>
        </dgm:presLayoutVars>
      </dgm:prSet>
      <dgm:spPr/>
    </dgm:pt>
    <dgm:pt modelId="{A38969F4-3E42-4068-9F99-D0E3E120D171}" type="pres">
      <dgm:prSet presAssocID="{1790CE9C-3010-4D2E-AB0D-184FE7F879EE}" presName="circleB" presStyleLbl="node1" presStyleIdx="1" presStyleCnt="6"/>
      <dgm:spPr/>
    </dgm:pt>
    <dgm:pt modelId="{FF51AB29-FA5B-43FF-80D1-D1E22A3ABF7E}" type="pres">
      <dgm:prSet presAssocID="{1790CE9C-3010-4D2E-AB0D-184FE7F879EE}" presName="spaceB" presStyleCnt="0"/>
      <dgm:spPr/>
    </dgm:pt>
    <dgm:pt modelId="{CF083ECC-C50C-4993-8EF8-70E57D081988}" type="pres">
      <dgm:prSet presAssocID="{5F0F83A7-B7F5-4AF0-9476-AB00AEAE4C52}" presName="space" presStyleCnt="0"/>
      <dgm:spPr/>
    </dgm:pt>
    <dgm:pt modelId="{818AF96E-B873-465F-AD2F-5D4B3E46836C}" type="pres">
      <dgm:prSet presAssocID="{D31C7020-C810-4CBC-8D43-2E89C8877BCA}" presName="compositeA" presStyleCnt="0"/>
      <dgm:spPr/>
    </dgm:pt>
    <dgm:pt modelId="{8D9E4741-3853-4703-AA23-536FA6ABD547}" type="pres">
      <dgm:prSet presAssocID="{D31C7020-C810-4CBC-8D43-2E89C8877BCA}" presName="textA" presStyleLbl="revTx" presStyleIdx="2" presStyleCnt="6" custScaleX="162952">
        <dgm:presLayoutVars>
          <dgm:bulletEnabled val="1"/>
        </dgm:presLayoutVars>
      </dgm:prSet>
      <dgm:spPr/>
    </dgm:pt>
    <dgm:pt modelId="{28920F8F-AC92-4671-BFD3-6A94DBDF69CE}" type="pres">
      <dgm:prSet presAssocID="{D31C7020-C810-4CBC-8D43-2E89C8877BCA}" presName="circleA" presStyleLbl="node1" presStyleIdx="2" presStyleCnt="6"/>
      <dgm:spPr/>
    </dgm:pt>
    <dgm:pt modelId="{69B34F45-DB38-4435-ACE8-6281C958E3AE}" type="pres">
      <dgm:prSet presAssocID="{D31C7020-C810-4CBC-8D43-2E89C8877BCA}" presName="spaceA" presStyleCnt="0"/>
      <dgm:spPr/>
    </dgm:pt>
    <dgm:pt modelId="{4B795915-6F09-4A17-A785-5FDDEA78BF01}" type="pres">
      <dgm:prSet presAssocID="{420DC2F8-834E-4467-9E55-2027DF518F1C}" presName="space" presStyleCnt="0"/>
      <dgm:spPr/>
    </dgm:pt>
    <dgm:pt modelId="{2B31172F-C0EF-49D5-B90B-EBA23E56F093}" type="pres">
      <dgm:prSet presAssocID="{92E582B1-BF12-4EDF-BC60-EEB545BAF9DA}" presName="compositeB" presStyleCnt="0"/>
      <dgm:spPr/>
    </dgm:pt>
    <dgm:pt modelId="{FE7843DF-9802-46B3-AE68-34ED9CDAA4B4}" type="pres">
      <dgm:prSet presAssocID="{92E582B1-BF12-4EDF-BC60-EEB545BAF9DA}" presName="textB" presStyleLbl="revTx" presStyleIdx="3" presStyleCnt="6" custScaleX="184744">
        <dgm:presLayoutVars>
          <dgm:bulletEnabled val="1"/>
        </dgm:presLayoutVars>
      </dgm:prSet>
      <dgm:spPr/>
    </dgm:pt>
    <dgm:pt modelId="{F75193F4-1B24-40D4-A658-5C7A3186507C}" type="pres">
      <dgm:prSet presAssocID="{92E582B1-BF12-4EDF-BC60-EEB545BAF9DA}" presName="circleB" presStyleLbl="node1" presStyleIdx="3" presStyleCnt="6"/>
      <dgm:spPr/>
    </dgm:pt>
    <dgm:pt modelId="{2B0B926E-EE92-4535-A14E-0FD4F04C12FC}" type="pres">
      <dgm:prSet presAssocID="{92E582B1-BF12-4EDF-BC60-EEB545BAF9DA}" presName="spaceB" presStyleCnt="0"/>
      <dgm:spPr/>
    </dgm:pt>
    <dgm:pt modelId="{DC5D37AF-1279-478F-9AAA-C5311EB805ED}" type="pres">
      <dgm:prSet presAssocID="{A37F3EB5-4849-4376-8D1E-69EE069B95C1}" presName="space" presStyleCnt="0"/>
      <dgm:spPr/>
    </dgm:pt>
    <dgm:pt modelId="{49947C96-58E3-422F-85A6-BBE79C48493B}" type="pres">
      <dgm:prSet presAssocID="{830E71FF-B094-45C7-B1CC-7CA0D940E7EC}" presName="compositeA" presStyleCnt="0"/>
      <dgm:spPr/>
    </dgm:pt>
    <dgm:pt modelId="{D6D5618E-2A59-451D-B139-D94065268B8F}" type="pres">
      <dgm:prSet presAssocID="{830E71FF-B094-45C7-B1CC-7CA0D940E7EC}" presName="textA" presStyleLbl="revTx" presStyleIdx="4" presStyleCnt="6" custScaleX="183094">
        <dgm:presLayoutVars>
          <dgm:bulletEnabled val="1"/>
        </dgm:presLayoutVars>
      </dgm:prSet>
      <dgm:spPr/>
    </dgm:pt>
    <dgm:pt modelId="{5DA896A2-9CA2-4306-A50A-923919EDE29F}" type="pres">
      <dgm:prSet presAssocID="{830E71FF-B094-45C7-B1CC-7CA0D940E7EC}" presName="circleA" presStyleLbl="node1" presStyleIdx="4" presStyleCnt="6"/>
      <dgm:spPr/>
    </dgm:pt>
    <dgm:pt modelId="{E397053E-FF01-4A6A-87E0-0AD84C0EEDE6}" type="pres">
      <dgm:prSet presAssocID="{830E71FF-B094-45C7-B1CC-7CA0D940E7EC}" presName="spaceA" presStyleCnt="0"/>
      <dgm:spPr/>
    </dgm:pt>
    <dgm:pt modelId="{A7D70D1A-A8E7-459B-BD6E-32C488EDE0C4}" type="pres">
      <dgm:prSet presAssocID="{34DA981E-EE3B-4360-BA00-93F8BA8879D1}" presName="space" presStyleCnt="0"/>
      <dgm:spPr/>
    </dgm:pt>
    <dgm:pt modelId="{77E759DE-2B1B-45F2-9E0F-EF1F4BBAAEA8}" type="pres">
      <dgm:prSet presAssocID="{BC75EBC0-2B10-4F78-950D-F3AE0017C4EE}" presName="compositeB" presStyleCnt="0"/>
      <dgm:spPr/>
    </dgm:pt>
    <dgm:pt modelId="{DF650662-FA10-4F0E-B24A-0B5876C1ABAB}" type="pres">
      <dgm:prSet presAssocID="{BC75EBC0-2B10-4F78-950D-F3AE0017C4EE}" presName="textB" presStyleLbl="revTx" presStyleIdx="5" presStyleCnt="6" custScaleX="140721">
        <dgm:presLayoutVars>
          <dgm:bulletEnabled val="1"/>
        </dgm:presLayoutVars>
      </dgm:prSet>
      <dgm:spPr/>
    </dgm:pt>
    <dgm:pt modelId="{0EE16E6F-A42D-4998-85FF-9606780D213C}" type="pres">
      <dgm:prSet presAssocID="{BC75EBC0-2B10-4F78-950D-F3AE0017C4EE}" presName="circleB" presStyleLbl="node1" presStyleIdx="5" presStyleCnt="6"/>
      <dgm:spPr/>
    </dgm:pt>
    <dgm:pt modelId="{EE9AB598-2D9E-43F2-8AD5-A115BA8754D3}" type="pres">
      <dgm:prSet presAssocID="{BC75EBC0-2B10-4F78-950D-F3AE0017C4EE}" presName="spaceB" presStyleCnt="0"/>
      <dgm:spPr/>
    </dgm:pt>
  </dgm:ptLst>
  <dgm:cxnLst>
    <dgm:cxn modelId="{38CD6107-9A8E-44A0-99DE-CA74E946BC13}" type="presOf" srcId="{EA6F02A7-5434-4897-A561-EEBBE933D671}" destId="{423FF72B-0B60-43E8-BFC5-D60707714A1A}" srcOrd="0" destOrd="0" presId="urn:microsoft.com/office/officeart/2005/8/layout/hProcess11"/>
    <dgm:cxn modelId="{0EC01A0E-08F7-41BC-BCA7-D7E59B418280}" type="presOf" srcId="{BC75EBC0-2B10-4F78-950D-F3AE0017C4EE}" destId="{DF650662-FA10-4F0E-B24A-0B5876C1ABAB}" srcOrd="0" destOrd="0" presId="urn:microsoft.com/office/officeart/2005/8/layout/hProcess11"/>
    <dgm:cxn modelId="{83479115-3D71-4195-A6FD-D795CC6504AB}" srcId="{EA6F02A7-5434-4897-A561-EEBBE933D671}" destId="{BC75EBC0-2B10-4F78-950D-F3AE0017C4EE}" srcOrd="5" destOrd="0" parTransId="{2E02ED0D-7445-4EC1-A357-1036EA7B1EAA}" sibTransId="{F9B94C5F-D974-4F68-8AA6-3B19206F8C8D}"/>
    <dgm:cxn modelId="{E59FC519-47CF-4C08-B637-EDC0093809E5}" srcId="{EA6F02A7-5434-4897-A561-EEBBE933D671}" destId="{3C245C4B-F771-40D5-8BEF-D122ABD3DFCE}" srcOrd="0" destOrd="0" parTransId="{1FFC1A88-5652-4797-A089-FF541B70288B}" sibTransId="{3408193C-4778-4C1E-9885-9F78C8D06737}"/>
    <dgm:cxn modelId="{62AB2453-6621-4952-857C-8CC25F4627B7}" srcId="{EA6F02A7-5434-4897-A561-EEBBE933D671}" destId="{830E71FF-B094-45C7-B1CC-7CA0D940E7EC}" srcOrd="4" destOrd="0" parTransId="{321D1E8D-B4DB-40DA-94E0-80F3FE335515}" sibTransId="{34DA981E-EE3B-4360-BA00-93F8BA8879D1}"/>
    <dgm:cxn modelId="{CA087473-5732-45EA-AF61-D3B573EABDCA}" srcId="{EA6F02A7-5434-4897-A561-EEBBE933D671}" destId="{92E582B1-BF12-4EDF-BC60-EEB545BAF9DA}" srcOrd="3" destOrd="0" parTransId="{38385A6D-D295-482A-86CE-C0CEDCDDCA61}" sibTransId="{A37F3EB5-4849-4376-8D1E-69EE069B95C1}"/>
    <dgm:cxn modelId="{FBC6A957-2BEB-4EA1-8083-C68AE591D3BA}" srcId="{EA6F02A7-5434-4897-A561-EEBBE933D671}" destId="{D31C7020-C810-4CBC-8D43-2E89C8877BCA}" srcOrd="2" destOrd="0" parTransId="{6394FAC2-B831-48C1-9576-97AD3AF91610}" sibTransId="{420DC2F8-834E-4467-9E55-2027DF518F1C}"/>
    <dgm:cxn modelId="{D32A1C79-1B45-4829-B45F-DC528BDC346F}" type="presOf" srcId="{3C245C4B-F771-40D5-8BEF-D122ABD3DFCE}" destId="{29E50A9C-EC9F-4356-810F-048D895CE5A1}" srcOrd="0" destOrd="0" presId="urn:microsoft.com/office/officeart/2005/8/layout/hProcess11"/>
    <dgm:cxn modelId="{5E9F4E9A-87CB-42B6-8F14-ED26D45EA49D}" type="presOf" srcId="{D31C7020-C810-4CBC-8D43-2E89C8877BCA}" destId="{8D9E4741-3853-4703-AA23-536FA6ABD547}" srcOrd="0" destOrd="0" presId="urn:microsoft.com/office/officeart/2005/8/layout/hProcess11"/>
    <dgm:cxn modelId="{402731B6-DEC0-404F-914A-69E155508780}" type="presOf" srcId="{92E582B1-BF12-4EDF-BC60-EEB545BAF9DA}" destId="{FE7843DF-9802-46B3-AE68-34ED9CDAA4B4}" srcOrd="0" destOrd="0" presId="urn:microsoft.com/office/officeart/2005/8/layout/hProcess11"/>
    <dgm:cxn modelId="{964EA6CE-8A5D-4F96-BA6F-A299704D13A4}" type="presOf" srcId="{1790CE9C-3010-4D2E-AB0D-184FE7F879EE}" destId="{6E383A03-4C47-4F74-B98C-5DE60F2BDB6B}" srcOrd="0" destOrd="0" presId="urn:microsoft.com/office/officeart/2005/8/layout/hProcess11"/>
    <dgm:cxn modelId="{6C5176ED-38B4-45FD-911B-562093756D3C}" type="presOf" srcId="{830E71FF-B094-45C7-B1CC-7CA0D940E7EC}" destId="{D6D5618E-2A59-451D-B139-D94065268B8F}" srcOrd="0" destOrd="0" presId="urn:microsoft.com/office/officeart/2005/8/layout/hProcess11"/>
    <dgm:cxn modelId="{F9A35EF6-A081-404F-B349-08D76431EBF4}" srcId="{EA6F02A7-5434-4897-A561-EEBBE933D671}" destId="{1790CE9C-3010-4D2E-AB0D-184FE7F879EE}" srcOrd="1" destOrd="0" parTransId="{B3BD869F-D297-408C-AC49-86A3A5418E88}" sibTransId="{5F0F83A7-B7F5-4AF0-9476-AB00AEAE4C52}"/>
    <dgm:cxn modelId="{4610F4DE-5B7B-42DF-A304-8A8CD722A015}" type="presParOf" srcId="{423FF72B-0B60-43E8-BFC5-D60707714A1A}" destId="{2D93E8C6-7737-4E9E-A537-8B78411304F7}" srcOrd="0" destOrd="0" presId="urn:microsoft.com/office/officeart/2005/8/layout/hProcess11"/>
    <dgm:cxn modelId="{D622056A-BFF8-4ED5-A98B-C3A5DA3132E7}" type="presParOf" srcId="{423FF72B-0B60-43E8-BFC5-D60707714A1A}" destId="{B0584D6F-E30E-4366-8443-4817101CC3B5}" srcOrd="1" destOrd="0" presId="urn:microsoft.com/office/officeart/2005/8/layout/hProcess11"/>
    <dgm:cxn modelId="{C83C8BEF-B02E-4EB0-BC22-55B2B2643033}" type="presParOf" srcId="{B0584D6F-E30E-4366-8443-4817101CC3B5}" destId="{C523A538-D3CB-43BE-9399-D769D2B240FF}" srcOrd="0" destOrd="0" presId="urn:microsoft.com/office/officeart/2005/8/layout/hProcess11"/>
    <dgm:cxn modelId="{8FDCDF17-2B26-4F25-A542-3A24BD03A7EF}" type="presParOf" srcId="{C523A538-D3CB-43BE-9399-D769D2B240FF}" destId="{29E50A9C-EC9F-4356-810F-048D895CE5A1}" srcOrd="0" destOrd="0" presId="urn:microsoft.com/office/officeart/2005/8/layout/hProcess11"/>
    <dgm:cxn modelId="{89F274DE-9009-4E70-9F53-19524DA492D9}" type="presParOf" srcId="{C523A538-D3CB-43BE-9399-D769D2B240FF}" destId="{DFE37A98-30C5-46DA-80AC-4C00ACA57A76}" srcOrd="1" destOrd="0" presId="urn:microsoft.com/office/officeart/2005/8/layout/hProcess11"/>
    <dgm:cxn modelId="{661C080B-AF99-44D2-AEE1-7F18FEC8CBDB}" type="presParOf" srcId="{C523A538-D3CB-43BE-9399-D769D2B240FF}" destId="{60391772-8B1B-44B4-ACA3-57FA3A2A67F2}" srcOrd="2" destOrd="0" presId="urn:microsoft.com/office/officeart/2005/8/layout/hProcess11"/>
    <dgm:cxn modelId="{F45444BE-637A-42AA-9BCA-23600EAB5BE5}" type="presParOf" srcId="{B0584D6F-E30E-4366-8443-4817101CC3B5}" destId="{1DD4B0E2-304F-48A8-A969-33E9D5DD723C}" srcOrd="1" destOrd="0" presId="urn:microsoft.com/office/officeart/2005/8/layout/hProcess11"/>
    <dgm:cxn modelId="{5DB379B2-784E-4C90-825D-F0F57F7E53CB}" type="presParOf" srcId="{B0584D6F-E30E-4366-8443-4817101CC3B5}" destId="{21F64188-2181-457C-959C-38884ACB0CDA}" srcOrd="2" destOrd="0" presId="urn:microsoft.com/office/officeart/2005/8/layout/hProcess11"/>
    <dgm:cxn modelId="{243408D2-59F4-4F7E-92FA-3E395BB86481}" type="presParOf" srcId="{21F64188-2181-457C-959C-38884ACB0CDA}" destId="{6E383A03-4C47-4F74-B98C-5DE60F2BDB6B}" srcOrd="0" destOrd="0" presId="urn:microsoft.com/office/officeart/2005/8/layout/hProcess11"/>
    <dgm:cxn modelId="{617C5A3C-D5FD-4C71-9FA9-DAAA1A78060C}" type="presParOf" srcId="{21F64188-2181-457C-959C-38884ACB0CDA}" destId="{A38969F4-3E42-4068-9F99-D0E3E120D171}" srcOrd="1" destOrd="0" presId="urn:microsoft.com/office/officeart/2005/8/layout/hProcess11"/>
    <dgm:cxn modelId="{871DDEA1-CC86-490B-AF39-F759FDC5B641}" type="presParOf" srcId="{21F64188-2181-457C-959C-38884ACB0CDA}" destId="{FF51AB29-FA5B-43FF-80D1-D1E22A3ABF7E}" srcOrd="2" destOrd="0" presId="urn:microsoft.com/office/officeart/2005/8/layout/hProcess11"/>
    <dgm:cxn modelId="{D3810850-C980-463C-8CDE-B397EE5D7972}" type="presParOf" srcId="{B0584D6F-E30E-4366-8443-4817101CC3B5}" destId="{CF083ECC-C50C-4993-8EF8-70E57D081988}" srcOrd="3" destOrd="0" presId="urn:microsoft.com/office/officeart/2005/8/layout/hProcess11"/>
    <dgm:cxn modelId="{1F117395-F89D-4F08-8154-8803A98CE6D3}" type="presParOf" srcId="{B0584D6F-E30E-4366-8443-4817101CC3B5}" destId="{818AF96E-B873-465F-AD2F-5D4B3E46836C}" srcOrd="4" destOrd="0" presId="urn:microsoft.com/office/officeart/2005/8/layout/hProcess11"/>
    <dgm:cxn modelId="{A32B9D27-FDA5-431B-9FA3-08F95DB0E125}" type="presParOf" srcId="{818AF96E-B873-465F-AD2F-5D4B3E46836C}" destId="{8D9E4741-3853-4703-AA23-536FA6ABD547}" srcOrd="0" destOrd="0" presId="urn:microsoft.com/office/officeart/2005/8/layout/hProcess11"/>
    <dgm:cxn modelId="{3E968F75-A0E1-4CD6-A4FD-61F2B7539168}" type="presParOf" srcId="{818AF96E-B873-465F-AD2F-5D4B3E46836C}" destId="{28920F8F-AC92-4671-BFD3-6A94DBDF69CE}" srcOrd="1" destOrd="0" presId="urn:microsoft.com/office/officeart/2005/8/layout/hProcess11"/>
    <dgm:cxn modelId="{FA0582EF-0E88-49E8-BDA4-055FEFD4AA5E}" type="presParOf" srcId="{818AF96E-B873-465F-AD2F-5D4B3E46836C}" destId="{69B34F45-DB38-4435-ACE8-6281C958E3AE}" srcOrd="2" destOrd="0" presId="urn:microsoft.com/office/officeart/2005/8/layout/hProcess11"/>
    <dgm:cxn modelId="{F20B76BB-781E-48E4-8F05-5F032F767421}" type="presParOf" srcId="{B0584D6F-E30E-4366-8443-4817101CC3B5}" destId="{4B795915-6F09-4A17-A785-5FDDEA78BF01}" srcOrd="5" destOrd="0" presId="urn:microsoft.com/office/officeart/2005/8/layout/hProcess11"/>
    <dgm:cxn modelId="{7B583186-B307-4552-97E6-BFCC936369F5}" type="presParOf" srcId="{B0584D6F-E30E-4366-8443-4817101CC3B5}" destId="{2B31172F-C0EF-49D5-B90B-EBA23E56F093}" srcOrd="6" destOrd="0" presId="urn:microsoft.com/office/officeart/2005/8/layout/hProcess11"/>
    <dgm:cxn modelId="{6846CFA3-E5CD-4F82-A20F-90A9D4CDECEE}" type="presParOf" srcId="{2B31172F-C0EF-49D5-B90B-EBA23E56F093}" destId="{FE7843DF-9802-46B3-AE68-34ED9CDAA4B4}" srcOrd="0" destOrd="0" presId="urn:microsoft.com/office/officeart/2005/8/layout/hProcess11"/>
    <dgm:cxn modelId="{D79DD16D-4C8E-4380-A81C-0F261E4CF761}" type="presParOf" srcId="{2B31172F-C0EF-49D5-B90B-EBA23E56F093}" destId="{F75193F4-1B24-40D4-A658-5C7A3186507C}" srcOrd="1" destOrd="0" presId="urn:microsoft.com/office/officeart/2005/8/layout/hProcess11"/>
    <dgm:cxn modelId="{5228A3A3-B0FA-40FC-97E9-9905B6D5AA51}" type="presParOf" srcId="{2B31172F-C0EF-49D5-B90B-EBA23E56F093}" destId="{2B0B926E-EE92-4535-A14E-0FD4F04C12FC}" srcOrd="2" destOrd="0" presId="urn:microsoft.com/office/officeart/2005/8/layout/hProcess11"/>
    <dgm:cxn modelId="{A4302837-1B67-4173-9C41-3FF34600A97B}" type="presParOf" srcId="{B0584D6F-E30E-4366-8443-4817101CC3B5}" destId="{DC5D37AF-1279-478F-9AAA-C5311EB805ED}" srcOrd="7" destOrd="0" presId="urn:microsoft.com/office/officeart/2005/8/layout/hProcess11"/>
    <dgm:cxn modelId="{4FDC1631-1FFF-496B-B8EF-D8B7E2B3206A}" type="presParOf" srcId="{B0584D6F-E30E-4366-8443-4817101CC3B5}" destId="{49947C96-58E3-422F-85A6-BBE79C48493B}" srcOrd="8" destOrd="0" presId="urn:microsoft.com/office/officeart/2005/8/layout/hProcess11"/>
    <dgm:cxn modelId="{5CEB7EC5-E2BE-40B3-B267-F13EE872D87D}" type="presParOf" srcId="{49947C96-58E3-422F-85A6-BBE79C48493B}" destId="{D6D5618E-2A59-451D-B139-D94065268B8F}" srcOrd="0" destOrd="0" presId="urn:microsoft.com/office/officeart/2005/8/layout/hProcess11"/>
    <dgm:cxn modelId="{B480079F-B7BD-4221-9C9D-A11581B261BB}" type="presParOf" srcId="{49947C96-58E3-422F-85A6-BBE79C48493B}" destId="{5DA896A2-9CA2-4306-A50A-923919EDE29F}" srcOrd="1" destOrd="0" presId="urn:microsoft.com/office/officeart/2005/8/layout/hProcess11"/>
    <dgm:cxn modelId="{C48BFDDE-EDCB-41A2-923F-624DC31A3630}" type="presParOf" srcId="{49947C96-58E3-422F-85A6-BBE79C48493B}" destId="{E397053E-FF01-4A6A-87E0-0AD84C0EEDE6}" srcOrd="2" destOrd="0" presId="urn:microsoft.com/office/officeart/2005/8/layout/hProcess11"/>
    <dgm:cxn modelId="{81C6E531-D9EC-4F45-9EF7-DB7B52AF6890}" type="presParOf" srcId="{B0584D6F-E30E-4366-8443-4817101CC3B5}" destId="{A7D70D1A-A8E7-459B-BD6E-32C488EDE0C4}" srcOrd="9" destOrd="0" presId="urn:microsoft.com/office/officeart/2005/8/layout/hProcess11"/>
    <dgm:cxn modelId="{5894FD62-AE22-4624-A3A1-0969F1C60DF5}" type="presParOf" srcId="{B0584D6F-E30E-4366-8443-4817101CC3B5}" destId="{77E759DE-2B1B-45F2-9E0F-EF1F4BBAAEA8}" srcOrd="10" destOrd="0" presId="urn:microsoft.com/office/officeart/2005/8/layout/hProcess11"/>
    <dgm:cxn modelId="{B5E5EC3A-9E80-40EF-B880-C5C4E7BA6A88}" type="presParOf" srcId="{77E759DE-2B1B-45F2-9E0F-EF1F4BBAAEA8}" destId="{DF650662-FA10-4F0E-B24A-0B5876C1ABAB}" srcOrd="0" destOrd="0" presId="urn:microsoft.com/office/officeart/2005/8/layout/hProcess11"/>
    <dgm:cxn modelId="{22F23648-5194-406B-82CF-61D1CA7F58E2}" type="presParOf" srcId="{77E759DE-2B1B-45F2-9E0F-EF1F4BBAAEA8}" destId="{0EE16E6F-A42D-4998-85FF-9606780D213C}" srcOrd="1" destOrd="0" presId="urn:microsoft.com/office/officeart/2005/8/layout/hProcess11"/>
    <dgm:cxn modelId="{0822707D-61B7-4C87-A689-77D1F5082C97}" type="presParOf" srcId="{77E759DE-2B1B-45F2-9E0F-EF1F4BBAAEA8}" destId="{EE9AB598-2D9E-43F2-8AD5-A115BA8754D3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93E8C6-7737-4E9E-A537-8B78411304F7}">
      <dsp:nvSpPr>
        <dsp:cNvPr id="0" name=""/>
        <dsp:cNvSpPr/>
      </dsp:nvSpPr>
      <dsp:spPr>
        <a:xfrm>
          <a:off x="0" y="1201049"/>
          <a:ext cx="8474474" cy="160140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50A9C-EC9F-4356-810F-048D895CE5A1}">
      <dsp:nvSpPr>
        <dsp:cNvPr id="0" name=""/>
        <dsp:cNvSpPr/>
      </dsp:nvSpPr>
      <dsp:spPr>
        <a:xfrm>
          <a:off x="2547" y="0"/>
          <a:ext cx="925023" cy="1601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March 7, 2020- </a:t>
          </a:r>
          <a:r>
            <a:rPr lang="en-US" sz="1400" kern="1200" dirty="0"/>
            <a:t>First case of COVID-19 in Virginia </a:t>
          </a:r>
        </a:p>
      </dsp:txBody>
      <dsp:txXfrm>
        <a:off x="2547" y="0"/>
        <a:ext cx="925023" cy="1601400"/>
      </dsp:txXfrm>
    </dsp:sp>
    <dsp:sp modelId="{DFE37A98-30C5-46DA-80AC-4C00ACA57A76}">
      <dsp:nvSpPr>
        <dsp:cNvPr id="0" name=""/>
        <dsp:cNvSpPr/>
      </dsp:nvSpPr>
      <dsp:spPr>
        <a:xfrm>
          <a:off x="264884" y="1801575"/>
          <a:ext cx="400350" cy="400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383A03-4C47-4F74-B98C-5DE60F2BDB6B}">
      <dsp:nvSpPr>
        <dsp:cNvPr id="0" name=""/>
        <dsp:cNvSpPr/>
      </dsp:nvSpPr>
      <dsp:spPr>
        <a:xfrm>
          <a:off x="967559" y="2402099"/>
          <a:ext cx="1126506" cy="1601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March 7- </a:t>
          </a:r>
          <a:r>
            <a:rPr lang="en-US" sz="1400" kern="1200" dirty="0"/>
            <a:t>Spring Break begins at Virginia Tech</a:t>
          </a:r>
        </a:p>
      </dsp:txBody>
      <dsp:txXfrm>
        <a:off x="967559" y="2402099"/>
        <a:ext cx="1126506" cy="1601400"/>
      </dsp:txXfrm>
    </dsp:sp>
    <dsp:sp modelId="{A38969F4-3E42-4068-9F99-D0E3E120D171}">
      <dsp:nvSpPr>
        <dsp:cNvPr id="0" name=""/>
        <dsp:cNvSpPr/>
      </dsp:nvSpPr>
      <dsp:spPr>
        <a:xfrm>
          <a:off x="1330637" y="1801575"/>
          <a:ext cx="400350" cy="400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9E4741-3853-4703-AA23-536FA6ABD547}">
      <dsp:nvSpPr>
        <dsp:cNvPr id="0" name=""/>
        <dsp:cNvSpPr/>
      </dsp:nvSpPr>
      <dsp:spPr>
        <a:xfrm>
          <a:off x="2134053" y="0"/>
          <a:ext cx="1303221" cy="1601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March 12, 2020- </a:t>
          </a:r>
          <a:r>
            <a:rPr lang="en-US" sz="1400" b="0" kern="1200" dirty="0"/>
            <a:t>S</a:t>
          </a:r>
          <a:r>
            <a:rPr lang="en-US" sz="1400" kern="1200" dirty="0"/>
            <a:t>tate of emergency in the Commonwealth of Virginia </a:t>
          </a:r>
        </a:p>
      </dsp:txBody>
      <dsp:txXfrm>
        <a:off x="2134053" y="0"/>
        <a:ext cx="1303221" cy="1601400"/>
      </dsp:txXfrm>
    </dsp:sp>
    <dsp:sp modelId="{28920F8F-AC92-4671-BFD3-6A94DBDF69CE}">
      <dsp:nvSpPr>
        <dsp:cNvPr id="0" name=""/>
        <dsp:cNvSpPr/>
      </dsp:nvSpPr>
      <dsp:spPr>
        <a:xfrm>
          <a:off x="2585489" y="1801575"/>
          <a:ext cx="400350" cy="400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7843DF-9802-46B3-AE68-34ED9CDAA4B4}">
      <dsp:nvSpPr>
        <dsp:cNvPr id="0" name=""/>
        <dsp:cNvSpPr/>
      </dsp:nvSpPr>
      <dsp:spPr>
        <a:xfrm>
          <a:off x="3477263" y="2402099"/>
          <a:ext cx="1477504" cy="1601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March 23, 2020- </a:t>
          </a:r>
          <a:r>
            <a:rPr lang="en-US" sz="1400" kern="1200" dirty="0"/>
            <a:t>after spring break has been extended, classes go online.  </a:t>
          </a:r>
        </a:p>
      </dsp:txBody>
      <dsp:txXfrm>
        <a:off x="3477263" y="2402099"/>
        <a:ext cx="1477504" cy="1601400"/>
      </dsp:txXfrm>
    </dsp:sp>
    <dsp:sp modelId="{F75193F4-1B24-40D4-A658-5C7A3186507C}">
      <dsp:nvSpPr>
        <dsp:cNvPr id="0" name=""/>
        <dsp:cNvSpPr/>
      </dsp:nvSpPr>
      <dsp:spPr>
        <a:xfrm>
          <a:off x="4015840" y="1801575"/>
          <a:ext cx="400350" cy="400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D5618E-2A59-451D-B139-D94065268B8F}">
      <dsp:nvSpPr>
        <dsp:cNvPr id="0" name=""/>
        <dsp:cNvSpPr/>
      </dsp:nvSpPr>
      <dsp:spPr>
        <a:xfrm>
          <a:off x="4994755" y="0"/>
          <a:ext cx="1464308" cy="1601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March 27, 2020- </a:t>
          </a:r>
          <a:r>
            <a:rPr lang="en-US" sz="1400" kern="1200" dirty="0"/>
            <a:t>First positive case of COVID-19 in Blacksburg is confirmed </a:t>
          </a:r>
        </a:p>
      </dsp:txBody>
      <dsp:txXfrm>
        <a:off x="4994755" y="0"/>
        <a:ext cx="1464308" cy="1601400"/>
      </dsp:txXfrm>
    </dsp:sp>
    <dsp:sp modelId="{5DA896A2-9CA2-4306-A50A-923919EDE29F}">
      <dsp:nvSpPr>
        <dsp:cNvPr id="0" name=""/>
        <dsp:cNvSpPr/>
      </dsp:nvSpPr>
      <dsp:spPr>
        <a:xfrm>
          <a:off x="5526734" y="1801575"/>
          <a:ext cx="400350" cy="400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650662-FA10-4F0E-B24A-0B5876C1ABAB}">
      <dsp:nvSpPr>
        <dsp:cNvPr id="0" name=""/>
        <dsp:cNvSpPr/>
      </dsp:nvSpPr>
      <dsp:spPr>
        <a:xfrm>
          <a:off x="6499051" y="2402099"/>
          <a:ext cx="1125427" cy="1601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/>
            <a:t>Aug 24, 2020- </a:t>
          </a:r>
          <a:r>
            <a:rPr lang="en-US" sz="1400" kern="1200" dirty="0"/>
            <a:t>Start of classes; hybrid instruction</a:t>
          </a:r>
        </a:p>
      </dsp:txBody>
      <dsp:txXfrm>
        <a:off x="6499051" y="2402099"/>
        <a:ext cx="1125427" cy="1601400"/>
      </dsp:txXfrm>
    </dsp:sp>
    <dsp:sp modelId="{0EE16E6F-A42D-4998-85FF-9606780D213C}">
      <dsp:nvSpPr>
        <dsp:cNvPr id="0" name=""/>
        <dsp:cNvSpPr/>
      </dsp:nvSpPr>
      <dsp:spPr>
        <a:xfrm>
          <a:off x="6861590" y="1801575"/>
          <a:ext cx="400350" cy="40035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Source: https://wittman.house.gov/coronavirus/virginia-timeline.htm</a:t>
            </a:r>
          </a:p>
          <a:p>
            <a:pPr marL="139700" indent="0">
              <a:buNone/>
            </a:pPr>
            <a:r>
              <a:rPr lang="en-US" dirty="0"/>
              <a:t>Source: http://www.collegiatetimes.com/news/first-positive-case-of-covid-19-in-blacksburg-confirmed/article_c297c622-7056-11ea-9861-2f06e1230613.html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Estimated that only 10% of students living on campus returned after spring break (only 950 students out of 9,500 returned to campus an estimate of 40% (11,000 people) of students living off campus remained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 https://roanoke.com/news/education/virginia-tech-makes-new-offer-to-entice-campus-bound-students-to-leave/article_f4e072ab-dc83-5b44-8518-f9bd4da97777.html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https://www.wfxrtv.com/news/health/coronavirus/virginia-tech-students-return-to-class-21-cases-of-covid-19-confirmed/</a:t>
            </a:r>
          </a:p>
        </p:txBody>
      </p:sp>
    </p:spTree>
    <p:extLst>
      <p:ext uri="{BB962C8B-B14F-4D97-AF65-F5344CB8AC3E}">
        <p14:creationId xmlns:p14="http://schemas.microsoft.com/office/powerpoint/2010/main" val="4242684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076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Support from stakeholders, in our case the health department, the town of Blacksburg, the Blacksburg police, the university, faculty in our department and other departments was highly important COMMUNITY MEMBERS </a:t>
            </a:r>
          </a:p>
          <a:p>
            <a:r>
              <a:rPr lang="en-US" dirty="0"/>
              <a:t>Collaboration with other departments (i.e., graphic designers, researchers, students, was highly important, local organizations, health care professionals, police)</a:t>
            </a:r>
          </a:p>
          <a:p>
            <a:r>
              <a:rPr lang="en-US" dirty="0"/>
              <a:t>Gave us credibility </a:t>
            </a:r>
          </a:p>
        </p:txBody>
      </p:sp>
    </p:spTree>
    <p:extLst>
      <p:ext uri="{BB962C8B-B14F-4D97-AF65-F5344CB8AC3E}">
        <p14:creationId xmlns:p14="http://schemas.microsoft.com/office/powerpoint/2010/main" val="2370780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created positive messaging that instead of telling people what they couldn’t do told of the activities they could do safely</a:t>
            </a:r>
          </a:p>
          <a:p>
            <a:r>
              <a:rPr lang="en-US" dirty="0"/>
              <a:t>We encouraged the community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6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0800000">
            <a:off x="-150" y="4156675"/>
            <a:ext cx="9144000" cy="2766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50" y="0"/>
            <a:ext cx="9144000" cy="4156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525225"/>
            <a:ext cx="53097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/>
          <p:nvPr/>
        </p:nvSpPr>
        <p:spPr>
          <a:xfrm flipH="1">
            <a:off x="-75" y="0"/>
            <a:ext cx="669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/>
          <p:nvPr/>
        </p:nvSpPr>
        <p:spPr>
          <a:xfrm flipH="1">
            <a:off x="-75" y="0"/>
            <a:ext cx="669600" cy="114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44425" y="1538075"/>
            <a:ext cx="5169000" cy="3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SzPts val="2400"/>
              <a:buChar char="▹"/>
              <a:defRPr sz="2400"/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SzPts val="2400"/>
              <a:buChar char="▸"/>
              <a:defRPr/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3pPr>
            <a:lvl4pPr marL="1828800" lvl="3" indent="-381000">
              <a:spcBef>
                <a:spcPts val="0"/>
              </a:spcBef>
              <a:spcAft>
                <a:spcPts val="0"/>
              </a:spcAft>
              <a:buSzPts val="2400"/>
              <a:buChar char="⬞"/>
              <a:defRPr sz="2400"/>
            </a:lvl4pPr>
            <a:lvl5pPr marL="2286000" lvl="4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marL="2743200" lvl="5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marL="3200400" lvl="6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marL="3657600" lvl="7" indent="-381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marL="4114800" lvl="8" indent="-3810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>
            <a:off x="-75" y="0"/>
            <a:ext cx="669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 flipH="1">
            <a:off x="-75" y="0"/>
            <a:ext cx="669600" cy="114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44425" y="1534257"/>
            <a:ext cx="2804700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3818123" y="1534257"/>
            <a:ext cx="2804700" cy="332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▹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▸"/>
              <a:defRPr sz="2000"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⬩"/>
              <a:defRPr sz="2000"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⬞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 sz="2400"/>
            </a:lvl1pPr>
            <a:lvl2pPr lvl="1">
              <a:buNone/>
              <a:defRPr sz="2400"/>
            </a:lvl2pPr>
            <a:lvl3pPr lvl="2">
              <a:buNone/>
              <a:defRPr sz="2400"/>
            </a:lvl3pPr>
            <a:lvl4pPr lvl="3">
              <a:buNone/>
              <a:defRPr sz="2400"/>
            </a:lvl4pPr>
            <a:lvl5pPr lvl="4">
              <a:buNone/>
              <a:defRPr sz="2400"/>
            </a:lvl5pPr>
            <a:lvl6pPr lvl="5">
              <a:buNone/>
              <a:defRPr sz="2400"/>
            </a:lvl6pPr>
            <a:lvl7pPr lvl="6">
              <a:buNone/>
              <a:defRPr sz="2400"/>
            </a:lvl7pPr>
            <a:lvl8pPr lvl="7">
              <a:buNone/>
              <a:defRPr sz="2400"/>
            </a:lvl8pPr>
            <a:lvl9pPr lvl="8">
              <a:buNone/>
              <a:defRPr sz="2400"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image background">
  <p:cSld name="TITLE_ONLY_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/>
          <p:nvPr/>
        </p:nvSpPr>
        <p:spPr>
          <a:xfrm flipH="1">
            <a:off x="-75" y="0"/>
            <a:ext cx="1851600" cy="5143500"/>
          </a:xfrm>
          <a:prstGeom prst="rect">
            <a:avLst/>
          </a:prstGeom>
          <a:solidFill>
            <a:srgbClr val="0DB7C4">
              <a:alpha val="365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9"/>
          <p:cNvSpPr/>
          <p:nvPr/>
        </p:nvSpPr>
        <p:spPr>
          <a:xfrm flipH="1">
            <a:off x="-75" y="0"/>
            <a:ext cx="1851600" cy="114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title"/>
          </p:nvPr>
        </p:nvSpPr>
        <p:spPr>
          <a:xfrm>
            <a:off x="235225" y="1292400"/>
            <a:ext cx="1381200" cy="114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None/>
              <a:defRPr sz="1800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1851600" cy="1140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/>
          <p:nvPr/>
        </p:nvSpPr>
        <p:spPr>
          <a:xfrm flipH="1">
            <a:off x="-75" y="0"/>
            <a:ext cx="6696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1"/>
          <p:cNvSpPr/>
          <p:nvPr/>
        </p:nvSpPr>
        <p:spPr>
          <a:xfrm flipH="1">
            <a:off x="-75" y="0"/>
            <a:ext cx="669600" cy="1140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1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44425" y="5598"/>
            <a:ext cx="35526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44425" y="1538075"/>
            <a:ext cx="5169000" cy="3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ource Sans Pro"/>
              <a:buChar char="▹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⬞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-75" y="0"/>
            <a:ext cx="669600" cy="11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 algn="ctr" rtl="0"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5" r:id="rId4"/>
    <p:sldLayoutId id="2147483657" r:id="rId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ctrTitle"/>
          </p:nvPr>
        </p:nvSpPr>
        <p:spPr>
          <a:xfrm>
            <a:off x="216800" y="3062499"/>
            <a:ext cx="6041004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/>
              <a:t>The COVID-19 Crushers: a peer-to-peer education initiative in the New River Valley</a:t>
            </a:r>
            <a:br>
              <a:rPr lang="en-US" sz="4000" dirty="0"/>
            </a:br>
            <a:endParaRPr sz="40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6FB2FDF5-FC56-4F02-833E-3B70161B52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8306" y="2158124"/>
            <a:ext cx="3172572" cy="1808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1FDEA-0031-43E3-B7EB-255D360F0F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48" y="5598"/>
            <a:ext cx="3728777" cy="1140000"/>
          </a:xfrm>
        </p:spPr>
        <p:txBody>
          <a:bodyPr/>
          <a:lstStyle/>
          <a:p>
            <a:r>
              <a:rPr lang="en-US" sz="3200" dirty="0"/>
              <a:t>Lessons Learned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B05E63-F4FB-48FF-88EA-CEBB9410CF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2814" y="1063004"/>
            <a:ext cx="4387505" cy="3387900"/>
          </a:xfrm>
        </p:spPr>
        <p:txBody>
          <a:bodyPr/>
          <a:lstStyle/>
          <a:p>
            <a:pPr marL="76200" indent="0">
              <a:buNone/>
            </a:pPr>
            <a:r>
              <a:rPr lang="en-US" dirty="0"/>
              <a:t>Lesson 1: Support from stakeholders and collaborations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542A8E-56EF-4716-8854-33CBB45E885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7170" name="Picture 2" descr="No description available.">
            <a:extLst>
              <a:ext uri="{FF2B5EF4-FFF2-40B4-BE49-F238E27FC236}">
                <a16:creationId xmlns:a16="http://schemas.microsoft.com/office/drawing/2014/main" id="{865A8866-63C3-4C5A-B95D-BF0D411EC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571" y="147933"/>
            <a:ext cx="3139132" cy="297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79414E6-1E2E-4950-ADC6-7DA57F502A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248" y="2337067"/>
            <a:ext cx="4706834" cy="15626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16F0BD-5BB2-4F80-8676-A05D9EE53965}"/>
              </a:ext>
            </a:extLst>
          </p:cNvPr>
          <p:cNvSpPr txBox="1"/>
          <p:nvPr/>
        </p:nvSpPr>
        <p:spPr>
          <a:xfrm>
            <a:off x="5780571" y="3259709"/>
            <a:ext cx="329979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Dr. Laura Hungerford, Department Head of Population Health Science at Virginia Tech shows her support by distributing masks, hand-sanitizer, and resources with the COVID-19 Crushers on a Friday night.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9B8860-E737-45B1-97C0-CA263BDD8087}"/>
              </a:ext>
            </a:extLst>
          </p:cNvPr>
          <p:cNvSpPr txBox="1"/>
          <p:nvPr/>
        </p:nvSpPr>
        <p:spPr>
          <a:xfrm>
            <a:off x="605238" y="3899679"/>
            <a:ext cx="3854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Source Sans Pro" panose="020B0503030403020204" pitchFamily="34" charset="0"/>
                <a:ea typeface="Source Sans Pro" panose="020B0503030403020204" pitchFamily="34" charset="0"/>
              </a:rPr>
              <a:t>Words from Virginia Tech’s president Tim Sands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920F2C2-83BB-42F3-92E3-9088D5A4D84E}"/>
              </a:ext>
            </a:extLst>
          </p:cNvPr>
          <p:cNvCxnSpPr>
            <a:cxnSpLocks/>
          </p:cNvCxnSpPr>
          <p:nvPr/>
        </p:nvCxnSpPr>
        <p:spPr>
          <a:xfrm>
            <a:off x="747423" y="2830664"/>
            <a:ext cx="41982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4AB910-EC33-402D-A374-34DDDA21F004}"/>
              </a:ext>
            </a:extLst>
          </p:cNvPr>
          <p:cNvCxnSpPr/>
          <p:nvPr/>
        </p:nvCxnSpPr>
        <p:spPr>
          <a:xfrm>
            <a:off x="4397025" y="2571750"/>
            <a:ext cx="17497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9262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DD0B6-7EFE-471D-818E-BEDA4D853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BD9502-0172-48F9-A7ED-1CC7FF1F1B6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63AD52-1820-4248-BAEE-077F941CB6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7"/>
          <a:stretch/>
        </p:blipFill>
        <p:spPr bwMode="auto">
          <a:xfrm>
            <a:off x="-19050" y="-149226"/>
            <a:ext cx="9163050" cy="529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9983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124B9B-ED9C-4C58-85DC-972EEC98E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2245" y="428218"/>
            <a:ext cx="3552600" cy="1140000"/>
          </a:xfrm>
        </p:spPr>
        <p:txBody>
          <a:bodyPr/>
          <a:lstStyle/>
          <a:p>
            <a:r>
              <a:rPr lang="en-US" sz="3200" dirty="0">
                <a:solidFill>
                  <a:srgbClr val="002060"/>
                </a:solidFill>
              </a:rPr>
              <a:t>Lesson 2: Power of Adaptability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E8A3A-67A7-4027-BAFF-87A8B6C7F4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4DD613A9-5F8E-4611-8EAB-5668E9699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204" y="0"/>
            <a:ext cx="4352796" cy="25535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o description available.">
            <a:extLst>
              <a:ext uri="{FF2B5EF4-FFF2-40B4-BE49-F238E27FC236}">
                <a16:creationId xmlns:a16="http://schemas.microsoft.com/office/drawing/2014/main" id="{4A9D6C94-DF92-4FDD-8A09-56A7EF17D6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26"/>
          <a:stretch/>
        </p:blipFill>
        <p:spPr bwMode="auto">
          <a:xfrm>
            <a:off x="4791204" y="2594101"/>
            <a:ext cx="4352796" cy="2549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No description available.">
            <a:extLst>
              <a:ext uri="{FF2B5EF4-FFF2-40B4-BE49-F238E27FC236}">
                <a16:creationId xmlns:a16="http://schemas.microsoft.com/office/drawing/2014/main" id="{3A9ED4F5-C10D-4C73-9DF3-55701D44A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936" y="1238656"/>
            <a:ext cx="2928633" cy="3904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1467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AB49-0C64-4791-A34C-4B81CD12E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4290"/>
            <a:ext cx="3724645" cy="1966066"/>
          </a:xfrm>
          <a:solidFill>
            <a:schemeClr val="bg1"/>
          </a:solidFill>
        </p:spPr>
        <p:txBody>
          <a:bodyPr/>
          <a:lstStyle/>
          <a:p>
            <a:r>
              <a:rPr lang="en-US" sz="4000" dirty="0">
                <a:solidFill>
                  <a:srgbClr val="002060"/>
                </a:solidFill>
              </a:rPr>
              <a:t>Lesson 3: Positive and unifying messages </a:t>
            </a:r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CCFF89D2-E5FD-48F5-B378-CCC81B6D7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5709" y="0"/>
            <a:ext cx="325755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BC1FC39D-814C-4D28-991E-9F207A1B8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84" y="2377652"/>
            <a:ext cx="2752725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0C31CF1-5DF7-4FB1-BA62-3FDFD4E6B5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00829" y="0"/>
            <a:ext cx="2343171" cy="4064190"/>
          </a:xfrm>
          <a:prstGeom prst="rect">
            <a:avLst/>
          </a:prstGeom>
        </p:spPr>
      </p:pic>
      <p:pic>
        <p:nvPicPr>
          <p:cNvPr id="2062" name="Picture 14" descr="Be Committed. Be Well. A Community Wellness Commitment | Christiansburg, VA  - Official Website">
            <a:extLst>
              <a:ext uri="{FF2B5EF4-FFF2-40B4-BE49-F238E27FC236}">
                <a16:creationId xmlns:a16="http://schemas.microsoft.com/office/drawing/2014/main" id="{625F5BDC-9FCA-4CA8-BE92-F4BD7DBB0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185" y="2356697"/>
            <a:ext cx="4814168" cy="27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991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3FC91-EC82-47AC-B0F6-3D379345D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Conclusion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DBDD6-322C-4E10-9472-59A0A932FB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425" y="1538075"/>
            <a:ext cx="7979535" cy="336539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With challenges, come opportunities- students can be leaders and make a difference in their communities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The pandemic allowed us to learn through and be better prepared for the next pandemic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Future steps: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Help with the distribution of the vaccine? 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Share our experience with others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Continue with health education </a:t>
            </a:r>
            <a:r>
              <a:rPr lang="en-US" dirty="0" err="1"/>
              <a:t>iniatives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08A443-097F-4376-BB79-75D805DC0D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5778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16ED5A-A1A4-49DA-B92C-93B6BDA4B0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p:pic>
        <p:nvPicPr>
          <p:cNvPr id="4" name="Picture 3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21783B25-094E-461D-9116-DE3307A63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570" t="17623" r="10322" b="8947"/>
          <a:stretch/>
        </p:blipFill>
        <p:spPr>
          <a:xfrm>
            <a:off x="-76" y="0"/>
            <a:ext cx="9372675" cy="5111011"/>
          </a:xfrm>
          <a:prstGeom prst="rect">
            <a:avLst/>
          </a:prstGeom>
        </p:spPr>
      </p:pic>
      <p:sp>
        <p:nvSpPr>
          <p:cNvPr id="6" name="Google Shape;72;p12">
            <a:extLst>
              <a:ext uri="{FF2B5EF4-FFF2-40B4-BE49-F238E27FC236}">
                <a16:creationId xmlns:a16="http://schemas.microsoft.com/office/drawing/2014/main" id="{ECA81EC7-F81D-4DC1-ABE3-72A207A83B38}"/>
              </a:ext>
            </a:extLst>
          </p:cNvPr>
          <p:cNvSpPr txBox="1">
            <a:spLocks/>
          </p:cNvSpPr>
          <p:nvPr/>
        </p:nvSpPr>
        <p:spPr>
          <a:xfrm>
            <a:off x="0" y="3143818"/>
            <a:ext cx="6041004" cy="1999682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dirty="0">
                <a:solidFill>
                  <a:srgbClr val="068FBA"/>
                </a:solidFill>
              </a:rPr>
              <a:t>Thank you!</a:t>
            </a:r>
          </a:p>
          <a:p>
            <a:r>
              <a:rPr lang="en-US" sz="2400" dirty="0">
                <a:solidFill>
                  <a:srgbClr val="068FBA"/>
                </a:solidFill>
              </a:rPr>
              <a:t>Contact: Fernanda Gutierrez- fernandag@vt.edu </a:t>
            </a:r>
          </a:p>
        </p:txBody>
      </p:sp>
    </p:spTree>
    <p:extLst>
      <p:ext uri="{BB962C8B-B14F-4D97-AF65-F5344CB8AC3E}">
        <p14:creationId xmlns:p14="http://schemas.microsoft.com/office/powerpoint/2010/main" val="20692300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 txBox="1">
            <a:spLocks noGrp="1"/>
          </p:cNvSpPr>
          <p:nvPr>
            <p:ph type="title"/>
          </p:nvPr>
        </p:nvSpPr>
        <p:spPr>
          <a:xfrm>
            <a:off x="669525" y="23497"/>
            <a:ext cx="3552600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BACKGROUND </a:t>
            </a:r>
            <a:endParaRPr sz="3200" dirty="0"/>
          </a:p>
        </p:txBody>
      </p:sp>
      <p:sp>
        <p:nvSpPr>
          <p:cNvPr id="82" name="Google Shape;82;p13"/>
          <p:cNvSpPr txBox="1">
            <a:spLocks noGrp="1"/>
          </p:cNvSpPr>
          <p:nvPr>
            <p:ph type="body" idx="1"/>
          </p:nvPr>
        </p:nvSpPr>
        <p:spPr>
          <a:xfrm>
            <a:off x="669525" y="1186994"/>
            <a:ext cx="3902475" cy="288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b="1" dirty="0"/>
              <a:t>Blacksburg 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Blacksburg is a town located in the New River Valley, a region in Southwest Virginia</a:t>
            </a:r>
          </a:p>
          <a:p>
            <a:pPr marL="285750" lvl="0" indent="-285750" algn="l" rtl="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/>
              <a:t>Blacksburg is dominated economically and demographically by Virginia Tech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Approximately half of the population in Blacksburg are students </a:t>
            </a:r>
          </a:p>
        </p:txBody>
      </p:sp>
      <p:sp>
        <p:nvSpPr>
          <p:cNvPr id="85" name="Google Shape;85;p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050" name="Picture 2" descr="Architecture and Interior Design Ideas ~ STEPINIT | Blacksburg, Blacksburg  virginia, Design">
            <a:extLst>
              <a:ext uri="{FF2B5EF4-FFF2-40B4-BE49-F238E27FC236}">
                <a16:creationId xmlns:a16="http://schemas.microsoft.com/office/drawing/2014/main" id="{8F841165-CB9A-4984-BE7F-7901B5FBF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349" y="1460090"/>
            <a:ext cx="4469032" cy="3683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08A63-9446-4AE0-B4F1-CB291ECC9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525" y="0"/>
            <a:ext cx="7149201" cy="1140000"/>
          </a:xfrm>
        </p:spPr>
        <p:txBody>
          <a:bodyPr/>
          <a:lstStyle/>
          <a:p>
            <a:r>
              <a:rPr lang="en-US" sz="3200" dirty="0"/>
              <a:t>BLACKSBURG AND THE COVID-19 PANDEMIC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EDD587E-C64E-42C3-BBE9-A59109BCFA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1CC2B42C-D2BC-41C7-85AC-B496B211EC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5809746"/>
              </p:ext>
            </p:extLst>
          </p:nvPr>
        </p:nvGraphicFramePr>
        <p:xfrm>
          <a:off x="669525" y="1140000"/>
          <a:ext cx="8474474" cy="4003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901305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3A10A7-A90D-4EE9-8180-D305AB69AC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135" y="1628037"/>
            <a:ext cx="7827865" cy="11688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D9E454-A34F-4292-9963-F28588A820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865" y="10915"/>
            <a:ext cx="8291540" cy="17582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6B659E-23D6-4B1B-BDE0-C5FA8EF45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725" y="2995661"/>
            <a:ext cx="7497671" cy="207492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08515D6-3687-4698-9505-D3719959D27A}"/>
              </a:ext>
            </a:extLst>
          </p:cNvPr>
          <p:cNvCxnSpPr/>
          <p:nvPr/>
        </p:nvCxnSpPr>
        <p:spPr>
          <a:xfrm>
            <a:off x="874643" y="437322"/>
            <a:ext cx="5311472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0D00E56-1861-4EC8-8A75-110FD55D17DB}"/>
              </a:ext>
            </a:extLst>
          </p:cNvPr>
          <p:cNvCxnSpPr/>
          <p:nvPr/>
        </p:nvCxnSpPr>
        <p:spPr>
          <a:xfrm>
            <a:off x="5987332" y="2043485"/>
            <a:ext cx="245695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DAF80F9-E00D-40E3-B19A-39BB38272911}"/>
              </a:ext>
            </a:extLst>
          </p:cNvPr>
          <p:cNvCxnSpPr/>
          <p:nvPr/>
        </p:nvCxnSpPr>
        <p:spPr>
          <a:xfrm>
            <a:off x="2568271" y="4389120"/>
            <a:ext cx="4905955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7FDFA9D-6911-4A83-928A-7296DDF55B3B}"/>
              </a:ext>
            </a:extLst>
          </p:cNvPr>
          <p:cNvCxnSpPr>
            <a:cxnSpLocks/>
          </p:cNvCxnSpPr>
          <p:nvPr/>
        </p:nvCxnSpPr>
        <p:spPr>
          <a:xfrm>
            <a:off x="334725" y="4684643"/>
            <a:ext cx="2090423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0E4E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80B76F-3DD7-49F7-B0D6-50F67E53ABD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sp>
        <p:nvSpPr>
          <p:cNvPr id="4" name="Google Shape;81;p13">
            <a:extLst>
              <a:ext uri="{FF2B5EF4-FFF2-40B4-BE49-F238E27FC236}">
                <a16:creationId xmlns:a16="http://schemas.microsoft.com/office/drawing/2014/main" id="{A1B22A4F-77B7-4941-BEE8-4D76716134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82394" y="3117382"/>
            <a:ext cx="6271993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>
                <a:solidFill>
                  <a:srgbClr val="068FBA"/>
                </a:solidFill>
              </a:rPr>
              <a:t>FROM THIS CAME THE NEED TO CREATE A PEER-T0-PEER EDUCATION INITIATIVE TARGETED TO VIRGINIA TECH  STUDENTS  </a:t>
            </a:r>
            <a:endParaRPr sz="4400" dirty="0">
              <a:solidFill>
                <a:srgbClr val="068F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84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17"/>
          <p:cNvSpPr txBox="1">
            <a:spLocks noGrp="1"/>
          </p:cNvSpPr>
          <p:nvPr>
            <p:ph type="title"/>
          </p:nvPr>
        </p:nvSpPr>
        <p:spPr>
          <a:xfrm>
            <a:off x="844424" y="5598"/>
            <a:ext cx="4737391" cy="114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The COVID-19 CRUSHERS</a:t>
            </a:r>
            <a:endParaRPr sz="3200" dirty="0"/>
          </a:p>
        </p:txBody>
      </p:sp>
      <p:sp>
        <p:nvSpPr>
          <p:cNvPr id="112" name="Google Shape;112;p17"/>
          <p:cNvSpPr txBox="1">
            <a:spLocks noGrp="1"/>
          </p:cNvSpPr>
          <p:nvPr>
            <p:ph type="body" idx="1"/>
          </p:nvPr>
        </p:nvSpPr>
        <p:spPr>
          <a:xfrm>
            <a:off x="461175" y="1422961"/>
            <a:ext cx="3419063" cy="33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New River Valley Public Health Task Force wanted to provide peer-to-peer outreach to both students and residents</a:t>
            </a:r>
          </a:p>
          <a:p>
            <a:pPr marL="76200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Students provide boots on the ground education in a </a:t>
            </a:r>
            <a:r>
              <a:rPr lang="en-US" sz="2000" b="1" dirty="0"/>
              <a:t>“non-threatening” way</a:t>
            </a:r>
          </a:p>
          <a:p>
            <a:pPr>
              <a:buFont typeface="Arial" panose="020B0604020202020204" pitchFamily="34" charset="0"/>
              <a:buChar char="•"/>
            </a:pPr>
            <a:endParaRPr sz="2000" dirty="0"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sp>
        <p:nvSpPr>
          <p:cNvPr id="17" name="Google Shape;112;p17">
            <a:extLst>
              <a:ext uri="{FF2B5EF4-FFF2-40B4-BE49-F238E27FC236}">
                <a16:creationId xmlns:a16="http://schemas.microsoft.com/office/drawing/2014/main" id="{709C5138-BB56-4D0A-BDF4-91483676CD94}"/>
              </a:ext>
            </a:extLst>
          </p:cNvPr>
          <p:cNvSpPr txBox="1">
            <a:spLocks/>
          </p:cNvSpPr>
          <p:nvPr/>
        </p:nvSpPr>
        <p:spPr>
          <a:xfrm>
            <a:off x="5383033" y="1422961"/>
            <a:ext cx="3658926" cy="33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The COVID-19 Crushers- a student led initiative  – end of August 2020.</a:t>
            </a:r>
          </a:p>
          <a:p>
            <a:pPr marL="76200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Funded by the Town of Blacksburg and working  closely with the New River Health District and the Master of Public Health Program at Virginia Tech</a:t>
            </a:r>
          </a:p>
          <a:p>
            <a:pPr marL="76200" indent="0">
              <a:buNone/>
            </a:pPr>
            <a:r>
              <a:rPr lang="en-US" sz="2000" dirty="0"/>
              <a:t>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574B2F5A-4AD3-445E-9FC6-68E9CCEF0606}"/>
              </a:ext>
            </a:extLst>
          </p:cNvPr>
          <p:cNvSpPr/>
          <p:nvPr/>
        </p:nvSpPr>
        <p:spPr>
          <a:xfrm>
            <a:off x="4015409" y="2571750"/>
            <a:ext cx="1367624" cy="5451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0EDFA6-15A8-40B2-AF21-8435D25E3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424" y="5598"/>
            <a:ext cx="7250004" cy="1140000"/>
          </a:xfrm>
        </p:spPr>
        <p:txBody>
          <a:bodyPr/>
          <a:lstStyle/>
          <a:p>
            <a:r>
              <a:rPr lang="en-US" sz="3200" dirty="0"/>
              <a:t>Activities done by the COVID-19 Crushers 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B521B7-8AEE-4DCC-AE8A-5655BB0C19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8177" y="1054855"/>
            <a:ext cx="4101286" cy="3399687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Provided information on health, prevention, services to the community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Gave out incentives for engagement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Masks, hand-sanitizer, gift cards, gum, candy, etc. </a:t>
            </a:r>
          </a:p>
          <a:p>
            <a:pPr marL="76200" indent="0">
              <a:buNone/>
            </a:pPr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BDF49F-871D-4FF3-BE30-DC8135E04BA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68B57082-83F2-4150-868E-D196F11AAF4C}"/>
              </a:ext>
            </a:extLst>
          </p:cNvPr>
          <p:cNvSpPr txBox="1">
            <a:spLocks/>
          </p:cNvSpPr>
          <p:nvPr/>
        </p:nvSpPr>
        <p:spPr>
          <a:xfrm>
            <a:off x="4659464" y="1067380"/>
            <a:ext cx="4136004" cy="3452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▹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▸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Source Sans Pro"/>
              <a:buChar char="⬩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⬞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marR="0" lvl="5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marR="0" lvl="6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●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marR="0" lvl="7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○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marR="0" lvl="8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Source Sans Pro"/>
              <a:buChar char="■"/>
              <a:defRPr sz="2400" b="0" i="0" u="none" strike="noStrike" cap="none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Weekly events in downtown Blacksburg from Aug- Nov 2020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Drive-thru Flu Shot clinics in 5 different locations through the New River Valley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Election Day support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Community contests to promote healthy behaviors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Distribution of meals through the Agency on Aging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4DC097-DD37-4678-8670-969451F3F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1524" y="3595623"/>
            <a:ext cx="2274593" cy="151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90B18C5-9AD5-4EED-9ADB-0AF77CB411D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6F1889-2A12-45CD-A569-7E51A4300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585" y="2443425"/>
            <a:ext cx="4730888" cy="2641977"/>
          </a:xfrm>
          <a:prstGeom prst="rect">
            <a:avLst/>
          </a:prstGeom>
        </p:spPr>
      </p:pic>
      <p:pic>
        <p:nvPicPr>
          <p:cNvPr id="5122" name="Picture 2" descr="Community spread, not students, reason for rise of COVID-19 in New River  Valley | Virginia Tech Daily | Virginia Tech">
            <a:extLst>
              <a:ext uri="{FF2B5EF4-FFF2-40B4-BE49-F238E27FC236}">
                <a16:creationId xmlns:a16="http://schemas.microsoft.com/office/drawing/2014/main" id="{36798197-453D-47C9-A435-03B61D83A2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476583" cy="298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129;p18">
            <a:extLst>
              <a:ext uri="{FF2B5EF4-FFF2-40B4-BE49-F238E27FC236}">
                <a16:creationId xmlns:a16="http://schemas.microsoft.com/office/drawing/2014/main" id="{7481E48B-B60C-4224-81A4-0DDA3D7ACAFB}"/>
              </a:ext>
            </a:extLst>
          </p:cNvPr>
          <p:cNvSpPr txBox="1">
            <a:spLocks/>
          </p:cNvSpPr>
          <p:nvPr/>
        </p:nvSpPr>
        <p:spPr>
          <a:xfrm>
            <a:off x="4730890" y="1410460"/>
            <a:ext cx="4476583" cy="8715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dk2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-US" sz="3400" dirty="0"/>
              <a:t>Distribution of hand-sanitizer and outreach material by the COVID-19 Crushers</a:t>
            </a:r>
          </a:p>
        </p:txBody>
      </p:sp>
      <p:pic>
        <p:nvPicPr>
          <p:cNvPr id="4" name="Picture 3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F1653CE-6B74-4109-907C-7164C233D0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5732"/>
          <a:stretch/>
        </p:blipFill>
        <p:spPr>
          <a:xfrm>
            <a:off x="-95491" y="2571751"/>
            <a:ext cx="45720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1716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89878-F676-46A5-B2AC-92A465F779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Some results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69B0F-920A-4BD6-9336-509B54713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6401" y="1140000"/>
            <a:ext cx="4411358" cy="33879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Positive and welcoming response from Virginia Tech and the New River Valley community members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Distribution of +8,000 masks  and engagement with +200 people at each event 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Interest from the local media and Virginia Tech News 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410B5-59B1-463B-A1DD-866E0029E3F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6148" name="Picture 4">
            <a:extLst>
              <a:ext uri="{FF2B5EF4-FFF2-40B4-BE49-F238E27FC236}">
                <a16:creationId xmlns:a16="http://schemas.microsoft.com/office/drawing/2014/main" id="{967BE96D-4BEA-4B18-967D-BDEC0E509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73" y="67080"/>
            <a:ext cx="4071827" cy="32510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026B0513-E6CB-4964-8D70-B178BC043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2173" y="2426970"/>
            <a:ext cx="4074795" cy="271653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043408"/>
      </p:ext>
    </p:extLst>
  </p:cSld>
  <p:clrMapOvr>
    <a:masterClrMapping/>
  </p:clrMapOvr>
</p:sld>
</file>

<file path=ppt/theme/theme1.xml><?xml version="1.0" encoding="utf-8"?>
<a:theme xmlns:a="http://schemas.openxmlformats.org/drawingml/2006/main" name="Cerimon template">
  <a:themeElements>
    <a:clrScheme name="Custom 5">
      <a:dk1>
        <a:srgbClr val="415665"/>
      </a:dk1>
      <a:lt1>
        <a:srgbClr val="FFFFFF"/>
      </a:lt1>
      <a:dk2>
        <a:srgbClr val="068FBA"/>
      </a:dk2>
      <a:lt2>
        <a:srgbClr val="F6F6F6"/>
      </a:lt2>
      <a:accent1>
        <a:srgbClr val="0A95B0"/>
      </a:accent1>
      <a:accent2>
        <a:srgbClr val="A7E5E9"/>
      </a:accent2>
      <a:accent3>
        <a:srgbClr val="A9D039"/>
      </a:accent3>
      <a:accent4>
        <a:srgbClr val="FFBC00"/>
      </a:accent4>
      <a:accent5>
        <a:srgbClr val="F24745"/>
      </a:accent5>
      <a:accent6>
        <a:srgbClr val="B3B3B3"/>
      </a:accent6>
      <a:hlink>
        <a:srgbClr val="0DB7C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897</TotalTime>
  <Words>677</Words>
  <Application>Microsoft Office PowerPoint</Application>
  <PresentationFormat>On-screen Show (16:9)</PresentationFormat>
  <Paragraphs>78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Dosis</vt:lpstr>
      <vt:lpstr>Source Sans Pro</vt:lpstr>
      <vt:lpstr>Arial</vt:lpstr>
      <vt:lpstr>Cerimon template</vt:lpstr>
      <vt:lpstr>The COVID-19 Crushers: a peer-to-peer education initiative in the New River Valley </vt:lpstr>
      <vt:lpstr>BACKGROUND </vt:lpstr>
      <vt:lpstr>BLACKSBURG AND THE COVID-19 PANDEMIC </vt:lpstr>
      <vt:lpstr>PowerPoint Presentation</vt:lpstr>
      <vt:lpstr>FROM THIS CAME THE NEED TO CREATE A PEER-T0-PEER EDUCATION INITIATIVE TARGETED TO VIRGINIA TECH  STUDENTS  </vt:lpstr>
      <vt:lpstr>The COVID-19 CRUSHERS</vt:lpstr>
      <vt:lpstr>Activities done by the COVID-19 Crushers  </vt:lpstr>
      <vt:lpstr>PowerPoint Presentation</vt:lpstr>
      <vt:lpstr>Some results </vt:lpstr>
      <vt:lpstr>Lessons Learned </vt:lpstr>
      <vt:lpstr>PowerPoint Presentation</vt:lpstr>
      <vt:lpstr>Lesson 2: Power of Adaptability  </vt:lpstr>
      <vt:lpstr>Lesson 3: Positive and unifying messages </vt:lpstr>
      <vt:lpstr>Conclusion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student’s perspective: “The COVID-19 Crushers, a peer-to-peer education iniative in the New River Valley</dc:title>
  <dc:creator>ferna</dc:creator>
  <cp:lastModifiedBy>Gutierrez Matos, Fernanda</cp:lastModifiedBy>
  <cp:revision>46</cp:revision>
  <dcterms:modified xsi:type="dcterms:W3CDTF">2020-12-15T20:01:28Z</dcterms:modified>
</cp:coreProperties>
</file>