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85" r:id="rId2"/>
    <p:sldId id="593" r:id="rId3"/>
    <p:sldId id="594" r:id="rId4"/>
    <p:sldId id="598" r:id="rId5"/>
    <p:sldId id="599" r:id="rId6"/>
    <p:sldId id="311" r:id="rId7"/>
    <p:sldId id="597" r:id="rId8"/>
    <p:sldId id="319" r:id="rId9"/>
    <p:sldId id="297" r:id="rId10"/>
    <p:sldId id="595" r:id="rId11"/>
    <p:sldId id="338" r:id="rId12"/>
    <p:sldId id="600"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433">
          <p15:clr>
            <a:srgbClr val="A4A3A4"/>
          </p15:clr>
        </p15:guide>
        <p15:guide id="2" pos="5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2448"/>
    <a:srgbClr val="E57137"/>
    <a:srgbClr val="000000"/>
    <a:srgbClr val="73A8A9"/>
    <a:srgbClr val="3D6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7"/>
    <p:restoredTop sz="85208"/>
  </p:normalViewPr>
  <p:slideViewPr>
    <p:cSldViewPr snapToGrid="0" snapToObjects="1">
      <p:cViewPr varScale="1">
        <p:scale>
          <a:sx n="68" d="100"/>
          <a:sy n="68" d="100"/>
        </p:scale>
        <p:origin x="720" y="192"/>
      </p:cViewPr>
      <p:guideLst>
        <p:guide orient="horz" pos="3433"/>
        <p:guide pos="5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103C7F-8FB9-4645-943E-3D190F2F69EF}" type="datetimeFigureOut">
              <a:rPr lang="en-US"/>
              <a:pPr>
                <a:defRPr/>
              </a:pPr>
              <a:t>12/7/20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8610909-0698-4DEA-8D14-F5CC73CBDA6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0B1B062-FABB-4A4B-AE59-0E750C5C8ED9}" type="datetimeFigureOut">
              <a:rPr lang="en-US"/>
              <a:pPr>
                <a:defRPr/>
              </a:pPr>
              <a:t>12/7/20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4729AE5-2076-47BA-BC3A-707172B973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Right place, right time: how sustainable nanotechnology prepared us to battle CoVID-19 and future pandemics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 Hull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Abstract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world shut down when CoVID-19 reached pandemic proportions and aerosol transmission routes became evident, researchers skilled in the environmental health and safety (EHS) of aerosolized nanoparticles went to work. Expertise, resources, and frameworks developed to mitigate nanotechnology EHS risks suddenly became essential in the battle against an unseen enemy with nanoscale dimensions. This presentation uses multiple case studies developed since March 2020 to describe some of these nanotechnology EHS resources and how they were adapted and deployed to protect frontline healthcare workers, the general public, student </a:t>
            </a:r>
            <a:endParaRPr lang="en-US" dirty="0"/>
          </a:p>
        </p:txBody>
      </p:sp>
      <p:sp>
        <p:nvSpPr>
          <p:cNvPr id="4" name="Slide Number Placeholder 3"/>
          <p:cNvSpPr>
            <a:spLocks noGrp="1"/>
          </p:cNvSpPr>
          <p:nvPr>
            <p:ph type="sldNum" sz="quarter" idx="5"/>
          </p:nvPr>
        </p:nvSpPr>
        <p:spPr/>
        <p:txBody>
          <a:bodyPr/>
          <a:lstStyle/>
          <a:p>
            <a:pPr>
              <a:defRPr/>
            </a:pPr>
            <a:fld id="{34729AE5-2076-47BA-BC3A-707172B9735F}" type="slidenum">
              <a:rPr lang="en-US" smtClean="0"/>
              <a:pPr>
                <a:defRPr/>
              </a:pPr>
              <a:t>1</a:t>
            </a:fld>
            <a:endParaRPr lang="en-US"/>
          </a:p>
        </p:txBody>
      </p:sp>
    </p:spTree>
    <p:extLst>
      <p:ext uri="{BB962C8B-B14F-4D97-AF65-F5344CB8AC3E}">
        <p14:creationId xmlns:p14="http://schemas.microsoft.com/office/powerpoint/2010/main" val="428428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APF = </a:t>
            </a:r>
            <a:r>
              <a:rPr lang="en-US" sz="1200" b="0" dirty="0"/>
              <a:t>a measure of the degree of protection offered by the respirator the greater the APF the greater the protection offered)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Exposure during doffing (removal) is major concern. </a:t>
            </a:r>
            <a:endParaRPr lang="en-US" sz="900" b="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pPr>
              <a:defRPr/>
            </a:pPr>
            <a:fld id="{34729AE5-2076-47BA-BC3A-707172B9735F}" type="slidenum">
              <a:rPr lang="en-US" smtClean="0"/>
              <a:pPr>
                <a:defRPr/>
              </a:pPr>
              <a:t>2</a:t>
            </a:fld>
            <a:endParaRPr lang="en-US"/>
          </a:p>
        </p:txBody>
      </p:sp>
    </p:spTree>
    <p:extLst>
      <p:ext uri="{BB962C8B-B14F-4D97-AF65-F5344CB8AC3E}">
        <p14:creationId xmlns:p14="http://schemas.microsoft.com/office/powerpoint/2010/main" val="296975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E57137"/>
                </a:solidFill>
              </a:rPr>
              <a:t>“Tool to support public-health”</a:t>
            </a:r>
          </a:p>
          <a:p>
            <a:endParaRPr lang="en-US" i="1" dirty="0">
              <a:solidFill>
                <a:srgbClr val="E57137"/>
              </a:solidFill>
            </a:endParaRPr>
          </a:p>
          <a:p>
            <a:r>
              <a:rPr lang="en-US" i="1" dirty="0">
                <a:solidFill>
                  <a:srgbClr val="E57137"/>
                </a:solidFill>
              </a:rPr>
              <a:t>“speed to market” mobile application focused on small business sustainability and adaptation to COVID-19.”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4729AE5-2076-47BA-BC3A-707172B9735F}" type="slidenum">
              <a:rPr lang="en-US" smtClean="0"/>
              <a:pPr>
                <a:defRPr/>
              </a:pPr>
              <a:t>9</a:t>
            </a:fld>
            <a:endParaRPr lang="en-US"/>
          </a:p>
        </p:txBody>
      </p:sp>
    </p:spTree>
    <p:extLst>
      <p:ext uri="{BB962C8B-B14F-4D97-AF65-F5344CB8AC3E}">
        <p14:creationId xmlns:p14="http://schemas.microsoft.com/office/powerpoint/2010/main" val="414695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5894" y="1377006"/>
            <a:ext cx="9961944" cy="2387600"/>
          </a:xfrm>
        </p:spPr>
        <p:txBody>
          <a:bodyPr anchor="b"/>
          <a:lstStyle>
            <a:lvl1pPr algn="ctr">
              <a:defRPr sz="6000" b="0" i="0">
                <a:solidFill>
                  <a:srgbClr val="7E2448"/>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1145894" y="3856681"/>
            <a:ext cx="9961944"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72EC5E3-85F5-4D98-AFA4-5A4C9298B40C}" type="datetimeFigureOut">
              <a:rPr lang="en-US" altLang="en-US"/>
              <a:pPr/>
              <a:t>12/7/20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D4A844-7E85-4868-9A32-3DBEEF5CE471}" type="slidenum">
              <a:rPr lang="en-US" altLang="en-US"/>
              <a:pPr/>
              <a:t>‹#›</a:t>
            </a:fld>
            <a:endParaRPr lang="en-US" altLang="en-US"/>
          </a:p>
        </p:txBody>
      </p:sp>
    </p:spTree>
    <p:extLst>
      <p:ext uri="{BB962C8B-B14F-4D97-AF65-F5344CB8AC3E}">
        <p14:creationId xmlns:p14="http://schemas.microsoft.com/office/powerpoint/2010/main" val="31648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4B3E104-9243-4A72-9AFC-0589A4C602B7}" type="datetimeFigureOut">
              <a:rPr lang="en-US" altLang="en-US"/>
              <a:pPr/>
              <a:t>12/7/20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B0FE0F1-3E16-4310-9B0B-50D4BEEBB97A}" type="slidenum">
              <a:rPr lang="en-US" altLang="en-US"/>
              <a:pPr/>
              <a:t>‹#›</a:t>
            </a:fld>
            <a:endParaRPr lang="en-US" altLang="en-US"/>
          </a:p>
        </p:txBody>
      </p:sp>
    </p:spTree>
    <p:extLst>
      <p:ext uri="{BB962C8B-B14F-4D97-AF65-F5344CB8AC3E}">
        <p14:creationId xmlns:p14="http://schemas.microsoft.com/office/powerpoint/2010/main" val="303974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10077"/>
            <a:ext cx="2628900" cy="4623564"/>
          </a:xfrm>
        </p:spPr>
        <p:txBody>
          <a:bodyPr vert="eaVert"/>
          <a:lstStyle>
            <a:lvl1pPr>
              <a:defRPr>
                <a:solidFill>
                  <a:srgbClr val="7E2448"/>
                </a:solidFill>
              </a:defRPr>
            </a:lvl1pPr>
          </a:lstStyle>
          <a:p>
            <a:r>
              <a:rPr lang="en-US"/>
              <a:t>Click to edit Master title style</a:t>
            </a:r>
          </a:p>
        </p:txBody>
      </p:sp>
      <p:sp>
        <p:nvSpPr>
          <p:cNvPr id="3" name="Vertical Text Placeholder 2"/>
          <p:cNvSpPr>
            <a:spLocks noGrp="1"/>
          </p:cNvSpPr>
          <p:nvPr>
            <p:ph type="body" orient="vert" idx="1"/>
          </p:nvPr>
        </p:nvSpPr>
        <p:spPr>
          <a:xfrm>
            <a:off x="838200" y="1210077"/>
            <a:ext cx="7734300" cy="4623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FAD86EC-9DC6-4B2C-9497-05FCBE59D754}" type="datetimeFigureOut">
              <a:rPr lang="en-US" altLang="en-US"/>
              <a:pPr/>
              <a:t>12/7/20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29A57C-EB4D-4579-ACF4-6E06FA4101F7}" type="slidenum">
              <a:rPr lang="en-US" altLang="en-US"/>
              <a:pPr/>
              <a:t>‹#›</a:t>
            </a:fld>
            <a:endParaRPr lang="en-US" altLang="en-US"/>
          </a:p>
        </p:txBody>
      </p:sp>
    </p:spTree>
    <p:extLst>
      <p:ext uri="{BB962C8B-B14F-4D97-AF65-F5344CB8AC3E}">
        <p14:creationId xmlns:p14="http://schemas.microsoft.com/office/powerpoint/2010/main" val="542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383338" y="944563"/>
            <a:ext cx="5875337" cy="8599487"/>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838200" y="1285875"/>
            <a:ext cx="7772400" cy="529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8"/>
          <p:cNvSpPr>
            <a:spLocks noGrp="1"/>
          </p:cNvSpPr>
          <p:nvPr>
            <p:ph type="dt" sz="half" idx="11"/>
          </p:nvPr>
        </p:nvSpPr>
        <p:spPr/>
        <p:txBody>
          <a:bodyPr/>
          <a:lstStyle>
            <a:lvl1pPr>
              <a:defRPr/>
            </a:lvl1pPr>
          </a:lstStyle>
          <a:p>
            <a:fld id="{DE7FEA67-BADE-48B6-AE64-C7E61B7D610E}" type="datetimeFigureOut">
              <a:rPr lang="en-US" altLang="en-US"/>
              <a:pPr/>
              <a:t>12/7/20</a:t>
            </a:fld>
            <a:endParaRPr lang="en-US" altLang="en-US"/>
          </a:p>
        </p:txBody>
      </p:sp>
      <p:sp>
        <p:nvSpPr>
          <p:cNvPr id="6" name="Footer Placeholder 9"/>
          <p:cNvSpPr>
            <a:spLocks noGrp="1"/>
          </p:cNvSpPr>
          <p:nvPr>
            <p:ph type="ftr" sz="quarter" idx="12"/>
          </p:nvPr>
        </p:nvSpPr>
        <p:spPr/>
        <p:txBody>
          <a:bodyPr/>
          <a:lstStyle>
            <a:lvl1pPr>
              <a:defRPr/>
            </a:lvl1pPr>
          </a:lstStyle>
          <a:p>
            <a:endParaRPr lang="en-US" altLang="en-US"/>
          </a:p>
        </p:txBody>
      </p:sp>
      <p:sp>
        <p:nvSpPr>
          <p:cNvPr id="7" name="Slide Number Placeholder 10"/>
          <p:cNvSpPr>
            <a:spLocks noGrp="1"/>
          </p:cNvSpPr>
          <p:nvPr>
            <p:ph type="sldNum" sz="quarter" idx="13"/>
          </p:nvPr>
        </p:nvSpPr>
        <p:spPr/>
        <p:txBody>
          <a:bodyPr/>
          <a:lstStyle>
            <a:lvl1pPr>
              <a:defRPr/>
            </a:lvl1pPr>
          </a:lstStyle>
          <a:p>
            <a:fld id="{9B98E70A-9BC7-4FC4-B60E-31A1EB18D42A}" type="slidenum">
              <a:rPr lang="en-US" altLang="en-US"/>
              <a:pPr/>
              <a:t>‹#›</a:t>
            </a:fld>
            <a:endParaRPr lang="en-US" altLang="en-US"/>
          </a:p>
        </p:txBody>
      </p:sp>
    </p:spTree>
    <p:extLst>
      <p:ext uri="{BB962C8B-B14F-4D97-AF65-F5344CB8AC3E}">
        <p14:creationId xmlns:p14="http://schemas.microsoft.com/office/powerpoint/2010/main" val="317030087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1063B-4DDD-7B4D-92E7-B0E7EBC79DE4}"/>
              </a:ext>
            </a:extLst>
          </p:cNvPr>
          <p:cNvSpPr>
            <a:spLocks noGrp="1"/>
          </p:cNvSpPr>
          <p:nvPr>
            <p:ph type="dt" sz="half" idx="10"/>
          </p:nvPr>
        </p:nvSpPr>
        <p:spPr/>
        <p:txBody>
          <a:bodyPr/>
          <a:lstStyle/>
          <a:p>
            <a:fld id="{464896B6-7402-AA4E-8271-5E925DA80A84}" type="datetimeFigureOut">
              <a:rPr lang="en-US" smtClean="0"/>
              <a:t>12/7/20</a:t>
            </a:fld>
            <a:endParaRPr lang="en-US"/>
          </a:p>
        </p:txBody>
      </p:sp>
      <p:sp>
        <p:nvSpPr>
          <p:cNvPr id="3" name="Footer Placeholder 2">
            <a:extLst>
              <a:ext uri="{FF2B5EF4-FFF2-40B4-BE49-F238E27FC236}">
                <a16:creationId xmlns:a16="http://schemas.microsoft.com/office/drawing/2014/main" id="{9A82D5EA-33A6-5B45-B73C-7013C596C8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97069D-76B6-A545-8E60-F64C6CCA0269}"/>
              </a:ext>
            </a:extLst>
          </p:cNvPr>
          <p:cNvSpPr>
            <a:spLocks noGrp="1"/>
          </p:cNvSpPr>
          <p:nvPr>
            <p:ph type="sldNum" sz="quarter" idx="12"/>
          </p:nvPr>
        </p:nvSpPr>
        <p:spPr/>
        <p:txBody>
          <a:bodyPr/>
          <a:lstStyle/>
          <a:p>
            <a:fld id="{01A2EFB0-88EC-8040-A315-D970104C1F6C}" type="slidenum">
              <a:rPr lang="en-US" smtClean="0"/>
              <a:t>‹#›</a:t>
            </a:fld>
            <a:endParaRPr lang="en-US"/>
          </a:p>
        </p:txBody>
      </p:sp>
    </p:spTree>
    <p:extLst>
      <p:ext uri="{BB962C8B-B14F-4D97-AF65-F5344CB8AC3E}">
        <p14:creationId xmlns:p14="http://schemas.microsoft.com/office/powerpoint/2010/main" val="362543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 Bar With Photo Backgroun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lvl1pPr>
              <a:defRPr>
                <a:solidFill>
                  <a:schemeClr val="tx1"/>
                </a:solidFill>
                <a:latin typeface="Arial" charset="0"/>
                <a:ea typeface="Arial" charset="0"/>
                <a:cs typeface="Arial" charset="0"/>
              </a:defRPr>
            </a:lvl1pPr>
          </a:lstStyle>
          <a:p>
            <a:r>
              <a:rPr lang="en-US"/>
              <a:t>Click to edit Master title style</a:t>
            </a:r>
            <a:endParaRPr lang="en-US" dirty="0"/>
          </a:p>
        </p:txBody>
      </p:sp>
      <p:sp>
        <p:nvSpPr>
          <p:cNvPr id="16" name="Picture Placeholder 15"/>
          <p:cNvSpPr>
            <a:spLocks noGrp="1"/>
          </p:cNvSpPr>
          <p:nvPr>
            <p:ph type="pic" sz="quarter" idx="10"/>
          </p:nvPr>
        </p:nvSpPr>
        <p:spPr>
          <a:xfrm>
            <a:off x="838200" y="1472116"/>
            <a:ext cx="2192337" cy="2192338"/>
          </a:xfrm>
        </p:spPr>
        <p:txBody>
          <a:bodyPr rtlCol="0">
            <a:normAutofit/>
          </a:bodyPr>
          <a:lstStyle/>
          <a:p>
            <a:pPr lvl="0"/>
            <a:r>
              <a:rPr lang="en-US" noProof="0"/>
              <a:t>Drag picture to placeholder or click icon to add</a:t>
            </a:r>
          </a:p>
        </p:txBody>
      </p:sp>
      <p:sp>
        <p:nvSpPr>
          <p:cNvPr id="17" name="Picture Placeholder 15"/>
          <p:cNvSpPr>
            <a:spLocks noGrp="1"/>
          </p:cNvSpPr>
          <p:nvPr>
            <p:ph type="pic" sz="quarter" idx="11"/>
          </p:nvPr>
        </p:nvSpPr>
        <p:spPr>
          <a:xfrm>
            <a:off x="3612621" y="1472116"/>
            <a:ext cx="2192337" cy="2192338"/>
          </a:xfrm>
        </p:spPr>
        <p:txBody>
          <a:bodyPr rtlCol="0">
            <a:normAutofit/>
          </a:bodyPr>
          <a:lstStyle/>
          <a:p>
            <a:pPr lvl="0"/>
            <a:r>
              <a:rPr lang="en-US" noProof="0"/>
              <a:t>Drag picture to placeholder or click icon to add</a:t>
            </a:r>
          </a:p>
        </p:txBody>
      </p:sp>
      <p:sp>
        <p:nvSpPr>
          <p:cNvPr id="18" name="Picture Placeholder 15"/>
          <p:cNvSpPr>
            <a:spLocks noGrp="1"/>
          </p:cNvSpPr>
          <p:nvPr>
            <p:ph type="pic" sz="quarter" idx="12"/>
          </p:nvPr>
        </p:nvSpPr>
        <p:spPr>
          <a:xfrm>
            <a:off x="6387042" y="1472116"/>
            <a:ext cx="2192337" cy="2192338"/>
          </a:xfrm>
        </p:spPr>
        <p:txBody>
          <a:bodyPr rtlCol="0">
            <a:normAutofit/>
          </a:bodyPr>
          <a:lstStyle/>
          <a:p>
            <a:pPr lvl="0"/>
            <a:r>
              <a:rPr lang="en-US" noProof="0"/>
              <a:t>Drag picture to placeholder or click icon to add</a:t>
            </a:r>
          </a:p>
        </p:txBody>
      </p:sp>
      <p:sp>
        <p:nvSpPr>
          <p:cNvPr id="19" name="Picture Placeholder 15"/>
          <p:cNvSpPr>
            <a:spLocks noGrp="1"/>
          </p:cNvSpPr>
          <p:nvPr>
            <p:ph type="pic" sz="quarter" idx="13"/>
          </p:nvPr>
        </p:nvSpPr>
        <p:spPr>
          <a:xfrm>
            <a:off x="9161463" y="1472116"/>
            <a:ext cx="2192337" cy="2192338"/>
          </a:xfrm>
        </p:spPr>
        <p:txBody>
          <a:bodyPr rtlCol="0">
            <a:normAutofit/>
          </a:bodyPr>
          <a:lstStyle/>
          <a:p>
            <a:pPr lvl="0"/>
            <a:r>
              <a:rPr lang="en-US" noProof="0"/>
              <a:t>Drag picture to placeholder or click icon to add</a:t>
            </a:r>
          </a:p>
        </p:txBody>
      </p:sp>
      <p:sp>
        <p:nvSpPr>
          <p:cNvPr id="24" name="Text Placeholder 23"/>
          <p:cNvSpPr>
            <a:spLocks noGrp="1"/>
          </p:cNvSpPr>
          <p:nvPr>
            <p:ph type="body" sz="quarter" idx="17"/>
          </p:nvPr>
        </p:nvSpPr>
        <p:spPr>
          <a:xfrm>
            <a:off x="838200" y="3663949"/>
            <a:ext cx="2192338" cy="2565865"/>
          </a:xfrm>
        </p:spPr>
        <p:txBody>
          <a:bodyPr>
            <a:normAutofit/>
          </a:bodyPr>
          <a:lstStyle>
            <a:lvl1pPr marL="0" indent="0">
              <a:buNone/>
              <a:defRPr sz="1400"/>
            </a:lvl1pPr>
          </a:lstStyle>
          <a:p>
            <a:pPr lvl="0"/>
            <a:r>
              <a:rPr lang="en-US"/>
              <a:t>Click to edit Master text styles</a:t>
            </a:r>
          </a:p>
          <a:p>
            <a:pPr lvl="1"/>
            <a:r>
              <a:rPr lang="en-US"/>
              <a:t>Second level</a:t>
            </a:r>
          </a:p>
          <a:p>
            <a:pPr lvl="2"/>
            <a:r>
              <a:rPr lang="en-US"/>
              <a:t>Third level</a:t>
            </a:r>
          </a:p>
        </p:txBody>
      </p:sp>
      <p:sp>
        <p:nvSpPr>
          <p:cNvPr id="25" name="Text Placeholder 23"/>
          <p:cNvSpPr>
            <a:spLocks noGrp="1"/>
          </p:cNvSpPr>
          <p:nvPr>
            <p:ph type="body" sz="quarter" idx="18"/>
          </p:nvPr>
        </p:nvSpPr>
        <p:spPr>
          <a:xfrm>
            <a:off x="3610761" y="3663949"/>
            <a:ext cx="2192338" cy="2565865"/>
          </a:xfrm>
        </p:spPr>
        <p:txBody>
          <a:bodyPr>
            <a:normAutofit/>
          </a:bodyPr>
          <a:lstStyle>
            <a:lvl1pPr marL="0" indent="0">
              <a:buNone/>
              <a:defRPr sz="1400"/>
            </a:lvl1pPr>
          </a:lstStyle>
          <a:p>
            <a:pPr lvl="0"/>
            <a:r>
              <a:rPr lang="en-US"/>
              <a:t>Click to edit Master text styles</a:t>
            </a:r>
          </a:p>
          <a:p>
            <a:pPr lvl="1"/>
            <a:r>
              <a:rPr lang="en-US"/>
              <a:t>Second level</a:t>
            </a:r>
          </a:p>
          <a:p>
            <a:pPr lvl="2"/>
            <a:r>
              <a:rPr lang="en-US"/>
              <a:t>Third level</a:t>
            </a:r>
          </a:p>
        </p:txBody>
      </p:sp>
      <p:sp>
        <p:nvSpPr>
          <p:cNvPr id="26" name="Text Placeholder 23"/>
          <p:cNvSpPr>
            <a:spLocks noGrp="1"/>
          </p:cNvSpPr>
          <p:nvPr>
            <p:ph type="body" sz="quarter" idx="19"/>
          </p:nvPr>
        </p:nvSpPr>
        <p:spPr>
          <a:xfrm>
            <a:off x="6394102" y="3663949"/>
            <a:ext cx="2192338" cy="2565865"/>
          </a:xfrm>
        </p:spPr>
        <p:txBody>
          <a:bodyPr>
            <a:normAutofit/>
          </a:bodyPr>
          <a:lstStyle>
            <a:lvl1pPr marL="0" indent="0">
              <a:buNone/>
              <a:defRPr sz="1400"/>
            </a:lvl1pPr>
          </a:lstStyle>
          <a:p>
            <a:pPr lvl="0"/>
            <a:r>
              <a:rPr lang="en-US"/>
              <a:t>Click to edit Master text styles</a:t>
            </a:r>
          </a:p>
          <a:p>
            <a:pPr lvl="1"/>
            <a:r>
              <a:rPr lang="en-US"/>
              <a:t>Second level</a:t>
            </a:r>
          </a:p>
          <a:p>
            <a:pPr lvl="2"/>
            <a:r>
              <a:rPr lang="en-US"/>
              <a:t>Third level</a:t>
            </a:r>
          </a:p>
        </p:txBody>
      </p:sp>
      <p:sp>
        <p:nvSpPr>
          <p:cNvPr id="27" name="Text Placeholder 23"/>
          <p:cNvSpPr>
            <a:spLocks noGrp="1"/>
          </p:cNvSpPr>
          <p:nvPr>
            <p:ph type="body" sz="quarter" idx="20"/>
          </p:nvPr>
        </p:nvSpPr>
        <p:spPr>
          <a:xfrm>
            <a:off x="9161463" y="3663949"/>
            <a:ext cx="2192338" cy="2565865"/>
          </a:xfrm>
        </p:spPr>
        <p:txBody>
          <a:bodyPr>
            <a:normAutofit/>
          </a:bodyPr>
          <a:lstStyle>
            <a:lvl1pPr marL="0" indent="0">
              <a:buNone/>
              <a:defRPr sz="1400"/>
            </a:lvl1pPr>
          </a:lstStyle>
          <a:p>
            <a:pPr lvl="0"/>
            <a:r>
              <a:rPr lang="en-US"/>
              <a:t>Click to edit Master text styles</a:t>
            </a:r>
          </a:p>
          <a:p>
            <a:pPr lvl="1"/>
            <a:r>
              <a:rPr lang="en-US"/>
              <a:t>Second level</a:t>
            </a:r>
          </a:p>
          <a:p>
            <a:pPr lvl="2"/>
            <a:r>
              <a:rPr lang="en-US"/>
              <a:t>Third level</a:t>
            </a:r>
          </a:p>
        </p:txBody>
      </p:sp>
      <p:sp>
        <p:nvSpPr>
          <p:cNvPr id="11" name="Date Placeholder 3"/>
          <p:cNvSpPr>
            <a:spLocks noGrp="1"/>
          </p:cNvSpPr>
          <p:nvPr>
            <p:ph type="dt" sz="half" idx="21"/>
          </p:nvPr>
        </p:nvSpPr>
        <p:spPr/>
        <p:txBody>
          <a:bodyPr/>
          <a:lstStyle>
            <a:lvl1pPr>
              <a:defRPr/>
            </a:lvl1pPr>
          </a:lstStyle>
          <a:p>
            <a:fld id="{BC39E996-780E-4B44-9E19-E2919C8104DB}" type="datetimeFigureOut">
              <a:rPr lang="en-US" altLang="en-US"/>
              <a:pPr/>
              <a:t>12/7/20</a:t>
            </a:fld>
            <a:endParaRPr lang="en-US" altLang="en-US"/>
          </a:p>
        </p:txBody>
      </p:sp>
      <p:sp>
        <p:nvSpPr>
          <p:cNvPr id="12" name="Footer Placeholder 4"/>
          <p:cNvSpPr>
            <a:spLocks noGrp="1"/>
          </p:cNvSpPr>
          <p:nvPr>
            <p:ph type="ftr" sz="quarter" idx="22"/>
          </p:nvPr>
        </p:nvSpPr>
        <p:spPr/>
        <p:txBody>
          <a:bodyPr/>
          <a:lstStyle>
            <a:lvl1pPr>
              <a:defRPr/>
            </a:lvl1pPr>
          </a:lstStyle>
          <a:p>
            <a:endParaRPr lang="en-US" altLang="en-US"/>
          </a:p>
        </p:txBody>
      </p:sp>
      <p:sp>
        <p:nvSpPr>
          <p:cNvPr id="13" name="Slide Number Placeholder 5"/>
          <p:cNvSpPr>
            <a:spLocks noGrp="1"/>
          </p:cNvSpPr>
          <p:nvPr>
            <p:ph type="sldNum" sz="quarter" idx="23"/>
          </p:nvPr>
        </p:nvSpPr>
        <p:spPr/>
        <p:txBody>
          <a:bodyPr/>
          <a:lstStyle>
            <a:lvl1pPr>
              <a:defRPr/>
            </a:lvl1pPr>
          </a:lstStyle>
          <a:p>
            <a:fld id="{0C0FD883-2FAD-401F-A25C-33317AA5617E}" type="slidenum">
              <a:rPr lang="en-US" altLang="en-US"/>
              <a:pPr/>
              <a:t>‹#›</a:t>
            </a:fld>
            <a:endParaRPr lang="en-US" altLang="en-US"/>
          </a:p>
        </p:txBody>
      </p:sp>
    </p:spTree>
    <p:extLst>
      <p:ext uri="{BB962C8B-B14F-4D97-AF65-F5344CB8AC3E}">
        <p14:creationId xmlns:p14="http://schemas.microsoft.com/office/powerpoint/2010/main" val="58103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E2448"/>
                </a:solidFill>
              </a:defRPr>
            </a:lvl1pPr>
          </a:lstStyle>
          <a:p>
            <a:r>
              <a:rPr lang="en-US" dirty="0"/>
              <a:t>Click to edit Master title style</a:t>
            </a:r>
          </a:p>
        </p:txBody>
      </p:sp>
      <p:sp>
        <p:nvSpPr>
          <p:cNvPr id="3" name="Content Placeholder 2"/>
          <p:cNvSpPr>
            <a:spLocks noGrp="1"/>
          </p:cNvSpPr>
          <p:nvPr>
            <p:ph idx="1"/>
          </p:nvPr>
        </p:nvSpPr>
        <p:spPr>
          <a:xfrm>
            <a:off x="838200" y="1360021"/>
            <a:ext cx="10515600" cy="4816942"/>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F6A2FA04-E805-4864-9F49-D51D612842E8}" type="datetimeFigureOut">
              <a:rPr lang="en-US" altLang="en-US"/>
              <a:pPr/>
              <a:t>12/7/20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F60CE3-1EF6-4887-9BEE-AC438266E1FA}" type="slidenum">
              <a:rPr lang="en-US" altLang="en-US"/>
              <a:pPr/>
              <a:t>‹#›</a:t>
            </a:fld>
            <a:endParaRPr lang="en-US" altLang="en-US"/>
          </a:p>
        </p:txBody>
      </p:sp>
    </p:spTree>
    <p:extLst>
      <p:ext uri="{BB962C8B-B14F-4D97-AF65-F5344CB8AC3E}">
        <p14:creationId xmlns:p14="http://schemas.microsoft.com/office/powerpoint/2010/main" val="42979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7E2448"/>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C0BC972-ECD9-41E8-B9CF-BC32BFB80353}" type="datetimeFigureOut">
              <a:rPr lang="en-US" altLang="en-US"/>
              <a:pPr/>
              <a:t>12/7/20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D22D45-1880-47C0-BED9-807730FF496B}" type="slidenum">
              <a:rPr lang="en-US" altLang="en-US"/>
              <a:pPr/>
              <a:t>‹#›</a:t>
            </a:fld>
            <a:endParaRPr lang="en-US" altLang="en-US"/>
          </a:p>
        </p:txBody>
      </p:sp>
    </p:spTree>
    <p:extLst>
      <p:ext uri="{BB962C8B-B14F-4D97-AF65-F5344CB8AC3E}">
        <p14:creationId xmlns:p14="http://schemas.microsoft.com/office/powerpoint/2010/main" val="156336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0309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6372" y="1825625"/>
            <a:ext cx="502742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4FE57436-4820-4667-968E-F747388A42D0}" type="datetimeFigureOut">
              <a:rPr lang="en-US" altLang="en-US"/>
              <a:pPr/>
              <a:t>12/7/20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B2062C5-7445-414D-8FB8-A84F0E8087CF}" type="slidenum">
              <a:rPr lang="en-US" altLang="en-US"/>
              <a:pPr/>
              <a:t>‹#›</a:t>
            </a:fld>
            <a:endParaRPr lang="en-US" altLang="en-US"/>
          </a:p>
        </p:txBody>
      </p:sp>
    </p:spTree>
    <p:extLst>
      <p:ext uri="{BB962C8B-B14F-4D97-AF65-F5344CB8AC3E}">
        <p14:creationId xmlns:p14="http://schemas.microsoft.com/office/powerpoint/2010/main" val="216440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3274" y="161165"/>
            <a:ext cx="8010525" cy="79442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CF8D0B7-EBCB-4382-84F6-315602BF2FC2}" type="datetimeFigureOut">
              <a:rPr lang="en-US" altLang="en-US"/>
              <a:pPr/>
              <a:t>12/7/20</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2808841B-8C6D-4EDB-BE16-D15BF121179B}" type="slidenum">
              <a:rPr lang="en-US" altLang="en-US"/>
              <a:pPr/>
              <a:t>‹#›</a:t>
            </a:fld>
            <a:endParaRPr lang="en-US" altLang="en-US"/>
          </a:p>
        </p:txBody>
      </p:sp>
    </p:spTree>
    <p:extLst>
      <p:ext uri="{BB962C8B-B14F-4D97-AF65-F5344CB8AC3E}">
        <p14:creationId xmlns:p14="http://schemas.microsoft.com/office/powerpoint/2010/main" val="52582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3DB2FA9D-A404-4DD0-A5B6-22ED128E1E92}" type="datetimeFigureOut">
              <a:rPr lang="en-US" altLang="en-US"/>
              <a:pPr/>
              <a:t>12/7/20</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6ECE3DF5-440C-47AF-92B0-DDFB84686356}" type="slidenum">
              <a:rPr lang="en-US" altLang="en-US"/>
              <a:pPr/>
              <a:t>‹#›</a:t>
            </a:fld>
            <a:endParaRPr lang="en-US" altLang="en-US"/>
          </a:p>
        </p:txBody>
      </p:sp>
    </p:spTree>
    <p:extLst>
      <p:ext uri="{BB962C8B-B14F-4D97-AF65-F5344CB8AC3E}">
        <p14:creationId xmlns:p14="http://schemas.microsoft.com/office/powerpoint/2010/main" val="312604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18919"/>
            <a:ext cx="3932237" cy="1600200"/>
          </a:xfrm>
        </p:spPr>
        <p:txBody>
          <a:bodyPr anchor="b"/>
          <a:lstStyle>
            <a:lvl1pPr>
              <a:defRPr sz="3200">
                <a:solidFill>
                  <a:srgbClr val="7E2448"/>
                </a:solidFill>
              </a:defRPr>
            </a:lvl1pPr>
          </a:lstStyle>
          <a:p>
            <a:r>
              <a:rPr lang="en-US"/>
              <a:t>Click to edit Master title style</a:t>
            </a:r>
          </a:p>
        </p:txBody>
      </p:sp>
      <p:sp>
        <p:nvSpPr>
          <p:cNvPr id="3" name="Content Placeholder 2"/>
          <p:cNvSpPr>
            <a:spLocks noGrp="1"/>
          </p:cNvSpPr>
          <p:nvPr>
            <p:ph idx="1"/>
          </p:nvPr>
        </p:nvSpPr>
        <p:spPr>
          <a:xfrm>
            <a:off x="5183188" y="121891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819119"/>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4293C2C-699F-49C4-8A4F-FD3524ECA8AF}" type="datetimeFigureOut">
              <a:rPr lang="en-US" altLang="en-US"/>
              <a:pPr/>
              <a:t>12/7/20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C291C0EB-351D-42D7-8A25-056D294D56B0}" type="slidenum">
              <a:rPr lang="en-US" altLang="en-US"/>
              <a:pPr/>
              <a:t>‹#›</a:t>
            </a:fld>
            <a:endParaRPr lang="en-US" altLang="en-US"/>
          </a:p>
        </p:txBody>
      </p:sp>
    </p:spTree>
    <p:extLst>
      <p:ext uri="{BB962C8B-B14F-4D97-AF65-F5344CB8AC3E}">
        <p14:creationId xmlns:p14="http://schemas.microsoft.com/office/powerpoint/2010/main" val="79770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95770"/>
            <a:ext cx="3932237" cy="1600200"/>
          </a:xfrm>
        </p:spPr>
        <p:txBody>
          <a:bodyPr anchor="b"/>
          <a:lstStyle>
            <a:lvl1pPr>
              <a:defRPr sz="3200">
                <a:solidFill>
                  <a:srgbClr val="7E2448"/>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1195771"/>
            <a:ext cx="6172200" cy="46610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39788" y="2788033"/>
            <a:ext cx="3932237" cy="31382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6847B49-E2F2-4E69-AC23-4CA4038B344E}" type="datetimeFigureOut">
              <a:rPr lang="en-US" altLang="en-US"/>
              <a:pPr/>
              <a:t>12/7/20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A15D989-3346-42D0-8A67-712362BC5177}" type="slidenum">
              <a:rPr lang="en-US" altLang="en-US"/>
              <a:pPr/>
              <a:t>‹#›</a:t>
            </a:fld>
            <a:endParaRPr lang="en-US" altLang="en-US"/>
          </a:p>
        </p:txBody>
      </p:sp>
    </p:spTree>
    <p:extLst>
      <p:ext uri="{BB962C8B-B14F-4D97-AF65-F5344CB8AC3E}">
        <p14:creationId xmlns:p14="http://schemas.microsoft.com/office/powerpoint/2010/main" val="342029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35338" y="36513"/>
            <a:ext cx="8380412"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360488"/>
            <a:ext cx="10515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Arial" panose="020B0604020202020204" pitchFamily="34" charset="0"/>
              </a:defRPr>
            </a:lvl1pPr>
          </a:lstStyle>
          <a:p>
            <a:fld id="{3B1A450C-910A-400B-B292-630A18F38CCF}" type="datetimeFigureOut">
              <a:rPr lang="en-US" altLang="en-US"/>
              <a:pPr/>
              <a:t>12/7/20</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anose="020B0604020202020204" pitchFamily="34" charset="0"/>
                <a:cs typeface="Arial" panose="020B0604020202020204" pitchFamily="34" charset="0"/>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cs typeface="Arial" panose="020B0604020202020204" pitchFamily="34" charset="0"/>
              </a:defRPr>
            </a:lvl1pPr>
          </a:lstStyle>
          <a:p>
            <a:fld id="{CE4F7106-B4E4-431D-B180-E14A66BC99BB}" type="slidenum">
              <a:rPr lang="en-US" altLang="en-US"/>
              <a:pPr/>
              <a:t>‹#›</a:t>
            </a:fld>
            <a:endParaRPr lang="en-US" altLang="en-US"/>
          </a:p>
        </p:txBody>
      </p:sp>
      <p:sp>
        <p:nvSpPr>
          <p:cNvPr id="14" name="Rectangle 13"/>
          <p:cNvSpPr/>
          <p:nvPr/>
        </p:nvSpPr>
        <p:spPr>
          <a:xfrm>
            <a:off x="0" y="6781800"/>
            <a:ext cx="12192000" cy="762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6"/>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31788" y="354013"/>
            <a:ext cx="2782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rtl="0" eaLnBrk="0" fontAlgn="base" hangingPunct="0">
        <a:lnSpc>
          <a:spcPct val="90000"/>
        </a:lnSpc>
        <a:spcBef>
          <a:spcPct val="0"/>
        </a:spcBef>
        <a:spcAft>
          <a:spcPct val="0"/>
        </a:spcAft>
        <a:defRPr sz="4000" kern="1200">
          <a:solidFill>
            <a:srgbClr val="7E2448"/>
          </a:solidFill>
          <a:latin typeface="Arial" charset="0"/>
          <a:ea typeface="Arial" charset="0"/>
          <a:cs typeface="Arial" charset="0"/>
        </a:defRPr>
      </a:lvl1pPr>
      <a:lvl2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2pPr>
      <a:lvl3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3pPr>
      <a:lvl4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4pPr>
      <a:lvl5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5pPr>
      <a:lvl6pPr marL="457200" algn="l" rtl="0" fontAlgn="base">
        <a:lnSpc>
          <a:spcPct val="90000"/>
        </a:lnSpc>
        <a:spcBef>
          <a:spcPct val="0"/>
        </a:spcBef>
        <a:spcAft>
          <a:spcPct val="0"/>
        </a:spcAft>
        <a:defRPr sz="4000">
          <a:solidFill>
            <a:srgbClr val="7E2448"/>
          </a:solidFill>
          <a:latin typeface="Arial" charset="0"/>
          <a:ea typeface="Arial" charset="0"/>
          <a:cs typeface="Arial" charset="0"/>
        </a:defRPr>
      </a:lvl6pPr>
      <a:lvl7pPr marL="914400" algn="l" rtl="0" fontAlgn="base">
        <a:lnSpc>
          <a:spcPct val="90000"/>
        </a:lnSpc>
        <a:spcBef>
          <a:spcPct val="0"/>
        </a:spcBef>
        <a:spcAft>
          <a:spcPct val="0"/>
        </a:spcAft>
        <a:defRPr sz="4000">
          <a:solidFill>
            <a:srgbClr val="7E2448"/>
          </a:solidFill>
          <a:latin typeface="Arial" charset="0"/>
          <a:ea typeface="Arial" charset="0"/>
          <a:cs typeface="Arial" charset="0"/>
        </a:defRPr>
      </a:lvl7pPr>
      <a:lvl8pPr marL="1371600" algn="l" rtl="0" fontAlgn="base">
        <a:lnSpc>
          <a:spcPct val="90000"/>
        </a:lnSpc>
        <a:spcBef>
          <a:spcPct val="0"/>
        </a:spcBef>
        <a:spcAft>
          <a:spcPct val="0"/>
        </a:spcAft>
        <a:defRPr sz="4000">
          <a:solidFill>
            <a:srgbClr val="7E2448"/>
          </a:solidFill>
          <a:latin typeface="Arial" charset="0"/>
          <a:ea typeface="Arial" charset="0"/>
          <a:cs typeface="Arial" charset="0"/>
        </a:defRPr>
      </a:lvl8pPr>
      <a:lvl9pPr marL="1828800" algn="l" rtl="0" fontAlgn="base">
        <a:lnSpc>
          <a:spcPct val="90000"/>
        </a:lnSpc>
        <a:spcBef>
          <a:spcPct val="0"/>
        </a:spcBef>
        <a:spcAft>
          <a:spcPct val="0"/>
        </a:spcAft>
        <a:defRPr sz="4000">
          <a:solidFill>
            <a:srgbClr val="7E2448"/>
          </a:solidFill>
          <a:latin typeface="Arial" charset="0"/>
          <a:ea typeface="Arial" charset="0"/>
          <a:cs typeface="Arial"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Arial" charset="0"/>
          <a:cs typeface="Arial"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tif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tiff"/><Relationship Id="rId4" Type="http://schemas.openxmlformats.org/officeDocument/2006/relationships/image" Target="../media/image2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66750" y="1228296"/>
            <a:ext cx="11100047" cy="2446439"/>
          </a:xfrm>
        </p:spPr>
        <p:txBody>
          <a:bodyPr/>
          <a:lstStyle/>
          <a:p>
            <a:pPr algn="r" eaLnBrk="1" hangingPunct="1"/>
            <a:r>
              <a:rPr lang="en-US" altLang="en-US" sz="6600" dirty="0">
                <a:latin typeface="Arial" panose="020B0604020202020204" pitchFamily="34" charset="0"/>
                <a:cs typeface="Arial" panose="020B0604020202020204" pitchFamily="34" charset="0"/>
              </a:rPr>
              <a:t>Urgency, Community, Economy, Joy: </a:t>
            </a:r>
            <a:br>
              <a:rPr lang="en-US" altLang="en-US" sz="4800" b="1"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the Many Faces of Virginia Tech’s COVID-19 Response</a:t>
            </a:r>
            <a:endParaRPr lang="en-US" altLang="en-US" dirty="0">
              <a:latin typeface="Arial" panose="020B0604020202020204" pitchFamily="34" charset="0"/>
              <a:cs typeface="Arial" panose="020B0604020202020204" pitchFamily="34" charset="0"/>
            </a:endParaRPr>
          </a:p>
        </p:txBody>
      </p:sp>
      <p:sp>
        <p:nvSpPr>
          <p:cNvPr id="4" name="Subtitle 2"/>
          <p:cNvSpPr txBox="1">
            <a:spLocks/>
          </p:cNvSpPr>
          <p:nvPr/>
        </p:nvSpPr>
        <p:spPr bwMode="auto">
          <a:xfrm>
            <a:off x="1146175" y="3871325"/>
            <a:ext cx="10620622" cy="93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Arial" charset="0"/>
                <a:ea typeface="Arial" charset="0"/>
                <a:cs typeface="Arial"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charset="0"/>
                <a:ea typeface="Arial" charset="0"/>
                <a:cs typeface="Arial"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Arial" charset="0"/>
                <a:ea typeface="Arial" charset="0"/>
                <a:cs typeface="Arial"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Arial" charset="0"/>
                <a:cs typeface="Arial"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eaLnBrk="1" hangingPunct="1"/>
            <a:r>
              <a:rPr lang="en-US" altLang="en-US" dirty="0">
                <a:solidFill>
                  <a:srgbClr val="E57137"/>
                </a:solidFill>
                <a:latin typeface="Arial" panose="020B0604020202020204" pitchFamily="34" charset="0"/>
                <a:cs typeface="Arial" panose="020B0604020202020204" pitchFamily="34" charset="0"/>
              </a:rPr>
              <a:t>15 December 2020</a:t>
            </a:r>
          </a:p>
        </p:txBody>
      </p:sp>
      <p:pic>
        <p:nvPicPr>
          <p:cNvPr id="5" name="Picture 2" descr="Virginia Tech unveils new academic logo, drops 'Invent the Future ...">
            <a:extLst>
              <a:ext uri="{FF2B5EF4-FFF2-40B4-BE49-F238E27FC236}">
                <a16:creationId xmlns:a16="http://schemas.microsoft.com/office/drawing/2014/main" id="{5313AD68-B05E-AE4F-AF5C-FAA9DCCFFD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203" y="5203767"/>
            <a:ext cx="2088648" cy="11053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me | NanoEarth | Virginia Tech">
            <a:extLst>
              <a:ext uri="{FF2B5EF4-FFF2-40B4-BE49-F238E27FC236}">
                <a16:creationId xmlns:a16="http://schemas.microsoft.com/office/drawing/2014/main" id="{CF9978AD-4200-804A-8579-D9F9C1A3FB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3851" y="5209951"/>
            <a:ext cx="4485465" cy="10991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B9B566-59C3-7B42-A248-FDB404BBB6A2}"/>
              </a:ext>
            </a:extLst>
          </p:cNvPr>
          <p:cNvSpPr/>
          <p:nvPr/>
        </p:nvSpPr>
        <p:spPr>
          <a:xfrm>
            <a:off x="5683744" y="4940837"/>
            <a:ext cx="6096000" cy="1631216"/>
          </a:xfrm>
          <a:prstGeom prst="rect">
            <a:avLst/>
          </a:prstGeom>
        </p:spPr>
        <p:txBody>
          <a:bodyPr>
            <a:spAutoFit/>
          </a:bodyPr>
          <a:lstStyle/>
          <a:p>
            <a:pPr algn="r"/>
            <a:r>
              <a:rPr lang="en-US" sz="2800" dirty="0">
                <a:solidFill>
                  <a:schemeClr val="bg1">
                    <a:lumMod val="50000"/>
                  </a:schemeClr>
                </a:solidFill>
              </a:rPr>
              <a:t>Matthew Hull, PhD</a:t>
            </a:r>
          </a:p>
          <a:p>
            <a:pPr algn="r"/>
            <a:r>
              <a:rPr lang="en-US" sz="2400" dirty="0">
                <a:solidFill>
                  <a:schemeClr val="bg1">
                    <a:lumMod val="50000"/>
                  </a:schemeClr>
                </a:solidFill>
              </a:rPr>
              <a:t>Virginia Tech, ICTAS</a:t>
            </a:r>
          </a:p>
          <a:p>
            <a:pPr algn="r"/>
            <a:r>
              <a:rPr lang="en-US" sz="2400" dirty="0" err="1">
                <a:solidFill>
                  <a:schemeClr val="bg1">
                    <a:lumMod val="50000"/>
                  </a:schemeClr>
                </a:solidFill>
              </a:rPr>
              <a:t>NanoSafe</a:t>
            </a:r>
            <a:r>
              <a:rPr lang="en-US" sz="2400" dirty="0">
                <a:solidFill>
                  <a:schemeClr val="bg1">
                    <a:lumMod val="50000"/>
                  </a:schemeClr>
                </a:solidFill>
              </a:rPr>
              <a:t>, Inc.</a:t>
            </a:r>
          </a:p>
          <a:p>
            <a:pPr algn="r"/>
            <a:r>
              <a:rPr lang="en-US" sz="2400" dirty="0">
                <a:hlinkClick r:id="rId5"/>
              </a:rPr>
              <a:t>mahull@vt.edu</a:t>
            </a:r>
            <a:r>
              <a:rPr lang="en-US" sz="2400" dirty="0"/>
              <a:t> </a:t>
            </a:r>
          </a:p>
        </p:txBody>
      </p:sp>
      <p:sp>
        <p:nvSpPr>
          <p:cNvPr id="3" name="Rectangle 2">
            <a:extLst>
              <a:ext uri="{FF2B5EF4-FFF2-40B4-BE49-F238E27FC236}">
                <a16:creationId xmlns:a16="http://schemas.microsoft.com/office/drawing/2014/main" id="{6ED700E0-0DEC-B84B-B0F0-9929269923EB}"/>
              </a:ext>
            </a:extLst>
          </p:cNvPr>
          <p:cNvSpPr/>
          <p:nvPr/>
        </p:nvSpPr>
        <p:spPr>
          <a:xfrm>
            <a:off x="3181350" y="162533"/>
            <a:ext cx="9010650" cy="584775"/>
          </a:xfrm>
          <a:prstGeom prst="rect">
            <a:avLst/>
          </a:prstGeom>
          <a:gradFill flip="none" rotWithShape="1">
            <a:gsLst>
              <a:gs pos="60000">
                <a:srgbClr val="E57137"/>
              </a:gs>
              <a:gs pos="87000">
                <a:schemeClr val="accent2">
                  <a:tint val="44500"/>
                  <a:satMod val="160000"/>
                </a:schemeClr>
              </a:gs>
              <a:gs pos="95000">
                <a:schemeClr val="accent2">
                  <a:tint val="23500"/>
                  <a:satMod val="160000"/>
                </a:schemeClr>
              </a:gs>
            </a:gsLst>
            <a:lin ang="10800000" scaled="1"/>
            <a:tileRect/>
          </a:gradFill>
        </p:spPr>
        <p:txBody>
          <a:bodyPr wrap="square">
            <a:spAutoFit/>
          </a:bodyPr>
          <a:lstStyle/>
          <a:p>
            <a:pPr algn="r"/>
            <a:r>
              <a:rPr lang="en-US" sz="3200" dirty="0">
                <a:solidFill>
                  <a:schemeClr val="bg1"/>
                </a:solidFill>
              </a:rPr>
              <a:t>US - Jordanian UCN Webinar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ansas City Chiefs players' breath masks their faces">
            <a:extLst>
              <a:ext uri="{FF2B5EF4-FFF2-40B4-BE49-F238E27FC236}">
                <a16:creationId xmlns:a16="http://schemas.microsoft.com/office/drawing/2014/main" id="{C8009255-BD9E-AF41-A538-3792581CC0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215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251FC2A-E1AE-784F-827A-56DA6C8C0938}"/>
              </a:ext>
            </a:extLst>
          </p:cNvPr>
          <p:cNvSpPr txBox="1">
            <a:spLocks/>
          </p:cNvSpPr>
          <p:nvPr/>
        </p:nvSpPr>
        <p:spPr>
          <a:xfrm>
            <a:off x="7110412" y="4809950"/>
            <a:ext cx="5105400" cy="1682617"/>
          </a:xfrm>
          <a:prstGeom prst="rect">
            <a:avLst/>
          </a:prstGeom>
          <a:gradFill>
            <a:gsLst>
              <a:gs pos="44000">
                <a:schemeClr val="tx1">
                  <a:alpha val="67000"/>
                </a:schemeClr>
              </a:gs>
              <a:gs pos="66000">
                <a:schemeClr val="tx1">
                  <a:lumMod val="85000"/>
                  <a:lumOff val="15000"/>
                  <a:alpha val="57000"/>
                </a:schemeClr>
              </a:gs>
              <a:gs pos="86000">
                <a:schemeClr val="tx1">
                  <a:lumMod val="65000"/>
                  <a:lumOff val="35000"/>
                  <a:alpha val="54000"/>
                </a:schemeClr>
              </a:gs>
            </a:gsLst>
            <a:lin ang="10800000" scaled="1"/>
          </a:gradFill>
        </p:spPr>
        <p:txBody>
          <a:bodyPr/>
          <a:lstStyle>
            <a:lvl1pPr algn="l" rtl="0" eaLnBrk="0" fontAlgn="base" hangingPunct="0">
              <a:lnSpc>
                <a:spcPct val="90000"/>
              </a:lnSpc>
              <a:spcBef>
                <a:spcPct val="0"/>
              </a:spcBef>
              <a:spcAft>
                <a:spcPct val="0"/>
              </a:spcAft>
              <a:defRPr sz="4000" kern="1200">
                <a:solidFill>
                  <a:srgbClr val="7E2448"/>
                </a:solidFill>
                <a:latin typeface="Arial" charset="0"/>
                <a:ea typeface="Arial" charset="0"/>
                <a:cs typeface="Arial" charset="0"/>
              </a:defRPr>
            </a:lvl1pPr>
            <a:lvl2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2pPr>
            <a:lvl3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3pPr>
            <a:lvl4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4pPr>
            <a:lvl5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5pPr>
            <a:lvl6pPr marL="457200" algn="l" rtl="0" fontAlgn="base">
              <a:lnSpc>
                <a:spcPct val="90000"/>
              </a:lnSpc>
              <a:spcBef>
                <a:spcPct val="0"/>
              </a:spcBef>
              <a:spcAft>
                <a:spcPct val="0"/>
              </a:spcAft>
              <a:defRPr sz="4000">
                <a:solidFill>
                  <a:srgbClr val="7E2448"/>
                </a:solidFill>
                <a:latin typeface="Arial" charset="0"/>
                <a:ea typeface="Arial" charset="0"/>
                <a:cs typeface="Arial" charset="0"/>
              </a:defRPr>
            </a:lvl6pPr>
            <a:lvl7pPr marL="914400" algn="l" rtl="0" fontAlgn="base">
              <a:lnSpc>
                <a:spcPct val="90000"/>
              </a:lnSpc>
              <a:spcBef>
                <a:spcPct val="0"/>
              </a:spcBef>
              <a:spcAft>
                <a:spcPct val="0"/>
              </a:spcAft>
              <a:defRPr sz="4000">
                <a:solidFill>
                  <a:srgbClr val="7E2448"/>
                </a:solidFill>
                <a:latin typeface="Arial" charset="0"/>
                <a:ea typeface="Arial" charset="0"/>
                <a:cs typeface="Arial" charset="0"/>
              </a:defRPr>
            </a:lvl7pPr>
            <a:lvl8pPr marL="1371600" algn="l" rtl="0" fontAlgn="base">
              <a:lnSpc>
                <a:spcPct val="90000"/>
              </a:lnSpc>
              <a:spcBef>
                <a:spcPct val="0"/>
              </a:spcBef>
              <a:spcAft>
                <a:spcPct val="0"/>
              </a:spcAft>
              <a:defRPr sz="4000">
                <a:solidFill>
                  <a:srgbClr val="7E2448"/>
                </a:solidFill>
                <a:latin typeface="Arial" charset="0"/>
                <a:ea typeface="Arial" charset="0"/>
                <a:cs typeface="Arial" charset="0"/>
              </a:defRPr>
            </a:lvl8pPr>
            <a:lvl9pPr marL="1828800" algn="l" rtl="0" fontAlgn="base">
              <a:lnSpc>
                <a:spcPct val="90000"/>
              </a:lnSpc>
              <a:spcBef>
                <a:spcPct val="0"/>
              </a:spcBef>
              <a:spcAft>
                <a:spcPct val="0"/>
              </a:spcAft>
              <a:defRPr sz="4000">
                <a:solidFill>
                  <a:srgbClr val="7E2448"/>
                </a:solidFill>
                <a:latin typeface="Arial" charset="0"/>
                <a:ea typeface="Arial" charset="0"/>
                <a:cs typeface="Arial" charset="0"/>
              </a:defRPr>
            </a:lvl9pPr>
          </a:lstStyle>
          <a:p>
            <a:pPr algn="r"/>
            <a:r>
              <a:rPr lang="en-US" sz="5400" dirty="0">
                <a:solidFill>
                  <a:schemeClr val="bg1"/>
                </a:solidFill>
              </a:rPr>
              <a:t>JOY</a:t>
            </a:r>
            <a:br>
              <a:rPr lang="en-US" sz="3600" dirty="0">
                <a:solidFill>
                  <a:schemeClr val="bg1"/>
                </a:solidFill>
              </a:rPr>
            </a:br>
            <a:r>
              <a:rPr lang="en-US" sz="2800" dirty="0" err="1">
                <a:solidFill>
                  <a:schemeClr val="bg1"/>
                </a:solidFill>
              </a:rPr>
              <a:t>faceshields</a:t>
            </a:r>
            <a:r>
              <a:rPr lang="en-US" sz="2800" dirty="0">
                <a:solidFill>
                  <a:schemeClr val="bg1"/>
                </a:solidFill>
              </a:rPr>
              <a:t> for a beloved American pastime </a:t>
            </a:r>
            <a:endParaRPr lang="en-US" sz="3600" dirty="0">
              <a:solidFill>
                <a:schemeClr val="bg1"/>
              </a:solidFill>
            </a:endParaRPr>
          </a:p>
        </p:txBody>
      </p:sp>
    </p:spTree>
    <p:extLst>
      <p:ext uri="{BB962C8B-B14F-4D97-AF65-F5344CB8AC3E}">
        <p14:creationId xmlns:p14="http://schemas.microsoft.com/office/powerpoint/2010/main" val="397426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778C-68AA-5740-B60B-AF76F7E069E8}"/>
              </a:ext>
            </a:extLst>
          </p:cNvPr>
          <p:cNvSpPr>
            <a:spLocks noGrp="1"/>
          </p:cNvSpPr>
          <p:nvPr>
            <p:ph type="title"/>
          </p:nvPr>
        </p:nvSpPr>
        <p:spPr/>
        <p:txBody>
          <a:bodyPr/>
          <a:lstStyle/>
          <a:p>
            <a:endParaRPr lang="en-US"/>
          </a:p>
        </p:txBody>
      </p:sp>
      <p:pic>
        <p:nvPicPr>
          <p:cNvPr id="1026" name="Picture 2" descr="Virginia Tech researchers and designers working with new football helmets to slow the spread of COVID-19. (Photo: Courtesy Virginia Tech)">
            <a:extLst>
              <a:ext uri="{FF2B5EF4-FFF2-40B4-BE49-F238E27FC236}">
                <a16:creationId xmlns:a16="http://schemas.microsoft.com/office/drawing/2014/main" id="{22898F0F-F6A2-644E-BADD-1AF2E7357CC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6513"/>
            <a:ext cx="7769019" cy="6813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kies roll out face shields designed in Virginia Tech’s helmet lab to help curb spread of COVID-19">
            <a:extLst>
              <a:ext uri="{FF2B5EF4-FFF2-40B4-BE49-F238E27FC236}">
                <a16:creationId xmlns:a16="http://schemas.microsoft.com/office/drawing/2014/main" id="{E0EF5AED-07AA-5F48-9069-D8F87A0BD41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34300" y="-7891"/>
            <a:ext cx="4457700" cy="68575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1E8088B-CBAE-494B-B203-0905962F54C1}"/>
              </a:ext>
            </a:extLst>
          </p:cNvPr>
          <p:cNvSpPr txBox="1"/>
          <p:nvPr/>
        </p:nvSpPr>
        <p:spPr>
          <a:xfrm>
            <a:off x="2859088" y="723900"/>
            <a:ext cx="3675736" cy="1569660"/>
          </a:xfrm>
          <a:prstGeom prst="rect">
            <a:avLst/>
          </a:prstGeom>
          <a:noFill/>
        </p:spPr>
        <p:txBody>
          <a:bodyPr wrap="square" rtlCol="0">
            <a:spAutoFit/>
          </a:bodyPr>
          <a:lstStyle/>
          <a:p>
            <a:pPr algn="ctr"/>
            <a:r>
              <a:rPr lang="en-US" sz="3200" dirty="0">
                <a:solidFill>
                  <a:schemeClr val="bg1"/>
                </a:solidFill>
              </a:rPr>
              <a:t>Lab testing: inward/outward penetration testing </a:t>
            </a:r>
          </a:p>
        </p:txBody>
      </p:sp>
      <p:sp>
        <p:nvSpPr>
          <p:cNvPr id="13" name="TextBox 12">
            <a:extLst>
              <a:ext uri="{FF2B5EF4-FFF2-40B4-BE49-F238E27FC236}">
                <a16:creationId xmlns:a16="http://schemas.microsoft.com/office/drawing/2014/main" id="{B3584758-8426-1F48-8A90-67B2F943295E}"/>
              </a:ext>
            </a:extLst>
          </p:cNvPr>
          <p:cNvSpPr txBox="1"/>
          <p:nvPr/>
        </p:nvSpPr>
        <p:spPr>
          <a:xfrm>
            <a:off x="8142641" y="73878"/>
            <a:ext cx="3675736" cy="1077218"/>
          </a:xfrm>
          <a:prstGeom prst="rect">
            <a:avLst/>
          </a:prstGeom>
          <a:noFill/>
        </p:spPr>
        <p:txBody>
          <a:bodyPr wrap="square" rtlCol="0">
            <a:spAutoFit/>
          </a:bodyPr>
          <a:lstStyle/>
          <a:p>
            <a:pPr algn="r"/>
            <a:r>
              <a:rPr lang="en-US" sz="3200" dirty="0">
                <a:solidFill>
                  <a:schemeClr val="bg1"/>
                </a:solidFill>
              </a:rPr>
              <a:t>On-field </a:t>
            </a:r>
            <a:br>
              <a:rPr lang="en-US" sz="3200" dirty="0">
                <a:solidFill>
                  <a:schemeClr val="bg1"/>
                </a:solidFill>
              </a:rPr>
            </a:br>
            <a:r>
              <a:rPr lang="en-US" sz="3200" dirty="0">
                <a:solidFill>
                  <a:schemeClr val="bg1"/>
                </a:solidFill>
              </a:rPr>
              <a:t>protection</a:t>
            </a:r>
          </a:p>
        </p:txBody>
      </p:sp>
    </p:spTree>
    <p:extLst>
      <p:ext uri="{BB962C8B-B14F-4D97-AF65-F5344CB8AC3E}">
        <p14:creationId xmlns:p14="http://schemas.microsoft.com/office/powerpoint/2010/main" val="117811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D9DA61-5943-2E4C-A80A-40B43E480A83}"/>
              </a:ext>
            </a:extLst>
          </p:cNvPr>
          <p:cNvSpPr txBox="1"/>
          <p:nvPr/>
        </p:nvSpPr>
        <p:spPr>
          <a:xfrm>
            <a:off x="2381250" y="2628900"/>
            <a:ext cx="5943600" cy="1323439"/>
          </a:xfrm>
          <a:prstGeom prst="rect">
            <a:avLst/>
          </a:prstGeom>
          <a:noFill/>
        </p:spPr>
        <p:txBody>
          <a:bodyPr wrap="square" rtlCol="0">
            <a:spAutoFit/>
          </a:bodyPr>
          <a:lstStyle/>
          <a:p>
            <a:pPr algn="r"/>
            <a:r>
              <a:rPr lang="en-US" sz="8000" dirty="0" err="1">
                <a:solidFill>
                  <a:srgbClr val="7E2448"/>
                </a:solidFill>
              </a:rPr>
              <a:t>Choukran</a:t>
            </a:r>
            <a:endParaRPr lang="en-US" sz="8000" dirty="0">
              <a:solidFill>
                <a:srgbClr val="7E2448"/>
              </a:solidFill>
            </a:endParaRPr>
          </a:p>
        </p:txBody>
      </p:sp>
      <p:sp>
        <p:nvSpPr>
          <p:cNvPr id="3" name="Rectangle 2">
            <a:extLst>
              <a:ext uri="{FF2B5EF4-FFF2-40B4-BE49-F238E27FC236}">
                <a16:creationId xmlns:a16="http://schemas.microsoft.com/office/drawing/2014/main" id="{45A6582E-B519-7C40-B898-8A4E5D21A9DE}"/>
              </a:ext>
            </a:extLst>
          </p:cNvPr>
          <p:cNvSpPr/>
          <p:nvPr/>
        </p:nvSpPr>
        <p:spPr>
          <a:xfrm>
            <a:off x="5683744" y="4940837"/>
            <a:ext cx="6096000" cy="1631216"/>
          </a:xfrm>
          <a:prstGeom prst="rect">
            <a:avLst/>
          </a:prstGeom>
        </p:spPr>
        <p:txBody>
          <a:bodyPr>
            <a:spAutoFit/>
          </a:bodyPr>
          <a:lstStyle/>
          <a:p>
            <a:pPr algn="r"/>
            <a:r>
              <a:rPr lang="en-US" sz="2800" dirty="0">
                <a:solidFill>
                  <a:schemeClr val="bg1">
                    <a:lumMod val="50000"/>
                  </a:schemeClr>
                </a:solidFill>
              </a:rPr>
              <a:t>Matthew Hull, PhD</a:t>
            </a:r>
          </a:p>
          <a:p>
            <a:pPr algn="r"/>
            <a:r>
              <a:rPr lang="en-US" sz="2400" dirty="0">
                <a:solidFill>
                  <a:schemeClr val="bg1">
                    <a:lumMod val="50000"/>
                  </a:schemeClr>
                </a:solidFill>
              </a:rPr>
              <a:t>Virginia Tech, ICTAS</a:t>
            </a:r>
          </a:p>
          <a:p>
            <a:pPr algn="r"/>
            <a:r>
              <a:rPr lang="en-US" sz="2400" dirty="0" err="1">
                <a:solidFill>
                  <a:schemeClr val="bg1">
                    <a:lumMod val="50000"/>
                  </a:schemeClr>
                </a:solidFill>
              </a:rPr>
              <a:t>NanoSafe</a:t>
            </a:r>
            <a:r>
              <a:rPr lang="en-US" sz="2400" dirty="0">
                <a:solidFill>
                  <a:schemeClr val="bg1">
                    <a:lumMod val="50000"/>
                  </a:schemeClr>
                </a:solidFill>
              </a:rPr>
              <a:t>, Inc.</a:t>
            </a:r>
          </a:p>
          <a:p>
            <a:pPr algn="r"/>
            <a:r>
              <a:rPr lang="en-US" sz="2400" dirty="0">
                <a:hlinkClick r:id="rId2"/>
              </a:rPr>
              <a:t>mahull@vt.edu</a:t>
            </a:r>
            <a:r>
              <a:rPr lang="en-US" sz="2400" dirty="0"/>
              <a:t> </a:t>
            </a:r>
          </a:p>
        </p:txBody>
      </p:sp>
    </p:spTree>
    <p:extLst>
      <p:ext uri="{BB962C8B-B14F-4D97-AF65-F5344CB8AC3E}">
        <p14:creationId xmlns:p14="http://schemas.microsoft.com/office/powerpoint/2010/main" val="282369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84F5FB-055F-D945-8361-50ABFC4647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8052" y="1347700"/>
            <a:ext cx="3477698" cy="2713292"/>
          </a:xfrm>
          <a:prstGeom prst="rect">
            <a:avLst/>
          </a:prstGeom>
        </p:spPr>
      </p:pic>
      <p:pic>
        <p:nvPicPr>
          <p:cNvPr id="9" name="Picture 2" descr="At the ready for risky COVID-19 procedure - Hamilton Health Sciences">
            <a:extLst>
              <a:ext uri="{FF2B5EF4-FFF2-40B4-BE49-F238E27FC236}">
                <a16:creationId xmlns:a16="http://schemas.microsoft.com/office/drawing/2014/main" id="{D85CAA5D-33CA-9140-8B2A-42AEB35E1B2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36513"/>
            <a:ext cx="12192000" cy="678497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2DC2612B-5239-454D-9938-24284F688C05}"/>
              </a:ext>
            </a:extLst>
          </p:cNvPr>
          <p:cNvSpPr txBox="1">
            <a:spLocks/>
          </p:cNvSpPr>
          <p:nvPr/>
        </p:nvSpPr>
        <p:spPr>
          <a:xfrm>
            <a:off x="7086600" y="4876800"/>
            <a:ext cx="5105400" cy="1682617"/>
          </a:xfrm>
          <a:prstGeom prst="rect">
            <a:avLst/>
          </a:prstGeom>
          <a:gradFill>
            <a:gsLst>
              <a:gs pos="44000">
                <a:schemeClr val="tx1">
                  <a:alpha val="67000"/>
                </a:schemeClr>
              </a:gs>
              <a:gs pos="66000">
                <a:schemeClr val="tx1">
                  <a:lumMod val="85000"/>
                  <a:lumOff val="15000"/>
                  <a:alpha val="57000"/>
                </a:schemeClr>
              </a:gs>
              <a:gs pos="86000">
                <a:schemeClr val="tx1">
                  <a:lumMod val="65000"/>
                  <a:lumOff val="35000"/>
                  <a:alpha val="54000"/>
                </a:schemeClr>
              </a:gs>
            </a:gsLst>
            <a:lin ang="10800000" scaled="1"/>
          </a:gradFill>
        </p:spPr>
        <p:txBody>
          <a:bodyPr/>
          <a:lstStyle>
            <a:lvl1pPr algn="l" rtl="0" eaLnBrk="0" fontAlgn="base" hangingPunct="0">
              <a:lnSpc>
                <a:spcPct val="90000"/>
              </a:lnSpc>
              <a:spcBef>
                <a:spcPct val="0"/>
              </a:spcBef>
              <a:spcAft>
                <a:spcPct val="0"/>
              </a:spcAft>
              <a:defRPr sz="4000" kern="1200">
                <a:solidFill>
                  <a:srgbClr val="7E2448"/>
                </a:solidFill>
                <a:latin typeface="Arial" charset="0"/>
                <a:ea typeface="Arial" charset="0"/>
                <a:cs typeface="Arial" charset="0"/>
              </a:defRPr>
            </a:lvl1pPr>
            <a:lvl2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2pPr>
            <a:lvl3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3pPr>
            <a:lvl4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4pPr>
            <a:lvl5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5pPr>
            <a:lvl6pPr marL="457200" algn="l" rtl="0" fontAlgn="base">
              <a:lnSpc>
                <a:spcPct val="90000"/>
              </a:lnSpc>
              <a:spcBef>
                <a:spcPct val="0"/>
              </a:spcBef>
              <a:spcAft>
                <a:spcPct val="0"/>
              </a:spcAft>
              <a:defRPr sz="4000">
                <a:solidFill>
                  <a:srgbClr val="7E2448"/>
                </a:solidFill>
                <a:latin typeface="Arial" charset="0"/>
                <a:ea typeface="Arial" charset="0"/>
                <a:cs typeface="Arial" charset="0"/>
              </a:defRPr>
            </a:lvl6pPr>
            <a:lvl7pPr marL="914400" algn="l" rtl="0" fontAlgn="base">
              <a:lnSpc>
                <a:spcPct val="90000"/>
              </a:lnSpc>
              <a:spcBef>
                <a:spcPct val="0"/>
              </a:spcBef>
              <a:spcAft>
                <a:spcPct val="0"/>
              </a:spcAft>
              <a:defRPr sz="4000">
                <a:solidFill>
                  <a:srgbClr val="7E2448"/>
                </a:solidFill>
                <a:latin typeface="Arial" charset="0"/>
                <a:ea typeface="Arial" charset="0"/>
                <a:cs typeface="Arial" charset="0"/>
              </a:defRPr>
            </a:lvl7pPr>
            <a:lvl8pPr marL="1371600" algn="l" rtl="0" fontAlgn="base">
              <a:lnSpc>
                <a:spcPct val="90000"/>
              </a:lnSpc>
              <a:spcBef>
                <a:spcPct val="0"/>
              </a:spcBef>
              <a:spcAft>
                <a:spcPct val="0"/>
              </a:spcAft>
              <a:defRPr sz="4000">
                <a:solidFill>
                  <a:srgbClr val="7E2448"/>
                </a:solidFill>
                <a:latin typeface="Arial" charset="0"/>
                <a:ea typeface="Arial" charset="0"/>
                <a:cs typeface="Arial" charset="0"/>
              </a:defRPr>
            </a:lvl8pPr>
            <a:lvl9pPr marL="1828800" algn="l" rtl="0" fontAlgn="base">
              <a:lnSpc>
                <a:spcPct val="90000"/>
              </a:lnSpc>
              <a:spcBef>
                <a:spcPct val="0"/>
              </a:spcBef>
              <a:spcAft>
                <a:spcPct val="0"/>
              </a:spcAft>
              <a:defRPr sz="4000">
                <a:solidFill>
                  <a:srgbClr val="7E2448"/>
                </a:solidFill>
                <a:latin typeface="Arial" charset="0"/>
                <a:ea typeface="Arial" charset="0"/>
                <a:cs typeface="Arial" charset="0"/>
              </a:defRPr>
            </a:lvl9pPr>
          </a:lstStyle>
          <a:p>
            <a:pPr algn="r"/>
            <a:r>
              <a:rPr lang="en-US" sz="5400" dirty="0">
                <a:solidFill>
                  <a:schemeClr val="bg1"/>
                </a:solidFill>
              </a:rPr>
              <a:t>URGENCY</a:t>
            </a:r>
            <a:br>
              <a:rPr lang="en-US" sz="3600" dirty="0">
                <a:solidFill>
                  <a:schemeClr val="bg1"/>
                </a:solidFill>
              </a:rPr>
            </a:br>
            <a:r>
              <a:rPr lang="en-US" sz="2800" dirty="0">
                <a:solidFill>
                  <a:schemeClr val="bg1"/>
                </a:solidFill>
              </a:rPr>
              <a:t>PPE for high-risk healthcare procedures</a:t>
            </a:r>
            <a:endParaRPr lang="en-US" sz="3600" dirty="0">
              <a:solidFill>
                <a:schemeClr val="bg1"/>
              </a:solidFill>
            </a:endParaRPr>
          </a:p>
        </p:txBody>
      </p:sp>
    </p:spTree>
    <p:extLst>
      <p:ext uri="{BB962C8B-B14F-4D97-AF65-F5344CB8AC3E}">
        <p14:creationId xmlns:p14="http://schemas.microsoft.com/office/powerpoint/2010/main" val="409029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FE4822-EE8B-8E4D-81B0-8B7E7C0A50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8516266" cy="6858000"/>
          </a:xfrm>
          <a:prstGeom prst="rect">
            <a:avLst/>
          </a:prstGeom>
        </p:spPr>
      </p:pic>
      <p:pic>
        <p:nvPicPr>
          <p:cNvPr id="3" name="Picture 2" descr="A picture containing indoor, orange, computer, person&#10;&#10;Description automatically generated">
            <a:extLst>
              <a:ext uri="{FF2B5EF4-FFF2-40B4-BE49-F238E27FC236}">
                <a16:creationId xmlns:a16="http://schemas.microsoft.com/office/drawing/2014/main" id="{3BD6BB6E-42D8-8A43-ABD7-588E3C63F8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925132" y="1591133"/>
            <a:ext cx="6858000" cy="3675735"/>
          </a:xfrm>
          <a:prstGeom prst="rect">
            <a:avLst/>
          </a:prstGeom>
        </p:spPr>
      </p:pic>
      <p:sp>
        <p:nvSpPr>
          <p:cNvPr id="6" name="Down Arrow 5">
            <a:extLst>
              <a:ext uri="{FF2B5EF4-FFF2-40B4-BE49-F238E27FC236}">
                <a16:creationId xmlns:a16="http://schemas.microsoft.com/office/drawing/2014/main" id="{ECCB102E-52D3-484E-831C-AB30E8F43009}"/>
              </a:ext>
            </a:extLst>
          </p:cNvPr>
          <p:cNvSpPr/>
          <p:nvPr/>
        </p:nvSpPr>
        <p:spPr>
          <a:xfrm>
            <a:off x="4533900" y="838200"/>
            <a:ext cx="952500" cy="800100"/>
          </a:xfrm>
          <a:prstGeom prst="down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726CBDD-CEC9-4A4D-90AB-ED345294DDC5}"/>
              </a:ext>
            </a:extLst>
          </p:cNvPr>
          <p:cNvSpPr txBox="1"/>
          <p:nvPr/>
        </p:nvSpPr>
        <p:spPr>
          <a:xfrm>
            <a:off x="8516264" y="4210050"/>
            <a:ext cx="3675736" cy="830997"/>
          </a:xfrm>
          <a:prstGeom prst="rect">
            <a:avLst/>
          </a:prstGeom>
          <a:solidFill>
            <a:srgbClr val="000000">
              <a:alpha val="64314"/>
            </a:srgbClr>
          </a:solidFill>
        </p:spPr>
        <p:txBody>
          <a:bodyPr wrap="square" rtlCol="0">
            <a:spAutoFit/>
          </a:bodyPr>
          <a:lstStyle/>
          <a:p>
            <a:pPr algn="ctr"/>
            <a:r>
              <a:rPr lang="en-US" sz="2400" dirty="0">
                <a:solidFill>
                  <a:schemeClr val="bg1"/>
                </a:solidFill>
              </a:rPr>
              <a:t>Powered Air Purifying Respirator (PAPR)</a:t>
            </a:r>
          </a:p>
        </p:txBody>
      </p:sp>
    </p:spTree>
    <p:extLst>
      <p:ext uri="{BB962C8B-B14F-4D97-AF65-F5344CB8AC3E}">
        <p14:creationId xmlns:p14="http://schemas.microsoft.com/office/powerpoint/2010/main" val="294500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CC90F-F476-ED45-BE43-51F0AE5729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47080" y="785308"/>
            <a:ext cx="9797270" cy="5800994"/>
          </a:xfrm>
          <a:prstGeom prst="rect">
            <a:avLst/>
          </a:prstGeom>
        </p:spPr>
      </p:pic>
      <p:sp>
        <p:nvSpPr>
          <p:cNvPr id="4" name="5-Point Star 3">
            <a:extLst>
              <a:ext uri="{FF2B5EF4-FFF2-40B4-BE49-F238E27FC236}">
                <a16:creationId xmlns:a16="http://schemas.microsoft.com/office/drawing/2014/main" id="{B261D837-41D3-9943-9595-550E7D9BC181}"/>
              </a:ext>
            </a:extLst>
          </p:cNvPr>
          <p:cNvSpPr/>
          <p:nvPr/>
        </p:nvSpPr>
        <p:spPr>
          <a:xfrm>
            <a:off x="6940845" y="4857891"/>
            <a:ext cx="517578" cy="552893"/>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a:extLst>
              <a:ext uri="{FF2B5EF4-FFF2-40B4-BE49-F238E27FC236}">
                <a16:creationId xmlns:a16="http://schemas.microsoft.com/office/drawing/2014/main" id="{33958785-89CB-C84E-BFC3-B1CD7ACEA3CC}"/>
              </a:ext>
            </a:extLst>
          </p:cNvPr>
          <p:cNvSpPr/>
          <p:nvPr/>
        </p:nvSpPr>
        <p:spPr>
          <a:xfrm>
            <a:off x="8954069" y="2611702"/>
            <a:ext cx="517578" cy="552893"/>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a:extLst>
              <a:ext uri="{FF2B5EF4-FFF2-40B4-BE49-F238E27FC236}">
                <a16:creationId xmlns:a16="http://schemas.microsoft.com/office/drawing/2014/main" id="{DE415B7A-F1AF-5B47-BDA3-8B5598A1011C}"/>
              </a:ext>
            </a:extLst>
          </p:cNvPr>
          <p:cNvSpPr/>
          <p:nvPr/>
        </p:nvSpPr>
        <p:spPr>
          <a:xfrm>
            <a:off x="10027831" y="3613455"/>
            <a:ext cx="517578" cy="552893"/>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2BB6427E-2558-4142-B71C-10E813AA56FC}"/>
              </a:ext>
            </a:extLst>
          </p:cNvPr>
          <p:cNvSpPr/>
          <p:nvPr/>
        </p:nvSpPr>
        <p:spPr>
          <a:xfrm>
            <a:off x="9769042" y="3343906"/>
            <a:ext cx="517578" cy="552893"/>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9303AAC4-0012-8942-808A-99F215E7FA7D}"/>
              </a:ext>
            </a:extLst>
          </p:cNvPr>
          <p:cNvSpPr/>
          <p:nvPr/>
        </p:nvSpPr>
        <p:spPr>
          <a:xfrm>
            <a:off x="9380859" y="4166348"/>
            <a:ext cx="517578" cy="552893"/>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FC2910-2124-B648-A484-8188AFD77EBB}"/>
              </a:ext>
            </a:extLst>
          </p:cNvPr>
          <p:cNvSpPr/>
          <p:nvPr/>
        </p:nvSpPr>
        <p:spPr>
          <a:xfrm>
            <a:off x="247650" y="3210081"/>
            <a:ext cx="2964011" cy="3293209"/>
          </a:xfrm>
          <a:prstGeom prst="rect">
            <a:avLst/>
          </a:prstGeom>
          <a:noFill/>
        </p:spPr>
        <p:txBody>
          <a:bodyPr wrap="square">
            <a:spAutoFit/>
          </a:bodyPr>
          <a:lstStyle/>
          <a:p>
            <a:r>
              <a:rPr lang="en-US" sz="2400" b="1" dirty="0">
                <a:solidFill>
                  <a:srgbClr val="000000"/>
                </a:solidFill>
                <a:latin typeface="+mn-lt"/>
              </a:rPr>
              <a:t>Carilion </a:t>
            </a:r>
          </a:p>
          <a:p>
            <a:pPr marL="285750" indent="-285750">
              <a:buFont typeface="Arial" panose="020B0604020202020204" pitchFamily="34" charset="0"/>
              <a:buChar char="•"/>
            </a:pPr>
            <a:r>
              <a:rPr lang="en-US" sz="2000" dirty="0">
                <a:solidFill>
                  <a:srgbClr val="000000"/>
                </a:solidFill>
                <a:latin typeface="+mn-lt"/>
              </a:rPr>
              <a:t>Approved as back up</a:t>
            </a:r>
          </a:p>
          <a:p>
            <a:pPr marL="285750" indent="-285750">
              <a:buFont typeface="Arial" panose="020B0604020202020204" pitchFamily="34" charset="0"/>
              <a:buChar char="•"/>
            </a:pPr>
            <a:r>
              <a:rPr lang="en-US" sz="2000" dirty="0">
                <a:solidFill>
                  <a:srgbClr val="000000"/>
                </a:solidFill>
                <a:latin typeface="+mn-lt"/>
              </a:rPr>
              <a:t>30+ kits</a:t>
            </a:r>
          </a:p>
          <a:p>
            <a:endParaRPr lang="en-US" sz="2000" dirty="0">
              <a:solidFill>
                <a:srgbClr val="000000"/>
              </a:solidFill>
              <a:latin typeface="+mn-lt"/>
            </a:endParaRPr>
          </a:p>
          <a:p>
            <a:r>
              <a:rPr lang="en-US" sz="2400" b="1" dirty="0">
                <a:solidFill>
                  <a:srgbClr val="000000"/>
                </a:solidFill>
                <a:latin typeface="+mn-lt"/>
              </a:rPr>
              <a:t>Other Health Systems</a:t>
            </a:r>
          </a:p>
          <a:p>
            <a:pPr marL="285750" indent="-285750">
              <a:buFont typeface="Arial" panose="020B0604020202020204" pitchFamily="34" charset="0"/>
              <a:buChar char="•"/>
            </a:pPr>
            <a:r>
              <a:rPr lang="en-US" sz="2000" dirty="0">
                <a:solidFill>
                  <a:srgbClr val="000000"/>
                </a:solidFill>
                <a:latin typeface="+mn-lt"/>
              </a:rPr>
              <a:t>Roanoke, VA</a:t>
            </a:r>
          </a:p>
          <a:p>
            <a:pPr marL="285750" indent="-285750">
              <a:buFont typeface="Arial" panose="020B0604020202020204" pitchFamily="34" charset="0"/>
              <a:buChar char="•"/>
            </a:pPr>
            <a:r>
              <a:rPr lang="en-US" sz="2000" dirty="0">
                <a:solidFill>
                  <a:srgbClr val="000000"/>
                </a:solidFill>
                <a:latin typeface="+mn-lt"/>
              </a:rPr>
              <a:t>Charlotte, NC</a:t>
            </a:r>
          </a:p>
          <a:p>
            <a:pPr marL="285750" indent="-285750">
              <a:buFont typeface="Arial" panose="020B0604020202020204" pitchFamily="34" charset="0"/>
              <a:buChar char="•"/>
            </a:pPr>
            <a:r>
              <a:rPr lang="en-US" sz="2000" dirty="0">
                <a:solidFill>
                  <a:srgbClr val="000000"/>
                </a:solidFill>
                <a:latin typeface="+mn-lt"/>
              </a:rPr>
              <a:t>Austin, TX</a:t>
            </a:r>
          </a:p>
          <a:p>
            <a:pPr marL="285750" indent="-285750">
              <a:buFont typeface="Arial" panose="020B0604020202020204" pitchFamily="34" charset="0"/>
              <a:buChar char="•"/>
            </a:pPr>
            <a:r>
              <a:rPr lang="en-US" sz="2000" dirty="0">
                <a:solidFill>
                  <a:srgbClr val="000000"/>
                </a:solidFill>
                <a:latin typeface="+mn-lt"/>
              </a:rPr>
              <a:t>Chicago, IL</a:t>
            </a:r>
          </a:p>
          <a:p>
            <a:pPr marL="285750" indent="-285750">
              <a:buFont typeface="Arial" panose="020B0604020202020204" pitchFamily="34" charset="0"/>
              <a:buChar char="•"/>
            </a:pPr>
            <a:r>
              <a:rPr lang="en-US" sz="2000" dirty="0">
                <a:solidFill>
                  <a:srgbClr val="000000"/>
                </a:solidFill>
                <a:latin typeface="+mn-lt"/>
              </a:rPr>
              <a:t>Georgia</a:t>
            </a:r>
          </a:p>
        </p:txBody>
      </p:sp>
      <p:pic>
        <p:nvPicPr>
          <p:cNvPr id="10" name="Picture 9">
            <a:extLst>
              <a:ext uri="{FF2B5EF4-FFF2-40B4-BE49-F238E27FC236}">
                <a16:creationId xmlns:a16="http://schemas.microsoft.com/office/drawing/2014/main" id="{B1E09751-4F4F-244B-84BF-A70B8433BC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399" y="918525"/>
            <a:ext cx="2038351" cy="2156833"/>
          </a:xfrm>
          <a:prstGeom prst="rect">
            <a:avLst/>
          </a:prstGeom>
        </p:spPr>
      </p:pic>
      <p:pic>
        <p:nvPicPr>
          <p:cNvPr id="11" name="Picture 10">
            <a:extLst>
              <a:ext uri="{FF2B5EF4-FFF2-40B4-BE49-F238E27FC236}">
                <a16:creationId xmlns:a16="http://schemas.microsoft.com/office/drawing/2014/main" id="{D0EEA812-2AC8-F846-B676-43B2269F527F}"/>
              </a:ext>
            </a:extLst>
          </p:cNvPr>
          <p:cNvPicPr>
            <a:picLocks noChangeAspect="1"/>
          </p:cNvPicPr>
          <p:nvPr/>
        </p:nvPicPr>
        <p:blipFill>
          <a:blip r:embed="rId4"/>
          <a:stretch>
            <a:fillRect/>
          </a:stretch>
        </p:blipFill>
        <p:spPr>
          <a:xfrm>
            <a:off x="247650" y="1177917"/>
            <a:ext cx="1082486" cy="495718"/>
          </a:xfrm>
          <a:prstGeom prst="rect">
            <a:avLst/>
          </a:prstGeom>
        </p:spPr>
      </p:pic>
      <p:sp>
        <p:nvSpPr>
          <p:cNvPr id="12" name="Title 1">
            <a:extLst>
              <a:ext uri="{FF2B5EF4-FFF2-40B4-BE49-F238E27FC236}">
                <a16:creationId xmlns:a16="http://schemas.microsoft.com/office/drawing/2014/main" id="{C1CF8945-0DF1-0648-8E61-2F441A917F7C}"/>
              </a:ext>
            </a:extLst>
          </p:cNvPr>
          <p:cNvSpPr txBox="1">
            <a:spLocks/>
          </p:cNvSpPr>
          <p:nvPr/>
        </p:nvSpPr>
        <p:spPr>
          <a:xfrm>
            <a:off x="4185431" y="32583"/>
            <a:ext cx="7752564" cy="958058"/>
          </a:xfrm>
          <a:prstGeom prst="rect">
            <a:avLst/>
          </a:prstGeom>
        </p:spPr>
        <p:txBody>
          <a:bodyPr>
            <a:noAutofit/>
          </a:bodyPr>
          <a:lstStyle>
            <a:lvl1pPr algn="l" rtl="0" eaLnBrk="0" fontAlgn="base" hangingPunct="0">
              <a:lnSpc>
                <a:spcPct val="90000"/>
              </a:lnSpc>
              <a:spcBef>
                <a:spcPct val="0"/>
              </a:spcBef>
              <a:spcAft>
                <a:spcPct val="0"/>
              </a:spcAft>
              <a:defRPr sz="4000" kern="1200">
                <a:solidFill>
                  <a:srgbClr val="7E2448"/>
                </a:solidFill>
                <a:latin typeface="Arial" charset="0"/>
                <a:ea typeface="Arial" charset="0"/>
                <a:cs typeface="Arial" charset="0"/>
              </a:defRPr>
            </a:lvl1pPr>
            <a:lvl2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2pPr>
            <a:lvl3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3pPr>
            <a:lvl4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4pPr>
            <a:lvl5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5pPr>
            <a:lvl6pPr marL="457200" algn="l" rtl="0" fontAlgn="base">
              <a:lnSpc>
                <a:spcPct val="90000"/>
              </a:lnSpc>
              <a:spcBef>
                <a:spcPct val="0"/>
              </a:spcBef>
              <a:spcAft>
                <a:spcPct val="0"/>
              </a:spcAft>
              <a:defRPr sz="4000">
                <a:solidFill>
                  <a:srgbClr val="7E2448"/>
                </a:solidFill>
                <a:latin typeface="Arial" charset="0"/>
                <a:ea typeface="Arial" charset="0"/>
                <a:cs typeface="Arial" charset="0"/>
              </a:defRPr>
            </a:lvl6pPr>
            <a:lvl7pPr marL="914400" algn="l" rtl="0" fontAlgn="base">
              <a:lnSpc>
                <a:spcPct val="90000"/>
              </a:lnSpc>
              <a:spcBef>
                <a:spcPct val="0"/>
              </a:spcBef>
              <a:spcAft>
                <a:spcPct val="0"/>
              </a:spcAft>
              <a:defRPr sz="4000">
                <a:solidFill>
                  <a:srgbClr val="7E2448"/>
                </a:solidFill>
                <a:latin typeface="Arial" charset="0"/>
                <a:ea typeface="Arial" charset="0"/>
                <a:cs typeface="Arial" charset="0"/>
              </a:defRPr>
            </a:lvl7pPr>
            <a:lvl8pPr marL="1371600" algn="l" rtl="0" fontAlgn="base">
              <a:lnSpc>
                <a:spcPct val="90000"/>
              </a:lnSpc>
              <a:spcBef>
                <a:spcPct val="0"/>
              </a:spcBef>
              <a:spcAft>
                <a:spcPct val="0"/>
              </a:spcAft>
              <a:defRPr sz="4000">
                <a:solidFill>
                  <a:srgbClr val="7E2448"/>
                </a:solidFill>
                <a:latin typeface="Arial" charset="0"/>
                <a:ea typeface="Arial" charset="0"/>
                <a:cs typeface="Arial" charset="0"/>
              </a:defRPr>
            </a:lvl8pPr>
            <a:lvl9pPr marL="1828800" algn="l" rtl="0" fontAlgn="base">
              <a:lnSpc>
                <a:spcPct val="90000"/>
              </a:lnSpc>
              <a:spcBef>
                <a:spcPct val="0"/>
              </a:spcBef>
              <a:spcAft>
                <a:spcPct val="0"/>
              </a:spcAft>
              <a:defRPr sz="4000">
                <a:solidFill>
                  <a:srgbClr val="7E2448"/>
                </a:solidFill>
                <a:latin typeface="Arial" charset="0"/>
                <a:ea typeface="Arial" charset="0"/>
                <a:cs typeface="Arial" charset="0"/>
              </a:defRPr>
            </a:lvl9pPr>
          </a:lstStyle>
          <a:p>
            <a:pPr algn="r"/>
            <a:r>
              <a:rPr lang="en-US" sz="3600" dirty="0"/>
              <a:t>Scale-up and dissemination as emergency backup PAPR</a:t>
            </a:r>
          </a:p>
        </p:txBody>
      </p:sp>
    </p:spTree>
    <p:extLst>
      <p:ext uri="{BB962C8B-B14F-4D97-AF65-F5344CB8AC3E}">
        <p14:creationId xmlns:p14="http://schemas.microsoft.com/office/powerpoint/2010/main" val="277344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5AC1F-23C8-B043-AD1B-AE199EBFB9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0" y="0"/>
            <a:ext cx="12192000" cy="6858000"/>
          </a:xfrm>
          <a:prstGeom prst="rect">
            <a:avLst/>
          </a:prstGeom>
          <a:ln w="38100">
            <a:solidFill>
              <a:schemeClr val="bg1"/>
            </a:solidFill>
          </a:ln>
        </p:spPr>
      </p:pic>
      <p:sp>
        <p:nvSpPr>
          <p:cNvPr id="3" name="Title 1">
            <a:extLst>
              <a:ext uri="{FF2B5EF4-FFF2-40B4-BE49-F238E27FC236}">
                <a16:creationId xmlns:a16="http://schemas.microsoft.com/office/drawing/2014/main" id="{B30181E4-A296-894C-BE43-4DA9094908C9}"/>
              </a:ext>
            </a:extLst>
          </p:cNvPr>
          <p:cNvSpPr txBox="1">
            <a:spLocks/>
          </p:cNvSpPr>
          <p:nvPr/>
        </p:nvSpPr>
        <p:spPr>
          <a:xfrm>
            <a:off x="7086600" y="831983"/>
            <a:ext cx="5105400" cy="1682617"/>
          </a:xfrm>
          <a:prstGeom prst="rect">
            <a:avLst/>
          </a:prstGeom>
          <a:gradFill>
            <a:gsLst>
              <a:gs pos="44000">
                <a:schemeClr val="tx1">
                  <a:alpha val="67000"/>
                </a:schemeClr>
              </a:gs>
              <a:gs pos="66000">
                <a:schemeClr val="tx1">
                  <a:lumMod val="85000"/>
                  <a:lumOff val="15000"/>
                  <a:alpha val="57000"/>
                </a:schemeClr>
              </a:gs>
              <a:gs pos="86000">
                <a:schemeClr val="tx1">
                  <a:lumMod val="65000"/>
                  <a:lumOff val="35000"/>
                  <a:alpha val="54000"/>
                </a:schemeClr>
              </a:gs>
            </a:gsLst>
            <a:lin ang="10800000" scaled="1"/>
          </a:gradFill>
        </p:spPr>
        <p:txBody>
          <a:bodyPr/>
          <a:lstStyle>
            <a:lvl1pPr algn="l" rtl="0" eaLnBrk="0" fontAlgn="base" hangingPunct="0">
              <a:lnSpc>
                <a:spcPct val="90000"/>
              </a:lnSpc>
              <a:spcBef>
                <a:spcPct val="0"/>
              </a:spcBef>
              <a:spcAft>
                <a:spcPct val="0"/>
              </a:spcAft>
              <a:defRPr sz="4000" kern="1200">
                <a:solidFill>
                  <a:srgbClr val="7E2448"/>
                </a:solidFill>
                <a:latin typeface="Arial" charset="0"/>
                <a:ea typeface="Arial" charset="0"/>
                <a:cs typeface="Arial" charset="0"/>
              </a:defRPr>
            </a:lvl1pPr>
            <a:lvl2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2pPr>
            <a:lvl3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3pPr>
            <a:lvl4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4pPr>
            <a:lvl5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5pPr>
            <a:lvl6pPr marL="457200" algn="l" rtl="0" fontAlgn="base">
              <a:lnSpc>
                <a:spcPct val="90000"/>
              </a:lnSpc>
              <a:spcBef>
                <a:spcPct val="0"/>
              </a:spcBef>
              <a:spcAft>
                <a:spcPct val="0"/>
              </a:spcAft>
              <a:defRPr sz="4000">
                <a:solidFill>
                  <a:srgbClr val="7E2448"/>
                </a:solidFill>
                <a:latin typeface="Arial" charset="0"/>
                <a:ea typeface="Arial" charset="0"/>
                <a:cs typeface="Arial" charset="0"/>
              </a:defRPr>
            </a:lvl6pPr>
            <a:lvl7pPr marL="914400" algn="l" rtl="0" fontAlgn="base">
              <a:lnSpc>
                <a:spcPct val="90000"/>
              </a:lnSpc>
              <a:spcBef>
                <a:spcPct val="0"/>
              </a:spcBef>
              <a:spcAft>
                <a:spcPct val="0"/>
              </a:spcAft>
              <a:defRPr sz="4000">
                <a:solidFill>
                  <a:srgbClr val="7E2448"/>
                </a:solidFill>
                <a:latin typeface="Arial" charset="0"/>
                <a:ea typeface="Arial" charset="0"/>
                <a:cs typeface="Arial" charset="0"/>
              </a:defRPr>
            </a:lvl7pPr>
            <a:lvl8pPr marL="1371600" algn="l" rtl="0" fontAlgn="base">
              <a:lnSpc>
                <a:spcPct val="90000"/>
              </a:lnSpc>
              <a:spcBef>
                <a:spcPct val="0"/>
              </a:spcBef>
              <a:spcAft>
                <a:spcPct val="0"/>
              </a:spcAft>
              <a:defRPr sz="4000">
                <a:solidFill>
                  <a:srgbClr val="7E2448"/>
                </a:solidFill>
                <a:latin typeface="Arial" charset="0"/>
                <a:ea typeface="Arial" charset="0"/>
                <a:cs typeface="Arial" charset="0"/>
              </a:defRPr>
            </a:lvl8pPr>
            <a:lvl9pPr marL="1828800" algn="l" rtl="0" fontAlgn="base">
              <a:lnSpc>
                <a:spcPct val="90000"/>
              </a:lnSpc>
              <a:spcBef>
                <a:spcPct val="0"/>
              </a:spcBef>
              <a:spcAft>
                <a:spcPct val="0"/>
              </a:spcAft>
              <a:defRPr sz="4000">
                <a:solidFill>
                  <a:srgbClr val="7E2448"/>
                </a:solidFill>
                <a:latin typeface="Arial" charset="0"/>
                <a:ea typeface="Arial" charset="0"/>
                <a:cs typeface="Arial" charset="0"/>
              </a:defRPr>
            </a:lvl9pPr>
          </a:lstStyle>
          <a:p>
            <a:pPr algn="r"/>
            <a:r>
              <a:rPr lang="en-US" sz="5400" dirty="0">
                <a:solidFill>
                  <a:schemeClr val="bg1"/>
                </a:solidFill>
              </a:rPr>
              <a:t>COMMUNITY</a:t>
            </a:r>
            <a:br>
              <a:rPr lang="en-US" sz="3600" dirty="0">
                <a:solidFill>
                  <a:schemeClr val="bg1"/>
                </a:solidFill>
              </a:rPr>
            </a:br>
            <a:r>
              <a:rPr lang="en-US" sz="2800" dirty="0">
                <a:solidFill>
                  <a:schemeClr val="bg1"/>
                </a:solidFill>
              </a:rPr>
              <a:t>mask sewing initiative for first responders, health workers</a:t>
            </a:r>
            <a:endParaRPr lang="en-US" sz="3600" dirty="0">
              <a:solidFill>
                <a:schemeClr val="bg1"/>
              </a:solidFill>
            </a:endParaRPr>
          </a:p>
        </p:txBody>
      </p:sp>
    </p:spTree>
    <p:extLst>
      <p:ext uri="{BB962C8B-B14F-4D97-AF65-F5344CB8AC3E}">
        <p14:creationId xmlns:p14="http://schemas.microsoft.com/office/powerpoint/2010/main" val="188153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D6F8CA-C31C-6A49-94D4-06BDAAF34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6858" y="3827614"/>
            <a:ext cx="4157530" cy="2897279"/>
          </a:xfrm>
          <a:prstGeom prst="rect">
            <a:avLst/>
          </a:prstGeom>
        </p:spPr>
      </p:pic>
      <p:sp>
        <p:nvSpPr>
          <p:cNvPr id="2" name="Title 1">
            <a:extLst>
              <a:ext uri="{FF2B5EF4-FFF2-40B4-BE49-F238E27FC236}">
                <a16:creationId xmlns:a16="http://schemas.microsoft.com/office/drawing/2014/main" id="{007DF471-1C66-3C43-801A-A13BAF6FBC88}"/>
              </a:ext>
            </a:extLst>
          </p:cNvPr>
          <p:cNvSpPr>
            <a:spLocks noGrp="1"/>
          </p:cNvSpPr>
          <p:nvPr>
            <p:ph type="title"/>
          </p:nvPr>
        </p:nvSpPr>
        <p:spPr/>
        <p:txBody>
          <a:bodyPr/>
          <a:lstStyle/>
          <a:p>
            <a:pPr algn="r"/>
            <a:r>
              <a:rPr lang="en-US" sz="3200" dirty="0"/>
              <a:t>From PAPR development to masks for first responders, health workers</a:t>
            </a:r>
          </a:p>
        </p:txBody>
      </p:sp>
      <p:pic>
        <p:nvPicPr>
          <p:cNvPr id="3" name="Picture 2">
            <a:extLst>
              <a:ext uri="{FF2B5EF4-FFF2-40B4-BE49-F238E27FC236}">
                <a16:creationId xmlns:a16="http://schemas.microsoft.com/office/drawing/2014/main" id="{2BE267BA-7401-D84E-B38B-8DE3BC4CDD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497571" y="2074822"/>
            <a:ext cx="3838657" cy="2878993"/>
          </a:xfrm>
          <a:prstGeom prst="rect">
            <a:avLst/>
          </a:prstGeom>
        </p:spPr>
      </p:pic>
      <p:pic>
        <p:nvPicPr>
          <p:cNvPr id="4" name="Picture 3">
            <a:extLst>
              <a:ext uri="{FF2B5EF4-FFF2-40B4-BE49-F238E27FC236}">
                <a16:creationId xmlns:a16="http://schemas.microsoft.com/office/drawing/2014/main" id="{9CDAD8D8-4D2E-F64C-A17B-90ACA99F3A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62414" y="2203587"/>
            <a:ext cx="3838656" cy="2621462"/>
          </a:xfrm>
          <a:prstGeom prst="rect">
            <a:avLst/>
          </a:prstGeom>
        </p:spPr>
      </p:pic>
      <p:pic>
        <p:nvPicPr>
          <p:cNvPr id="5" name="Picture 4">
            <a:extLst>
              <a:ext uri="{FF2B5EF4-FFF2-40B4-BE49-F238E27FC236}">
                <a16:creationId xmlns:a16="http://schemas.microsoft.com/office/drawing/2014/main" id="{19A7CC07-B243-834B-8D53-878D0C12C0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1970884" y="2920676"/>
            <a:ext cx="1691446" cy="1312710"/>
          </a:xfrm>
          <a:prstGeom prst="rect">
            <a:avLst/>
          </a:prstGeom>
          <a:ln w="38100">
            <a:solidFill>
              <a:schemeClr val="bg1"/>
            </a:solidFill>
          </a:ln>
        </p:spPr>
      </p:pic>
      <p:pic>
        <p:nvPicPr>
          <p:cNvPr id="6" name="Picture 5">
            <a:extLst>
              <a:ext uri="{FF2B5EF4-FFF2-40B4-BE49-F238E27FC236}">
                <a16:creationId xmlns:a16="http://schemas.microsoft.com/office/drawing/2014/main" id="{F04737EC-9CBD-CF43-98EB-9D5CB6C262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7183425" y="529866"/>
            <a:ext cx="2340180" cy="3953314"/>
          </a:xfrm>
          <a:prstGeom prst="rect">
            <a:avLst/>
          </a:prstGeom>
        </p:spPr>
      </p:pic>
      <p:pic>
        <p:nvPicPr>
          <p:cNvPr id="7" name="Picture 6">
            <a:extLst>
              <a:ext uri="{FF2B5EF4-FFF2-40B4-BE49-F238E27FC236}">
                <a16:creationId xmlns:a16="http://schemas.microsoft.com/office/drawing/2014/main" id="{64490E88-2095-C746-A2C4-B5401F65A59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9764465" y="2236353"/>
            <a:ext cx="2151572" cy="2367321"/>
          </a:xfrm>
          <a:prstGeom prst="rect">
            <a:avLst/>
          </a:prstGeom>
        </p:spPr>
      </p:pic>
      <p:sp>
        <p:nvSpPr>
          <p:cNvPr id="9" name="Right Arrow 8">
            <a:extLst>
              <a:ext uri="{FF2B5EF4-FFF2-40B4-BE49-F238E27FC236}">
                <a16:creationId xmlns:a16="http://schemas.microsoft.com/office/drawing/2014/main" id="{B1810040-7762-2A4C-B210-696886833D91}"/>
              </a:ext>
            </a:extLst>
          </p:cNvPr>
          <p:cNvSpPr/>
          <p:nvPr/>
        </p:nvSpPr>
        <p:spPr>
          <a:xfrm>
            <a:off x="5507768" y="2920676"/>
            <a:ext cx="1368897" cy="1312710"/>
          </a:xfrm>
          <a:prstGeom prst="rightArrow">
            <a:avLst/>
          </a:prstGeom>
          <a:solidFill>
            <a:srgbClr val="FF0000">
              <a:alpha val="61961"/>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2202DE-13C7-1D40-BB1F-47628E2BBD69}"/>
              </a:ext>
            </a:extLst>
          </p:cNvPr>
          <p:cNvSpPr txBox="1"/>
          <p:nvPr/>
        </p:nvSpPr>
        <p:spPr>
          <a:xfrm>
            <a:off x="246183" y="5537713"/>
            <a:ext cx="5610213" cy="1077218"/>
          </a:xfrm>
          <a:prstGeom prst="rect">
            <a:avLst/>
          </a:prstGeom>
          <a:noFill/>
        </p:spPr>
        <p:txBody>
          <a:bodyPr wrap="square" rtlCol="0">
            <a:spAutoFit/>
          </a:bodyPr>
          <a:lstStyle/>
          <a:p>
            <a:pPr algn="ctr"/>
            <a:r>
              <a:rPr lang="en-US" sz="3200" dirty="0">
                <a:solidFill>
                  <a:srgbClr val="7E2448"/>
                </a:solidFill>
              </a:rPr>
              <a:t>Same surplus hospital materials used for PAPR</a:t>
            </a:r>
          </a:p>
        </p:txBody>
      </p:sp>
    </p:spTree>
    <p:extLst>
      <p:ext uri="{BB962C8B-B14F-4D97-AF65-F5344CB8AC3E}">
        <p14:creationId xmlns:p14="http://schemas.microsoft.com/office/powerpoint/2010/main" val="300794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9BAF2C-A70E-104E-83C3-E6CEA11DC1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219E19A-82B8-7948-8B52-10FA7E25FD27}"/>
              </a:ext>
            </a:extLst>
          </p:cNvPr>
          <p:cNvSpPr txBox="1">
            <a:spLocks/>
          </p:cNvSpPr>
          <p:nvPr/>
        </p:nvSpPr>
        <p:spPr>
          <a:xfrm>
            <a:off x="7086600" y="1746383"/>
            <a:ext cx="5105400" cy="1682617"/>
          </a:xfrm>
          <a:prstGeom prst="rect">
            <a:avLst/>
          </a:prstGeom>
          <a:gradFill>
            <a:gsLst>
              <a:gs pos="44000">
                <a:schemeClr val="tx1">
                  <a:alpha val="67000"/>
                </a:schemeClr>
              </a:gs>
              <a:gs pos="66000">
                <a:schemeClr val="tx1">
                  <a:lumMod val="85000"/>
                  <a:lumOff val="15000"/>
                  <a:alpha val="57000"/>
                </a:schemeClr>
              </a:gs>
              <a:gs pos="86000">
                <a:schemeClr val="tx1">
                  <a:lumMod val="65000"/>
                  <a:lumOff val="35000"/>
                  <a:alpha val="54000"/>
                </a:schemeClr>
              </a:gs>
            </a:gsLst>
            <a:lin ang="10800000" scaled="1"/>
          </a:gradFill>
        </p:spPr>
        <p:txBody>
          <a:bodyPr/>
          <a:lstStyle>
            <a:lvl1pPr algn="l" rtl="0" eaLnBrk="0" fontAlgn="base" hangingPunct="0">
              <a:lnSpc>
                <a:spcPct val="90000"/>
              </a:lnSpc>
              <a:spcBef>
                <a:spcPct val="0"/>
              </a:spcBef>
              <a:spcAft>
                <a:spcPct val="0"/>
              </a:spcAft>
              <a:defRPr sz="4000" kern="1200">
                <a:solidFill>
                  <a:srgbClr val="7E2448"/>
                </a:solidFill>
                <a:latin typeface="Arial" charset="0"/>
                <a:ea typeface="Arial" charset="0"/>
                <a:cs typeface="Arial" charset="0"/>
              </a:defRPr>
            </a:lvl1pPr>
            <a:lvl2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2pPr>
            <a:lvl3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3pPr>
            <a:lvl4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4pPr>
            <a:lvl5pPr algn="l" rtl="0" eaLnBrk="0" fontAlgn="base" hangingPunct="0">
              <a:lnSpc>
                <a:spcPct val="90000"/>
              </a:lnSpc>
              <a:spcBef>
                <a:spcPct val="0"/>
              </a:spcBef>
              <a:spcAft>
                <a:spcPct val="0"/>
              </a:spcAft>
              <a:defRPr sz="4000">
                <a:solidFill>
                  <a:srgbClr val="7E2448"/>
                </a:solidFill>
                <a:latin typeface="Arial" charset="0"/>
                <a:ea typeface="Arial" charset="0"/>
                <a:cs typeface="Arial" charset="0"/>
              </a:defRPr>
            </a:lvl5pPr>
            <a:lvl6pPr marL="457200" algn="l" rtl="0" fontAlgn="base">
              <a:lnSpc>
                <a:spcPct val="90000"/>
              </a:lnSpc>
              <a:spcBef>
                <a:spcPct val="0"/>
              </a:spcBef>
              <a:spcAft>
                <a:spcPct val="0"/>
              </a:spcAft>
              <a:defRPr sz="4000">
                <a:solidFill>
                  <a:srgbClr val="7E2448"/>
                </a:solidFill>
                <a:latin typeface="Arial" charset="0"/>
                <a:ea typeface="Arial" charset="0"/>
                <a:cs typeface="Arial" charset="0"/>
              </a:defRPr>
            </a:lvl6pPr>
            <a:lvl7pPr marL="914400" algn="l" rtl="0" fontAlgn="base">
              <a:lnSpc>
                <a:spcPct val="90000"/>
              </a:lnSpc>
              <a:spcBef>
                <a:spcPct val="0"/>
              </a:spcBef>
              <a:spcAft>
                <a:spcPct val="0"/>
              </a:spcAft>
              <a:defRPr sz="4000">
                <a:solidFill>
                  <a:srgbClr val="7E2448"/>
                </a:solidFill>
                <a:latin typeface="Arial" charset="0"/>
                <a:ea typeface="Arial" charset="0"/>
                <a:cs typeface="Arial" charset="0"/>
              </a:defRPr>
            </a:lvl7pPr>
            <a:lvl8pPr marL="1371600" algn="l" rtl="0" fontAlgn="base">
              <a:lnSpc>
                <a:spcPct val="90000"/>
              </a:lnSpc>
              <a:spcBef>
                <a:spcPct val="0"/>
              </a:spcBef>
              <a:spcAft>
                <a:spcPct val="0"/>
              </a:spcAft>
              <a:defRPr sz="4000">
                <a:solidFill>
                  <a:srgbClr val="7E2448"/>
                </a:solidFill>
                <a:latin typeface="Arial" charset="0"/>
                <a:ea typeface="Arial" charset="0"/>
                <a:cs typeface="Arial" charset="0"/>
              </a:defRPr>
            </a:lvl8pPr>
            <a:lvl9pPr marL="1828800" algn="l" rtl="0" fontAlgn="base">
              <a:lnSpc>
                <a:spcPct val="90000"/>
              </a:lnSpc>
              <a:spcBef>
                <a:spcPct val="0"/>
              </a:spcBef>
              <a:spcAft>
                <a:spcPct val="0"/>
              </a:spcAft>
              <a:defRPr sz="4000">
                <a:solidFill>
                  <a:srgbClr val="7E2448"/>
                </a:solidFill>
                <a:latin typeface="Arial" charset="0"/>
                <a:ea typeface="Arial" charset="0"/>
                <a:cs typeface="Arial" charset="0"/>
              </a:defRPr>
            </a:lvl9pPr>
          </a:lstStyle>
          <a:p>
            <a:pPr algn="r"/>
            <a:r>
              <a:rPr lang="en-US" sz="5400" dirty="0">
                <a:solidFill>
                  <a:schemeClr val="bg1"/>
                </a:solidFill>
              </a:rPr>
              <a:t>ECONOMY</a:t>
            </a:r>
            <a:br>
              <a:rPr lang="en-US" sz="3600" dirty="0">
                <a:solidFill>
                  <a:schemeClr val="bg1"/>
                </a:solidFill>
              </a:rPr>
            </a:br>
            <a:r>
              <a:rPr lang="en-US" sz="2800" dirty="0">
                <a:solidFill>
                  <a:schemeClr val="bg1"/>
                </a:solidFill>
              </a:rPr>
              <a:t>a tool to help small businesses recover from COVID-19</a:t>
            </a:r>
            <a:endParaRPr lang="en-US" sz="3600" dirty="0">
              <a:solidFill>
                <a:schemeClr val="bg1"/>
              </a:solidFill>
            </a:endParaRPr>
          </a:p>
        </p:txBody>
      </p:sp>
    </p:spTree>
    <p:extLst>
      <p:ext uri="{BB962C8B-B14F-4D97-AF65-F5344CB8AC3E}">
        <p14:creationId xmlns:p14="http://schemas.microsoft.com/office/powerpoint/2010/main" val="303054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99AA-A10A-2E4D-9346-C343DA841914}"/>
              </a:ext>
            </a:extLst>
          </p:cNvPr>
          <p:cNvSpPr>
            <a:spLocks noGrp="1"/>
          </p:cNvSpPr>
          <p:nvPr>
            <p:ph type="title"/>
          </p:nvPr>
        </p:nvSpPr>
        <p:spPr/>
        <p:txBody>
          <a:bodyPr/>
          <a:lstStyle/>
          <a:p>
            <a:r>
              <a:rPr lang="en-US" dirty="0"/>
              <a:t>From Nano to CoVID-19</a:t>
            </a:r>
            <a:br>
              <a:rPr lang="en-US" dirty="0"/>
            </a:br>
            <a:r>
              <a:rPr lang="en-US" sz="2800" dirty="0"/>
              <a:t>A simple framework for small business safety</a:t>
            </a:r>
            <a:endParaRPr lang="en-US" dirty="0"/>
          </a:p>
        </p:txBody>
      </p:sp>
      <p:pic>
        <p:nvPicPr>
          <p:cNvPr id="3" name="Picture 2">
            <a:extLst>
              <a:ext uri="{FF2B5EF4-FFF2-40B4-BE49-F238E27FC236}">
                <a16:creationId xmlns:a16="http://schemas.microsoft.com/office/drawing/2014/main" id="{DF82659B-4009-E441-A23D-2E79C12FE62E}"/>
              </a:ext>
            </a:extLst>
          </p:cNvPr>
          <p:cNvPicPr>
            <a:picLocks noChangeAspect="1"/>
          </p:cNvPicPr>
          <p:nvPr/>
        </p:nvPicPr>
        <p:blipFill>
          <a:blip r:embed="rId2"/>
          <a:stretch>
            <a:fillRect/>
          </a:stretch>
        </p:blipFill>
        <p:spPr>
          <a:xfrm>
            <a:off x="1083652" y="1085850"/>
            <a:ext cx="10024696" cy="4819565"/>
          </a:xfrm>
          <a:prstGeom prst="rect">
            <a:avLst/>
          </a:prstGeom>
        </p:spPr>
      </p:pic>
      <p:sp>
        <p:nvSpPr>
          <p:cNvPr id="4" name="TextBox 3">
            <a:extLst>
              <a:ext uri="{FF2B5EF4-FFF2-40B4-BE49-F238E27FC236}">
                <a16:creationId xmlns:a16="http://schemas.microsoft.com/office/drawing/2014/main" id="{CB13D7F9-1D57-6E43-AC38-6EAD08F5C5D5}"/>
              </a:ext>
            </a:extLst>
          </p:cNvPr>
          <p:cNvSpPr txBox="1"/>
          <p:nvPr/>
        </p:nvSpPr>
        <p:spPr>
          <a:xfrm>
            <a:off x="1083652" y="5905414"/>
            <a:ext cx="4034117" cy="830997"/>
          </a:xfrm>
          <a:prstGeom prst="rect">
            <a:avLst/>
          </a:prstGeom>
          <a:noFill/>
        </p:spPr>
        <p:txBody>
          <a:bodyPr wrap="square" rtlCol="0">
            <a:spAutoFit/>
          </a:bodyPr>
          <a:lstStyle/>
          <a:p>
            <a:pPr algn="ctr"/>
            <a:r>
              <a:rPr lang="en-US" sz="2400" dirty="0">
                <a:solidFill>
                  <a:srgbClr val="E57137"/>
                </a:solidFill>
              </a:rPr>
              <a:t>Nano: 1-100 nm, aerosol/surface threat</a:t>
            </a:r>
          </a:p>
        </p:txBody>
      </p:sp>
      <p:sp>
        <p:nvSpPr>
          <p:cNvPr id="5" name="TextBox 4">
            <a:extLst>
              <a:ext uri="{FF2B5EF4-FFF2-40B4-BE49-F238E27FC236}">
                <a16:creationId xmlns:a16="http://schemas.microsoft.com/office/drawing/2014/main" id="{EF8E016D-A941-F54D-B9B8-12D200F91B25}"/>
              </a:ext>
            </a:extLst>
          </p:cNvPr>
          <p:cNvSpPr txBox="1"/>
          <p:nvPr/>
        </p:nvSpPr>
        <p:spPr>
          <a:xfrm>
            <a:off x="6652888" y="5905415"/>
            <a:ext cx="4455460" cy="830997"/>
          </a:xfrm>
          <a:prstGeom prst="rect">
            <a:avLst/>
          </a:prstGeom>
          <a:noFill/>
        </p:spPr>
        <p:txBody>
          <a:bodyPr wrap="square" rtlCol="0">
            <a:spAutoFit/>
          </a:bodyPr>
          <a:lstStyle/>
          <a:p>
            <a:pPr algn="ctr"/>
            <a:r>
              <a:rPr lang="en-US" sz="2400" dirty="0">
                <a:solidFill>
                  <a:srgbClr val="E57137"/>
                </a:solidFill>
              </a:rPr>
              <a:t>SARS-CoV-2: </a:t>
            </a:r>
            <a:r>
              <a:rPr lang="en-US" sz="2400" u="sng" dirty="0">
                <a:solidFill>
                  <a:srgbClr val="E57137"/>
                </a:solidFill>
              </a:rPr>
              <a:t>125 nm</a:t>
            </a:r>
            <a:r>
              <a:rPr lang="en-US" sz="2400" dirty="0">
                <a:solidFill>
                  <a:srgbClr val="E57137"/>
                </a:solidFill>
              </a:rPr>
              <a:t>, aerosol/surface threat/</a:t>
            </a:r>
            <a:r>
              <a:rPr lang="en-US" sz="2400" u="sng" dirty="0">
                <a:solidFill>
                  <a:srgbClr val="7E2448"/>
                </a:solidFill>
              </a:rPr>
              <a:t>infectious</a:t>
            </a:r>
          </a:p>
        </p:txBody>
      </p:sp>
    </p:spTree>
    <p:extLst>
      <p:ext uri="{BB962C8B-B14F-4D97-AF65-F5344CB8AC3E}">
        <p14:creationId xmlns:p14="http://schemas.microsoft.com/office/powerpoint/2010/main" val="309840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50021" y="51334"/>
            <a:ext cx="9665729" cy="1049337"/>
          </a:xfrm>
        </p:spPr>
        <p:txBody>
          <a:bodyPr/>
          <a:lstStyle/>
          <a:p>
            <a:pPr algn="r" eaLnBrk="1" hangingPunct="1"/>
            <a:r>
              <a:rPr lang="en-US" altLang="en-US" sz="2400" dirty="0">
                <a:latin typeface="Arial" panose="020B0604020202020204" pitchFamily="34" charset="0"/>
                <a:cs typeface="Arial" panose="020B0604020202020204" pitchFamily="34" charset="0"/>
              </a:rPr>
              <a:t>Help small business owners manage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COVID-19 risks. </a:t>
            </a:r>
            <a:r>
              <a:rPr lang="en-US" altLang="en-US" sz="2400" b="1" dirty="0">
                <a:latin typeface="Arial" panose="020B0604020202020204" pitchFamily="34" charset="0"/>
                <a:cs typeface="Arial" panose="020B0604020202020204" pitchFamily="34" charset="0"/>
              </a:rPr>
              <a:t>Save jobs. </a:t>
            </a:r>
          </a:p>
        </p:txBody>
      </p:sp>
      <p:pic>
        <p:nvPicPr>
          <p:cNvPr id="1026" name="Picture 2" descr="Sendtask Mobile Apps | The Sendtask iOS App">
            <a:extLst>
              <a:ext uri="{FF2B5EF4-FFF2-40B4-BE49-F238E27FC236}">
                <a16:creationId xmlns:a16="http://schemas.microsoft.com/office/drawing/2014/main" id="{8CCF8D57-5A44-324A-8954-2F7EA9F08B7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351" r="8660"/>
          <a:stretch/>
        </p:blipFill>
        <p:spPr bwMode="auto">
          <a:xfrm>
            <a:off x="203199" y="576003"/>
            <a:ext cx="4368037" cy="615314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B0D8A91F-7146-AC4E-B46C-E5F804D28C8A}"/>
              </a:ext>
            </a:extLst>
          </p:cNvPr>
          <p:cNvSpPr/>
          <p:nvPr/>
        </p:nvSpPr>
        <p:spPr>
          <a:xfrm>
            <a:off x="1019621" y="1329132"/>
            <a:ext cx="2009213" cy="4371975"/>
          </a:xfrm>
          <a:prstGeom prst="roundRect">
            <a:avLst>
              <a:gd name="adj" fmla="val 7187"/>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212D028-CC21-F04E-843D-3FD2857CAE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9856" y="2769322"/>
            <a:ext cx="1966907" cy="2004732"/>
          </a:xfrm>
          <a:prstGeom prst="rect">
            <a:avLst/>
          </a:prstGeom>
        </p:spPr>
      </p:pic>
      <p:sp>
        <p:nvSpPr>
          <p:cNvPr id="5" name="TextBox 4">
            <a:extLst>
              <a:ext uri="{FF2B5EF4-FFF2-40B4-BE49-F238E27FC236}">
                <a16:creationId xmlns:a16="http://schemas.microsoft.com/office/drawing/2014/main" id="{33FB169D-74AD-9F48-90F9-B669CF79853B}"/>
              </a:ext>
            </a:extLst>
          </p:cNvPr>
          <p:cNvSpPr txBox="1"/>
          <p:nvPr/>
        </p:nvSpPr>
        <p:spPr>
          <a:xfrm>
            <a:off x="1060801" y="1562588"/>
            <a:ext cx="1966907" cy="1077218"/>
          </a:xfrm>
          <a:prstGeom prst="rect">
            <a:avLst/>
          </a:prstGeom>
          <a:noFill/>
        </p:spPr>
        <p:txBody>
          <a:bodyPr wrap="square" rtlCol="0">
            <a:spAutoFit/>
          </a:bodyPr>
          <a:lstStyle/>
          <a:p>
            <a:pPr algn="ctr"/>
            <a:r>
              <a:rPr lang="en-US" sz="4000" dirty="0">
                <a:solidFill>
                  <a:srgbClr val="7E2448"/>
                </a:solidFill>
              </a:rPr>
              <a:t>PHRE</a:t>
            </a:r>
          </a:p>
          <a:p>
            <a:pPr algn="ctr"/>
            <a:r>
              <a:rPr lang="en-US" sz="1200" dirty="0">
                <a:solidFill>
                  <a:srgbClr val="7E2448"/>
                </a:solidFill>
              </a:rPr>
              <a:t>Public Health Readiness Evaluation Tool</a:t>
            </a:r>
          </a:p>
        </p:txBody>
      </p:sp>
      <p:sp>
        <p:nvSpPr>
          <p:cNvPr id="10" name="Left Arrow 9">
            <a:extLst>
              <a:ext uri="{FF2B5EF4-FFF2-40B4-BE49-F238E27FC236}">
                <a16:creationId xmlns:a16="http://schemas.microsoft.com/office/drawing/2014/main" id="{F9AD6088-8F1B-574F-8FEC-E8076B65291E}"/>
              </a:ext>
            </a:extLst>
          </p:cNvPr>
          <p:cNvSpPr/>
          <p:nvPr/>
        </p:nvSpPr>
        <p:spPr>
          <a:xfrm rot="10800000">
            <a:off x="3750691" y="2494757"/>
            <a:ext cx="880780" cy="934243"/>
          </a:xfrm>
          <a:prstGeom prst="leftArrow">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F617F5-121E-E640-AFA9-6D125670BE6B}"/>
              </a:ext>
            </a:extLst>
          </p:cNvPr>
          <p:cNvSpPr txBox="1"/>
          <p:nvPr/>
        </p:nvSpPr>
        <p:spPr>
          <a:xfrm>
            <a:off x="3977222" y="5217023"/>
            <a:ext cx="7870495" cy="1384995"/>
          </a:xfrm>
          <a:prstGeom prst="rect">
            <a:avLst/>
          </a:prstGeom>
          <a:noFill/>
        </p:spPr>
        <p:txBody>
          <a:bodyPr wrap="square" rtlCol="0">
            <a:spAutoFit/>
          </a:bodyPr>
          <a:lstStyle/>
          <a:p>
            <a:pPr algn="r"/>
            <a:r>
              <a:rPr lang="en-US" sz="2800" dirty="0">
                <a:solidFill>
                  <a:srgbClr val="7E2448"/>
                </a:solidFill>
              </a:rPr>
              <a:t>Help small businesses assess their readiness to operate by translating guidance into simple yes/no questions. Option to share score with others. </a:t>
            </a:r>
            <a:endParaRPr lang="en-US" sz="3200" dirty="0">
              <a:solidFill>
                <a:srgbClr val="7E2448"/>
              </a:solidFill>
            </a:endParaRPr>
          </a:p>
        </p:txBody>
      </p:sp>
      <p:sp>
        <p:nvSpPr>
          <p:cNvPr id="14" name="Rounded Rectangle 13">
            <a:extLst>
              <a:ext uri="{FF2B5EF4-FFF2-40B4-BE49-F238E27FC236}">
                <a16:creationId xmlns:a16="http://schemas.microsoft.com/office/drawing/2014/main" id="{F6BBA6BC-E0B9-7A48-9BF3-4D1E08BF3DBE}"/>
              </a:ext>
            </a:extLst>
          </p:cNvPr>
          <p:cNvSpPr/>
          <p:nvPr/>
        </p:nvSpPr>
        <p:spPr>
          <a:xfrm>
            <a:off x="1132244" y="4935097"/>
            <a:ext cx="1790414" cy="5870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0D9587C-7E8B-614D-8D6C-017FCCA57E2B}"/>
              </a:ext>
            </a:extLst>
          </p:cNvPr>
          <p:cNvSpPr txBox="1"/>
          <p:nvPr/>
        </p:nvSpPr>
        <p:spPr>
          <a:xfrm>
            <a:off x="1150317" y="4971230"/>
            <a:ext cx="1342179" cy="523220"/>
          </a:xfrm>
          <a:prstGeom prst="rect">
            <a:avLst/>
          </a:prstGeom>
          <a:noFill/>
        </p:spPr>
        <p:txBody>
          <a:bodyPr wrap="square" rtlCol="0">
            <a:spAutoFit/>
          </a:bodyPr>
          <a:lstStyle/>
          <a:p>
            <a:r>
              <a:rPr lang="en-US" sz="1400" dirty="0">
                <a:solidFill>
                  <a:schemeClr val="bg1"/>
                </a:solidFill>
              </a:rPr>
              <a:t>Let’s see how you’re doing.</a:t>
            </a:r>
          </a:p>
        </p:txBody>
      </p:sp>
      <p:sp>
        <p:nvSpPr>
          <p:cNvPr id="15" name="Triangle 14">
            <a:extLst>
              <a:ext uri="{FF2B5EF4-FFF2-40B4-BE49-F238E27FC236}">
                <a16:creationId xmlns:a16="http://schemas.microsoft.com/office/drawing/2014/main" id="{EEBBAAE3-C634-1844-813C-A3E8B43D36B9}"/>
              </a:ext>
            </a:extLst>
          </p:cNvPr>
          <p:cNvSpPr/>
          <p:nvPr/>
        </p:nvSpPr>
        <p:spPr>
          <a:xfrm rot="5400000">
            <a:off x="2401662" y="5058145"/>
            <a:ext cx="359572" cy="32133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6BCD3B5-4037-CC4A-9C63-86AC90E66A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37118" y="1307712"/>
            <a:ext cx="7392025" cy="3758531"/>
          </a:xfrm>
          <a:prstGeom prst="rect">
            <a:avLst/>
          </a:prstGeom>
        </p:spPr>
      </p:pic>
      <p:pic>
        <p:nvPicPr>
          <p:cNvPr id="19458" name="Picture 2" descr="Stopping the Brain Drain Talent Study Released - Roanoke Regional  Partnership">
            <a:extLst>
              <a:ext uri="{FF2B5EF4-FFF2-40B4-BE49-F238E27FC236}">
                <a16:creationId xmlns:a16="http://schemas.microsoft.com/office/drawing/2014/main" id="{5DB46264-8A83-7145-8F52-072166F1647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66908" y="237105"/>
            <a:ext cx="2646582" cy="74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53492"/>
      </p:ext>
    </p:extLst>
  </p:cSld>
  <p:clrMapOvr>
    <a:masterClrMapping/>
  </p:clrMapOvr>
</p:sld>
</file>

<file path=ppt/theme/theme1.xml><?xml version="1.0" encoding="utf-8"?>
<a:theme xmlns:a="http://schemas.openxmlformats.org/drawingml/2006/main" name="ICTAS ppt template wide 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95F79BC-D528-3C4D-A8B8-E3865CFCEED3}" vid="{E0A373F0-8577-844A-A71C-468CC12C4E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8812</TotalTime>
  <Words>424</Words>
  <Application>Microsoft Macintosh PowerPoint</Application>
  <PresentationFormat>Widescreen</PresentationFormat>
  <Paragraphs>54</Paragraphs>
  <Slides>12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ICTAS ppt template wide 2017</vt:lpstr>
      <vt:lpstr>Urgency, Community, Economy, Joy:  the Many Faces of Virginia Tech’s COVID-19 Response</vt:lpstr>
      <vt:lpstr>PowerPoint Presentation</vt:lpstr>
      <vt:lpstr>PowerPoint Presentation</vt:lpstr>
      <vt:lpstr>PowerPoint Presentation</vt:lpstr>
      <vt:lpstr>PowerPoint Presentation</vt:lpstr>
      <vt:lpstr>From PAPR development to masks for first responders, health workers</vt:lpstr>
      <vt:lpstr>PowerPoint Presentation</vt:lpstr>
      <vt:lpstr>From Nano to CoVID-19 A simple framework for small business safety</vt:lpstr>
      <vt:lpstr>Help small business owners manage  COVID-19 risks. Save jobs.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Nelsen, Eleanor</dc:creator>
  <cp:lastModifiedBy>Hull, Matthew</cp:lastModifiedBy>
  <cp:revision>129</cp:revision>
  <cp:lastPrinted>2016-03-24T14:41:12Z</cp:lastPrinted>
  <dcterms:created xsi:type="dcterms:W3CDTF">2018-03-06T14:03:08Z</dcterms:created>
  <dcterms:modified xsi:type="dcterms:W3CDTF">2020-12-07T19:08:27Z</dcterms:modified>
</cp:coreProperties>
</file>