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1" r:id="rId5"/>
    <p:sldId id="295" r:id="rId6"/>
    <p:sldId id="297" r:id="rId7"/>
    <p:sldId id="298" r:id="rId8"/>
    <p:sldId id="299" r:id="rId9"/>
    <p:sldId id="287" r:id="rId10"/>
    <p:sldId id="277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E62DA-3088-431B-8D53-511552D12DC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118E07-EAD7-4D18-81F1-36B929A16B02}">
      <dgm:prSet phldrT="[Text]"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en-US" b="1" dirty="0" smtClean="0"/>
            <a:t>Bridging the gap between the education system and the labor market</a:t>
          </a:r>
          <a:endParaRPr lang="en-US" b="1" dirty="0"/>
        </a:p>
      </dgm:t>
    </dgm:pt>
    <dgm:pt modelId="{ECA634CC-71EF-4188-BE5A-E2DBB6F1B75C}" type="parTrans" cxnId="{9D6889AC-A2A7-47F6-AFBC-BEF76CED5707}">
      <dgm:prSet/>
      <dgm:spPr/>
      <dgm:t>
        <a:bodyPr/>
        <a:lstStyle/>
        <a:p>
          <a:endParaRPr lang="en-US"/>
        </a:p>
      </dgm:t>
    </dgm:pt>
    <dgm:pt modelId="{A5C099C0-0AFE-4C14-B4F7-8919DA94CEAD}" type="sibTrans" cxnId="{9D6889AC-A2A7-47F6-AFBC-BEF76CED5707}">
      <dgm:prSet/>
      <dgm:spPr/>
      <dgm:t>
        <a:bodyPr/>
        <a:lstStyle/>
        <a:p>
          <a:endParaRPr lang="en-US"/>
        </a:p>
      </dgm:t>
    </dgm:pt>
    <dgm:pt modelId="{C80C0465-14C1-4420-B230-3484418BD6E8}">
      <dgm:prSet phldrT="[Text]"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Specialized Centers and extracurricular training </a:t>
          </a:r>
          <a:endParaRPr lang="en-US" b="1" dirty="0">
            <a:solidFill>
              <a:srgbClr val="00B050"/>
            </a:solidFill>
          </a:endParaRPr>
        </a:p>
      </dgm:t>
    </dgm:pt>
    <dgm:pt modelId="{09E4A042-A191-47B0-A820-232F3A3CA6F9}" type="parTrans" cxnId="{5F01EDEB-920A-4512-8A5A-A26AE5163178}">
      <dgm:prSet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n-US"/>
        </a:p>
      </dgm:t>
    </dgm:pt>
    <dgm:pt modelId="{93784298-A10F-42FC-8AA9-D4A9CA5F19EA}" type="sibTrans" cxnId="{5F01EDEB-920A-4512-8A5A-A26AE5163178}">
      <dgm:prSet/>
      <dgm:spPr/>
      <dgm:t>
        <a:bodyPr/>
        <a:lstStyle/>
        <a:p>
          <a:endParaRPr lang="en-US"/>
        </a:p>
      </dgm:t>
    </dgm:pt>
    <dgm:pt modelId="{B4C71E73-1441-4E0A-950C-1A21AD16DE23}">
      <dgm:prSet phldrT="[Text]"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Changes to way we teach the curriculum</a:t>
          </a:r>
          <a:endParaRPr lang="en-US" b="1" dirty="0">
            <a:solidFill>
              <a:srgbClr val="00B0F0"/>
            </a:solidFill>
          </a:endParaRPr>
        </a:p>
      </dgm:t>
    </dgm:pt>
    <dgm:pt modelId="{33F370FA-5AED-4C8E-8CFD-56DC57CCD5E8}" type="parTrans" cxnId="{560C556C-C2C1-44F6-B02B-28AF82D2F6B9}">
      <dgm:prSet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n-US"/>
        </a:p>
      </dgm:t>
    </dgm:pt>
    <dgm:pt modelId="{BA483BC8-C972-47B3-9066-91EA58978A6F}" type="sibTrans" cxnId="{560C556C-C2C1-44F6-B02B-28AF82D2F6B9}">
      <dgm:prSet/>
      <dgm:spPr/>
      <dgm:t>
        <a:bodyPr/>
        <a:lstStyle/>
        <a:p>
          <a:endParaRPr lang="en-US"/>
        </a:p>
      </dgm:t>
    </dgm:pt>
    <dgm:pt modelId="{52839FC4-FE89-43C1-A0F9-1589B229F8C4}">
      <dgm:prSet phldrT="[Text]"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Changes to the curriculum </a:t>
          </a:r>
          <a:endParaRPr lang="en-US" b="1" dirty="0">
            <a:solidFill>
              <a:srgbClr val="FF0000"/>
            </a:solidFill>
          </a:endParaRPr>
        </a:p>
      </dgm:t>
    </dgm:pt>
    <dgm:pt modelId="{9D924EDA-04A1-46F7-9BC4-C8354C43B0C2}" type="parTrans" cxnId="{793CC725-DE88-421F-A18E-CCB54FB50B11}">
      <dgm:prSet/>
      <dgm:spPr>
        <a:scene3d>
          <a:camera prst="orthographicFront"/>
          <a:lightRig rig="threePt" dir="t"/>
        </a:scene3d>
        <a:sp3d prstMaterial="dkEdge"/>
      </dgm:spPr>
      <dgm:t>
        <a:bodyPr/>
        <a:lstStyle/>
        <a:p>
          <a:endParaRPr lang="en-US"/>
        </a:p>
      </dgm:t>
    </dgm:pt>
    <dgm:pt modelId="{25E816F7-E428-4B92-AAB4-245437919A05}" type="sibTrans" cxnId="{793CC725-DE88-421F-A18E-CCB54FB50B11}">
      <dgm:prSet/>
      <dgm:spPr/>
      <dgm:t>
        <a:bodyPr/>
        <a:lstStyle/>
        <a:p>
          <a:endParaRPr lang="en-US"/>
        </a:p>
      </dgm:t>
    </dgm:pt>
    <dgm:pt modelId="{3284D2F1-5BC6-498E-9D12-9B481A109DC3}" type="pres">
      <dgm:prSet presAssocID="{4E5E62DA-3088-431B-8D53-511552D12DC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64C94F-7106-49AA-B2C3-104F3655DC0F}" type="pres">
      <dgm:prSet presAssocID="{C4118E07-EAD7-4D18-81F1-36B929A16B02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 prstMaterial="dkEdge"/>
      </dgm:spPr>
    </dgm:pt>
    <dgm:pt modelId="{C96386FB-576F-4273-9E71-59F563071127}" type="pres">
      <dgm:prSet presAssocID="{C4118E07-EAD7-4D18-81F1-36B929A16B02}" presName="rootComposite1" presStyleCnt="0"/>
      <dgm:spPr>
        <a:scene3d>
          <a:camera prst="orthographicFront"/>
          <a:lightRig rig="threePt" dir="t"/>
        </a:scene3d>
        <a:sp3d prstMaterial="dkEdge"/>
      </dgm:spPr>
    </dgm:pt>
    <dgm:pt modelId="{DD49C6CA-92B1-4FF4-B119-2D1BC9C67460}" type="pres">
      <dgm:prSet presAssocID="{C4118E07-EAD7-4D18-81F1-36B929A16B02}" presName="rootText1" presStyleLbl="alignAcc1" presStyleIdx="0" presStyleCnt="0" custLinFactNeighborX="0" custLinFactNeighborY="-85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E4934-C953-4769-AEB1-32AFCCD9A08F}" type="pres">
      <dgm:prSet presAssocID="{C4118E07-EAD7-4D18-81F1-36B929A16B02}" presName="topArc1" presStyleLbl="parChTrans1D1" presStyleIdx="0" presStyleCnt="8"/>
      <dgm:spPr>
        <a:scene3d>
          <a:camera prst="orthographicFront"/>
          <a:lightRig rig="threePt" dir="t"/>
        </a:scene3d>
        <a:sp3d prstMaterial="dkEdge"/>
      </dgm:spPr>
    </dgm:pt>
    <dgm:pt modelId="{13316233-6D47-4162-8830-3B06E035D326}" type="pres">
      <dgm:prSet presAssocID="{C4118E07-EAD7-4D18-81F1-36B929A16B02}" presName="bottomArc1" presStyleLbl="parChTrans1D1" presStyleIdx="1" presStyleCnt="8"/>
      <dgm:spPr>
        <a:scene3d>
          <a:camera prst="orthographicFront"/>
          <a:lightRig rig="threePt" dir="t"/>
        </a:scene3d>
        <a:sp3d prstMaterial="dkEdge"/>
      </dgm:spPr>
    </dgm:pt>
    <dgm:pt modelId="{875B6136-AD15-4E4F-ABAD-11E439F9882B}" type="pres">
      <dgm:prSet presAssocID="{C4118E07-EAD7-4D18-81F1-36B929A16B02}" presName="topConnNode1" presStyleLbl="node1" presStyleIdx="0" presStyleCnt="0"/>
      <dgm:spPr/>
      <dgm:t>
        <a:bodyPr/>
        <a:lstStyle/>
        <a:p>
          <a:endParaRPr lang="en-US"/>
        </a:p>
      </dgm:t>
    </dgm:pt>
    <dgm:pt modelId="{D7A0D900-BB23-4D33-87F1-E045B2443770}" type="pres">
      <dgm:prSet presAssocID="{C4118E07-EAD7-4D18-81F1-36B929A16B02}" presName="hierChild2" presStyleCnt="0"/>
      <dgm:spPr>
        <a:scene3d>
          <a:camera prst="orthographicFront"/>
          <a:lightRig rig="threePt" dir="t"/>
        </a:scene3d>
        <a:sp3d prstMaterial="dkEdge"/>
      </dgm:spPr>
    </dgm:pt>
    <dgm:pt modelId="{D1E48102-FCC5-417F-AB63-500C5B9961C9}" type="pres">
      <dgm:prSet presAssocID="{09E4A042-A191-47B0-A820-232F3A3CA6F9}" presName="Name28" presStyleLbl="parChTrans1D2" presStyleIdx="0" presStyleCnt="3"/>
      <dgm:spPr/>
      <dgm:t>
        <a:bodyPr/>
        <a:lstStyle/>
        <a:p>
          <a:endParaRPr lang="en-US"/>
        </a:p>
      </dgm:t>
    </dgm:pt>
    <dgm:pt modelId="{EDE6D50B-3E03-4BF1-B960-1F59DF855C4F}" type="pres">
      <dgm:prSet presAssocID="{C80C0465-14C1-4420-B230-3484418BD6E8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 prstMaterial="dkEdge"/>
      </dgm:spPr>
    </dgm:pt>
    <dgm:pt modelId="{43024012-217C-4DCF-82DA-C062A3D0D7FC}" type="pres">
      <dgm:prSet presAssocID="{C80C0465-14C1-4420-B230-3484418BD6E8}" presName="rootComposite2" presStyleCnt="0"/>
      <dgm:spPr>
        <a:scene3d>
          <a:camera prst="orthographicFront"/>
          <a:lightRig rig="threePt" dir="t"/>
        </a:scene3d>
        <a:sp3d prstMaterial="dkEdge"/>
      </dgm:spPr>
    </dgm:pt>
    <dgm:pt modelId="{0BB92B5D-C827-48DC-AB93-1EBE8E95E8E6}" type="pres">
      <dgm:prSet presAssocID="{C80C0465-14C1-4420-B230-3484418BD6E8}" presName="rootText2" presStyleLbl="alignAcc1" presStyleIdx="0" presStyleCnt="0" custScaleX="120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201171-3B15-42F6-AE30-86F8159191DA}" type="pres">
      <dgm:prSet presAssocID="{C80C0465-14C1-4420-B230-3484418BD6E8}" presName="topArc2" presStyleLbl="parChTrans1D1" presStyleIdx="2" presStyleCnt="8"/>
      <dgm:spPr>
        <a:scene3d>
          <a:camera prst="orthographicFront"/>
          <a:lightRig rig="threePt" dir="t"/>
        </a:scene3d>
        <a:sp3d prstMaterial="dkEdge"/>
      </dgm:spPr>
    </dgm:pt>
    <dgm:pt modelId="{CD9D94CD-2475-43EA-B61F-86772B9C721B}" type="pres">
      <dgm:prSet presAssocID="{C80C0465-14C1-4420-B230-3484418BD6E8}" presName="bottomArc2" presStyleLbl="parChTrans1D1" presStyleIdx="3" presStyleCnt="8"/>
      <dgm:spPr>
        <a:scene3d>
          <a:camera prst="orthographicFront"/>
          <a:lightRig rig="threePt" dir="t"/>
        </a:scene3d>
        <a:sp3d prstMaterial="dkEdge"/>
      </dgm:spPr>
    </dgm:pt>
    <dgm:pt modelId="{9253F8A2-FA57-4152-9631-91859FE41C63}" type="pres">
      <dgm:prSet presAssocID="{C80C0465-14C1-4420-B230-3484418BD6E8}" presName="topConnNode2" presStyleLbl="node2" presStyleIdx="0" presStyleCnt="0"/>
      <dgm:spPr/>
      <dgm:t>
        <a:bodyPr/>
        <a:lstStyle/>
        <a:p>
          <a:endParaRPr lang="en-US"/>
        </a:p>
      </dgm:t>
    </dgm:pt>
    <dgm:pt modelId="{3AE7ADA8-8C4B-47DA-AE18-CBB7D9F059C2}" type="pres">
      <dgm:prSet presAssocID="{C80C0465-14C1-4420-B230-3484418BD6E8}" presName="hierChild4" presStyleCnt="0"/>
      <dgm:spPr>
        <a:scene3d>
          <a:camera prst="orthographicFront"/>
          <a:lightRig rig="threePt" dir="t"/>
        </a:scene3d>
        <a:sp3d prstMaterial="dkEdge"/>
      </dgm:spPr>
    </dgm:pt>
    <dgm:pt modelId="{C16F8E41-483E-4F63-9BBD-0D51F64C476E}" type="pres">
      <dgm:prSet presAssocID="{C80C0465-14C1-4420-B230-3484418BD6E8}" presName="hierChild5" presStyleCnt="0"/>
      <dgm:spPr>
        <a:scene3d>
          <a:camera prst="orthographicFront"/>
          <a:lightRig rig="threePt" dir="t"/>
        </a:scene3d>
        <a:sp3d prstMaterial="dkEdge"/>
      </dgm:spPr>
    </dgm:pt>
    <dgm:pt modelId="{6861687D-9A79-4940-B1D5-DC46DBC27BD1}" type="pres">
      <dgm:prSet presAssocID="{33F370FA-5AED-4C8E-8CFD-56DC57CCD5E8}" presName="Name28" presStyleLbl="parChTrans1D2" presStyleIdx="1" presStyleCnt="3"/>
      <dgm:spPr/>
      <dgm:t>
        <a:bodyPr/>
        <a:lstStyle/>
        <a:p>
          <a:endParaRPr lang="en-US"/>
        </a:p>
      </dgm:t>
    </dgm:pt>
    <dgm:pt modelId="{16FE8628-0E82-4C4F-93B6-91E736AF5E9C}" type="pres">
      <dgm:prSet presAssocID="{B4C71E73-1441-4E0A-950C-1A21AD16DE23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 prstMaterial="dkEdge"/>
      </dgm:spPr>
    </dgm:pt>
    <dgm:pt modelId="{5A1A6303-6F9B-407A-A3FF-0F2884B81A69}" type="pres">
      <dgm:prSet presAssocID="{B4C71E73-1441-4E0A-950C-1A21AD16DE23}" presName="rootComposite2" presStyleCnt="0"/>
      <dgm:spPr>
        <a:scene3d>
          <a:camera prst="orthographicFront"/>
          <a:lightRig rig="threePt" dir="t"/>
        </a:scene3d>
        <a:sp3d prstMaterial="dkEdge"/>
      </dgm:spPr>
    </dgm:pt>
    <dgm:pt modelId="{D1407CEF-4F0C-4FF1-8B27-0745021C414E}" type="pres">
      <dgm:prSet presAssocID="{B4C71E73-1441-4E0A-950C-1A21AD16DE2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45389B-55FF-4DED-BC51-1ADF9C10914E}" type="pres">
      <dgm:prSet presAssocID="{B4C71E73-1441-4E0A-950C-1A21AD16DE23}" presName="topArc2" presStyleLbl="parChTrans1D1" presStyleIdx="4" presStyleCnt="8"/>
      <dgm:spPr>
        <a:scene3d>
          <a:camera prst="orthographicFront"/>
          <a:lightRig rig="threePt" dir="t"/>
        </a:scene3d>
        <a:sp3d prstMaterial="dkEdge"/>
      </dgm:spPr>
    </dgm:pt>
    <dgm:pt modelId="{755BE3D3-807F-405F-B8DF-D7043FF290CC}" type="pres">
      <dgm:prSet presAssocID="{B4C71E73-1441-4E0A-950C-1A21AD16DE23}" presName="bottomArc2" presStyleLbl="parChTrans1D1" presStyleIdx="5" presStyleCnt="8"/>
      <dgm:spPr>
        <a:scene3d>
          <a:camera prst="orthographicFront"/>
          <a:lightRig rig="threePt" dir="t"/>
        </a:scene3d>
        <a:sp3d prstMaterial="dkEdge"/>
      </dgm:spPr>
    </dgm:pt>
    <dgm:pt modelId="{A91C499A-8737-4D26-A071-27D665CEB29E}" type="pres">
      <dgm:prSet presAssocID="{B4C71E73-1441-4E0A-950C-1A21AD16DE23}" presName="topConnNode2" presStyleLbl="node2" presStyleIdx="0" presStyleCnt="0"/>
      <dgm:spPr/>
      <dgm:t>
        <a:bodyPr/>
        <a:lstStyle/>
        <a:p>
          <a:endParaRPr lang="en-US"/>
        </a:p>
      </dgm:t>
    </dgm:pt>
    <dgm:pt modelId="{A04F748B-419E-4872-9060-DF9C78A0AD76}" type="pres">
      <dgm:prSet presAssocID="{B4C71E73-1441-4E0A-950C-1A21AD16DE23}" presName="hierChild4" presStyleCnt="0"/>
      <dgm:spPr>
        <a:scene3d>
          <a:camera prst="orthographicFront"/>
          <a:lightRig rig="threePt" dir="t"/>
        </a:scene3d>
        <a:sp3d prstMaterial="dkEdge"/>
      </dgm:spPr>
    </dgm:pt>
    <dgm:pt modelId="{CC160A88-AB7C-4835-BE4B-E97BF57654F4}" type="pres">
      <dgm:prSet presAssocID="{B4C71E73-1441-4E0A-950C-1A21AD16DE23}" presName="hierChild5" presStyleCnt="0"/>
      <dgm:spPr>
        <a:scene3d>
          <a:camera prst="orthographicFront"/>
          <a:lightRig rig="threePt" dir="t"/>
        </a:scene3d>
        <a:sp3d prstMaterial="dkEdge"/>
      </dgm:spPr>
    </dgm:pt>
    <dgm:pt modelId="{4612EC68-5C15-417C-AE56-A52382738BAA}" type="pres">
      <dgm:prSet presAssocID="{9D924EDA-04A1-46F7-9BC4-C8354C43B0C2}" presName="Name28" presStyleLbl="parChTrans1D2" presStyleIdx="2" presStyleCnt="3"/>
      <dgm:spPr/>
      <dgm:t>
        <a:bodyPr/>
        <a:lstStyle/>
        <a:p>
          <a:endParaRPr lang="en-US"/>
        </a:p>
      </dgm:t>
    </dgm:pt>
    <dgm:pt modelId="{596B3B49-1307-42A3-A25F-470E7B636988}" type="pres">
      <dgm:prSet presAssocID="{52839FC4-FE89-43C1-A0F9-1589B229F8C4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 prstMaterial="dkEdge"/>
      </dgm:spPr>
    </dgm:pt>
    <dgm:pt modelId="{57DF2B67-6E48-415F-A74A-76CCED73F45F}" type="pres">
      <dgm:prSet presAssocID="{52839FC4-FE89-43C1-A0F9-1589B229F8C4}" presName="rootComposite2" presStyleCnt="0"/>
      <dgm:spPr>
        <a:scene3d>
          <a:camera prst="orthographicFront"/>
          <a:lightRig rig="threePt" dir="t"/>
        </a:scene3d>
        <a:sp3d prstMaterial="dkEdge"/>
      </dgm:spPr>
    </dgm:pt>
    <dgm:pt modelId="{E2E77FEB-9501-4968-B464-22EE215D595B}" type="pres">
      <dgm:prSet presAssocID="{52839FC4-FE89-43C1-A0F9-1589B229F8C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62A32-1CE1-4468-A50A-78C05F89CA3D}" type="pres">
      <dgm:prSet presAssocID="{52839FC4-FE89-43C1-A0F9-1589B229F8C4}" presName="topArc2" presStyleLbl="parChTrans1D1" presStyleIdx="6" presStyleCnt="8"/>
      <dgm:spPr>
        <a:scene3d>
          <a:camera prst="orthographicFront"/>
          <a:lightRig rig="threePt" dir="t"/>
        </a:scene3d>
        <a:sp3d prstMaterial="dkEdge"/>
      </dgm:spPr>
    </dgm:pt>
    <dgm:pt modelId="{7CD198DD-BB5D-410D-A89F-D57CDB3FED11}" type="pres">
      <dgm:prSet presAssocID="{52839FC4-FE89-43C1-A0F9-1589B229F8C4}" presName="bottomArc2" presStyleLbl="parChTrans1D1" presStyleIdx="7" presStyleCnt="8"/>
      <dgm:spPr>
        <a:scene3d>
          <a:camera prst="orthographicFront"/>
          <a:lightRig rig="threePt" dir="t"/>
        </a:scene3d>
        <a:sp3d prstMaterial="dkEdge"/>
      </dgm:spPr>
    </dgm:pt>
    <dgm:pt modelId="{CE8D1B67-C50B-41EB-87F7-993FE71A5A5B}" type="pres">
      <dgm:prSet presAssocID="{52839FC4-FE89-43C1-A0F9-1589B229F8C4}" presName="topConnNode2" presStyleLbl="node2" presStyleIdx="0" presStyleCnt="0"/>
      <dgm:spPr/>
      <dgm:t>
        <a:bodyPr/>
        <a:lstStyle/>
        <a:p>
          <a:endParaRPr lang="en-US"/>
        </a:p>
      </dgm:t>
    </dgm:pt>
    <dgm:pt modelId="{A6985844-5D7C-43C0-A5DF-B315DA245793}" type="pres">
      <dgm:prSet presAssocID="{52839FC4-FE89-43C1-A0F9-1589B229F8C4}" presName="hierChild4" presStyleCnt="0"/>
      <dgm:spPr>
        <a:scene3d>
          <a:camera prst="orthographicFront"/>
          <a:lightRig rig="threePt" dir="t"/>
        </a:scene3d>
        <a:sp3d prstMaterial="dkEdge"/>
      </dgm:spPr>
    </dgm:pt>
    <dgm:pt modelId="{9ED617E3-4681-44B9-8772-E70142BC090B}" type="pres">
      <dgm:prSet presAssocID="{52839FC4-FE89-43C1-A0F9-1589B229F8C4}" presName="hierChild5" presStyleCnt="0"/>
      <dgm:spPr>
        <a:scene3d>
          <a:camera prst="orthographicFront"/>
          <a:lightRig rig="threePt" dir="t"/>
        </a:scene3d>
        <a:sp3d prstMaterial="dkEdge"/>
      </dgm:spPr>
    </dgm:pt>
    <dgm:pt modelId="{877208AD-2ED7-45B1-8745-D19276EA5975}" type="pres">
      <dgm:prSet presAssocID="{C4118E07-EAD7-4D18-81F1-36B929A16B02}" presName="hierChild3" presStyleCnt="0"/>
      <dgm:spPr>
        <a:scene3d>
          <a:camera prst="orthographicFront"/>
          <a:lightRig rig="threePt" dir="t"/>
        </a:scene3d>
        <a:sp3d prstMaterial="dkEdge"/>
      </dgm:spPr>
    </dgm:pt>
  </dgm:ptLst>
  <dgm:cxnLst>
    <dgm:cxn modelId="{67EC28FD-3995-408B-B683-646CDEE74CA7}" type="presOf" srcId="{C4118E07-EAD7-4D18-81F1-36B929A16B02}" destId="{DD49C6CA-92B1-4FF4-B119-2D1BC9C67460}" srcOrd="0" destOrd="0" presId="urn:microsoft.com/office/officeart/2008/layout/HalfCircleOrganizationChart"/>
    <dgm:cxn modelId="{58228026-53F6-4179-AE77-7BE4CDB4ECCA}" type="presOf" srcId="{52839FC4-FE89-43C1-A0F9-1589B229F8C4}" destId="{CE8D1B67-C50B-41EB-87F7-993FE71A5A5B}" srcOrd="1" destOrd="0" presId="urn:microsoft.com/office/officeart/2008/layout/HalfCircleOrganizationChart"/>
    <dgm:cxn modelId="{793CC725-DE88-421F-A18E-CCB54FB50B11}" srcId="{C4118E07-EAD7-4D18-81F1-36B929A16B02}" destId="{52839FC4-FE89-43C1-A0F9-1589B229F8C4}" srcOrd="2" destOrd="0" parTransId="{9D924EDA-04A1-46F7-9BC4-C8354C43B0C2}" sibTransId="{25E816F7-E428-4B92-AAB4-245437919A05}"/>
    <dgm:cxn modelId="{4BC596FF-9BFE-4C9F-AECD-B232FE78E7E4}" type="presOf" srcId="{9D924EDA-04A1-46F7-9BC4-C8354C43B0C2}" destId="{4612EC68-5C15-417C-AE56-A52382738BAA}" srcOrd="0" destOrd="0" presId="urn:microsoft.com/office/officeart/2008/layout/HalfCircleOrganizationChart"/>
    <dgm:cxn modelId="{15790D4E-287F-4484-98A2-5D7C38B90A5B}" type="presOf" srcId="{C80C0465-14C1-4420-B230-3484418BD6E8}" destId="{9253F8A2-FA57-4152-9631-91859FE41C63}" srcOrd="1" destOrd="0" presId="urn:microsoft.com/office/officeart/2008/layout/HalfCircleOrganizationChart"/>
    <dgm:cxn modelId="{560C556C-C2C1-44F6-B02B-28AF82D2F6B9}" srcId="{C4118E07-EAD7-4D18-81F1-36B929A16B02}" destId="{B4C71E73-1441-4E0A-950C-1A21AD16DE23}" srcOrd="1" destOrd="0" parTransId="{33F370FA-5AED-4C8E-8CFD-56DC57CCD5E8}" sibTransId="{BA483BC8-C972-47B3-9066-91EA58978A6F}"/>
    <dgm:cxn modelId="{DDE0FC6C-E80F-4778-97D8-1F977E43619F}" type="presOf" srcId="{52839FC4-FE89-43C1-A0F9-1589B229F8C4}" destId="{E2E77FEB-9501-4968-B464-22EE215D595B}" srcOrd="0" destOrd="0" presId="urn:microsoft.com/office/officeart/2008/layout/HalfCircleOrganizationChart"/>
    <dgm:cxn modelId="{F2AF49F3-EC5A-45E0-91D4-B2944371D7B0}" type="presOf" srcId="{09E4A042-A191-47B0-A820-232F3A3CA6F9}" destId="{D1E48102-FCC5-417F-AB63-500C5B9961C9}" srcOrd="0" destOrd="0" presId="urn:microsoft.com/office/officeart/2008/layout/HalfCircleOrganizationChart"/>
    <dgm:cxn modelId="{C386E895-1AC5-4B8B-AB81-CCA6C8E77A09}" type="presOf" srcId="{4E5E62DA-3088-431B-8D53-511552D12DC8}" destId="{3284D2F1-5BC6-498E-9D12-9B481A109DC3}" srcOrd="0" destOrd="0" presId="urn:microsoft.com/office/officeart/2008/layout/HalfCircleOrganizationChart"/>
    <dgm:cxn modelId="{DB2E05E7-6988-4880-BDDB-8C6221D50758}" type="presOf" srcId="{C4118E07-EAD7-4D18-81F1-36B929A16B02}" destId="{875B6136-AD15-4E4F-ABAD-11E439F9882B}" srcOrd="1" destOrd="0" presId="urn:microsoft.com/office/officeart/2008/layout/HalfCircleOrganizationChart"/>
    <dgm:cxn modelId="{9D6889AC-A2A7-47F6-AFBC-BEF76CED5707}" srcId="{4E5E62DA-3088-431B-8D53-511552D12DC8}" destId="{C4118E07-EAD7-4D18-81F1-36B929A16B02}" srcOrd="0" destOrd="0" parTransId="{ECA634CC-71EF-4188-BE5A-E2DBB6F1B75C}" sibTransId="{A5C099C0-0AFE-4C14-B4F7-8919DA94CEAD}"/>
    <dgm:cxn modelId="{5F01EDEB-920A-4512-8A5A-A26AE5163178}" srcId="{C4118E07-EAD7-4D18-81F1-36B929A16B02}" destId="{C80C0465-14C1-4420-B230-3484418BD6E8}" srcOrd="0" destOrd="0" parTransId="{09E4A042-A191-47B0-A820-232F3A3CA6F9}" sibTransId="{93784298-A10F-42FC-8AA9-D4A9CA5F19EA}"/>
    <dgm:cxn modelId="{DB2F65C5-D837-4EE6-A605-899E0C28AE1E}" type="presOf" srcId="{B4C71E73-1441-4E0A-950C-1A21AD16DE23}" destId="{A91C499A-8737-4D26-A071-27D665CEB29E}" srcOrd="1" destOrd="0" presId="urn:microsoft.com/office/officeart/2008/layout/HalfCircleOrganizationChart"/>
    <dgm:cxn modelId="{B5311F33-EC92-43A0-A446-4EBEE1654499}" type="presOf" srcId="{B4C71E73-1441-4E0A-950C-1A21AD16DE23}" destId="{D1407CEF-4F0C-4FF1-8B27-0745021C414E}" srcOrd="0" destOrd="0" presId="urn:microsoft.com/office/officeart/2008/layout/HalfCircleOrganizationChart"/>
    <dgm:cxn modelId="{BFC8DB10-C95C-4032-8941-07A4DEFC0DB7}" type="presOf" srcId="{33F370FA-5AED-4C8E-8CFD-56DC57CCD5E8}" destId="{6861687D-9A79-4940-B1D5-DC46DBC27BD1}" srcOrd="0" destOrd="0" presId="urn:microsoft.com/office/officeart/2008/layout/HalfCircleOrganizationChart"/>
    <dgm:cxn modelId="{68FE8802-716F-4170-BD34-B91A4C020D80}" type="presOf" srcId="{C80C0465-14C1-4420-B230-3484418BD6E8}" destId="{0BB92B5D-C827-48DC-AB93-1EBE8E95E8E6}" srcOrd="0" destOrd="0" presId="urn:microsoft.com/office/officeart/2008/layout/HalfCircleOrganizationChart"/>
    <dgm:cxn modelId="{FF778E43-3A06-4677-98F2-6EBC7B15DD59}" type="presParOf" srcId="{3284D2F1-5BC6-498E-9D12-9B481A109DC3}" destId="{3A64C94F-7106-49AA-B2C3-104F3655DC0F}" srcOrd="0" destOrd="0" presId="urn:microsoft.com/office/officeart/2008/layout/HalfCircleOrganizationChart"/>
    <dgm:cxn modelId="{B627C31C-EFAB-4599-898F-3F1988EEE357}" type="presParOf" srcId="{3A64C94F-7106-49AA-B2C3-104F3655DC0F}" destId="{C96386FB-576F-4273-9E71-59F563071127}" srcOrd="0" destOrd="0" presId="urn:microsoft.com/office/officeart/2008/layout/HalfCircleOrganizationChart"/>
    <dgm:cxn modelId="{5C6D5CE2-D908-45D1-82D8-DE964850FB7C}" type="presParOf" srcId="{C96386FB-576F-4273-9E71-59F563071127}" destId="{DD49C6CA-92B1-4FF4-B119-2D1BC9C67460}" srcOrd="0" destOrd="0" presId="urn:microsoft.com/office/officeart/2008/layout/HalfCircleOrganizationChart"/>
    <dgm:cxn modelId="{9B99B7B0-B9BF-4E15-95DA-5DC3F9FEEB83}" type="presParOf" srcId="{C96386FB-576F-4273-9E71-59F563071127}" destId="{349E4934-C953-4769-AEB1-32AFCCD9A08F}" srcOrd="1" destOrd="0" presId="urn:microsoft.com/office/officeart/2008/layout/HalfCircleOrganizationChart"/>
    <dgm:cxn modelId="{33A6A125-8BE9-4DB6-9B30-6DC7937B7541}" type="presParOf" srcId="{C96386FB-576F-4273-9E71-59F563071127}" destId="{13316233-6D47-4162-8830-3B06E035D326}" srcOrd="2" destOrd="0" presId="urn:microsoft.com/office/officeart/2008/layout/HalfCircleOrganizationChart"/>
    <dgm:cxn modelId="{8198308B-CCA3-4173-BA34-4A4F548495A8}" type="presParOf" srcId="{C96386FB-576F-4273-9E71-59F563071127}" destId="{875B6136-AD15-4E4F-ABAD-11E439F9882B}" srcOrd="3" destOrd="0" presId="urn:microsoft.com/office/officeart/2008/layout/HalfCircleOrganizationChart"/>
    <dgm:cxn modelId="{F98358C9-9D1B-42CF-A23F-D81D20EFB4AD}" type="presParOf" srcId="{3A64C94F-7106-49AA-B2C3-104F3655DC0F}" destId="{D7A0D900-BB23-4D33-87F1-E045B2443770}" srcOrd="1" destOrd="0" presId="urn:microsoft.com/office/officeart/2008/layout/HalfCircleOrganizationChart"/>
    <dgm:cxn modelId="{B6BC2749-E777-4CFB-B2B8-73C00EDF0853}" type="presParOf" srcId="{D7A0D900-BB23-4D33-87F1-E045B2443770}" destId="{D1E48102-FCC5-417F-AB63-500C5B9961C9}" srcOrd="0" destOrd="0" presId="urn:microsoft.com/office/officeart/2008/layout/HalfCircleOrganizationChart"/>
    <dgm:cxn modelId="{741F5D02-61C6-481C-BCB4-C34D58C40AEB}" type="presParOf" srcId="{D7A0D900-BB23-4D33-87F1-E045B2443770}" destId="{EDE6D50B-3E03-4BF1-B960-1F59DF855C4F}" srcOrd="1" destOrd="0" presId="urn:microsoft.com/office/officeart/2008/layout/HalfCircleOrganizationChart"/>
    <dgm:cxn modelId="{2A961744-328F-46D8-ABEB-39CAD56E6F17}" type="presParOf" srcId="{EDE6D50B-3E03-4BF1-B960-1F59DF855C4F}" destId="{43024012-217C-4DCF-82DA-C062A3D0D7FC}" srcOrd="0" destOrd="0" presId="urn:microsoft.com/office/officeart/2008/layout/HalfCircleOrganizationChart"/>
    <dgm:cxn modelId="{F9E46098-CF6C-4909-A578-25CF87FB02E3}" type="presParOf" srcId="{43024012-217C-4DCF-82DA-C062A3D0D7FC}" destId="{0BB92B5D-C827-48DC-AB93-1EBE8E95E8E6}" srcOrd="0" destOrd="0" presId="urn:microsoft.com/office/officeart/2008/layout/HalfCircleOrganizationChart"/>
    <dgm:cxn modelId="{D15CF036-B13A-44AE-90C8-F877D8CCF150}" type="presParOf" srcId="{43024012-217C-4DCF-82DA-C062A3D0D7FC}" destId="{41201171-3B15-42F6-AE30-86F8159191DA}" srcOrd="1" destOrd="0" presId="urn:microsoft.com/office/officeart/2008/layout/HalfCircleOrganizationChart"/>
    <dgm:cxn modelId="{F70845EF-09EB-44C6-8388-8D76DB3F9100}" type="presParOf" srcId="{43024012-217C-4DCF-82DA-C062A3D0D7FC}" destId="{CD9D94CD-2475-43EA-B61F-86772B9C721B}" srcOrd="2" destOrd="0" presId="urn:microsoft.com/office/officeart/2008/layout/HalfCircleOrganizationChart"/>
    <dgm:cxn modelId="{5FBAC991-EB23-4E11-BEC8-E2F178F6F9D3}" type="presParOf" srcId="{43024012-217C-4DCF-82DA-C062A3D0D7FC}" destId="{9253F8A2-FA57-4152-9631-91859FE41C63}" srcOrd="3" destOrd="0" presId="urn:microsoft.com/office/officeart/2008/layout/HalfCircleOrganizationChart"/>
    <dgm:cxn modelId="{DF2C549D-D42B-4EDA-9CFD-25E4D4EC7EDC}" type="presParOf" srcId="{EDE6D50B-3E03-4BF1-B960-1F59DF855C4F}" destId="{3AE7ADA8-8C4B-47DA-AE18-CBB7D9F059C2}" srcOrd="1" destOrd="0" presId="urn:microsoft.com/office/officeart/2008/layout/HalfCircleOrganizationChart"/>
    <dgm:cxn modelId="{536D66D0-A073-4618-9B21-90D193D7279D}" type="presParOf" srcId="{EDE6D50B-3E03-4BF1-B960-1F59DF855C4F}" destId="{C16F8E41-483E-4F63-9BBD-0D51F64C476E}" srcOrd="2" destOrd="0" presId="urn:microsoft.com/office/officeart/2008/layout/HalfCircleOrganizationChart"/>
    <dgm:cxn modelId="{D8A3B206-5CAB-4EDD-9D40-AB6062BAAA25}" type="presParOf" srcId="{D7A0D900-BB23-4D33-87F1-E045B2443770}" destId="{6861687D-9A79-4940-B1D5-DC46DBC27BD1}" srcOrd="2" destOrd="0" presId="urn:microsoft.com/office/officeart/2008/layout/HalfCircleOrganizationChart"/>
    <dgm:cxn modelId="{8334592E-C02D-43D5-A659-C34B8CF58862}" type="presParOf" srcId="{D7A0D900-BB23-4D33-87F1-E045B2443770}" destId="{16FE8628-0E82-4C4F-93B6-91E736AF5E9C}" srcOrd="3" destOrd="0" presId="urn:microsoft.com/office/officeart/2008/layout/HalfCircleOrganizationChart"/>
    <dgm:cxn modelId="{92CE9A61-8869-4ED9-B99C-36BECBCAC404}" type="presParOf" srcId="{16FE8628-0E82-4C4F-93B6-91E736AF5E9C}" destId="{5A1A6303-6F9B-407A-A3FF-0F2884B81A69}" srcOrd="0" destOrd="0" presId="urn:microsoft.com/office/officeart/2008/layout/HalfCircleOrganizationChart"/>
    <dgm:cxn modelId="{9969E57F-3CF3-49A3-8DEA-E0B9B9DBF351}" type="presParOf" srcId="{5A1A6303-6F9B-407A-A3FF-0F2884B81A69}" destId="{D1407CEF-4F0C-4FF1-8B27-0745021C414E}" srcOrd="0" destOrd="0" presId="urn:microsoft.com/office/officeart/2008/layout/HalfCircleOrganizationChart"/>
    <dgm:cxn modelId="{B5DD1E5A-F48B-4F12-B528-8847106348F5}" type="presParOf" srcId="{5A1A6303-6F9B-407A-A3FF-0F2884B81A69}" destId="{BE45389B-55FF-4DED-BC51-1ADF9C10914E}" srcOrd="1" destOrd="0" presId="urn:microsoft.com/office/officeart/2008/layout/HalfCircleOrganizationChart"/>
    <dgm:cxn modelId="{9DF3DBDA-D423-482C-8851-568010816E84}" type="presParOf" srcId="{5A1A6303-6F9B-407A-A3FF-0F2884B81A69}" destId="{755BE3D3-807F-405F-B8DF-D7043FF290CC}" srcOrd="2" destOrd="0" presId="urn:microsoft.com/office/officeart/2008/layout/HalfCircleOrganizationChart"/>
    <dgm:cxn modelId="{907FD5DB-512A-4B2A-8E12-FC8FAA52E733}" type="presParOf" srcId="{5A1A6303-6F9B-407A-A3FF-0F2884B81A69}" destId="{A91C499A-8737-4D26-A071-27D665CEB29E}" srcOrd="3" destOrd="0" presId="urn:microsoft.com/office/officeart/2008/layout/HalfCircleOrganizationChart"/>
    <dgm:cxn modelId="{11AF4C38-4871-4A9C-8F59-1022D63FEAEF}" type="presParOf" srcId="{16FE8628-0E82-4C4F-93B6-91E736AF5E9C}" destId="{A04F748B-419E-4872-9060-DF9C78A0AD76}" srcOrd="1" destOrd="0" presId="urn:microsoft.com/office/officeart/2008/layout/HalfCircleOrganizationChart"/>
    <dgm:cxn modelId="{B5F3BEE8-E39D-4A1B-A70A-7D6AE2FB2971}" type="presParOf" srcId="{16FE8628-0E82-4C4F-93B6-91E736AF5E9C}" destId="{CC160A88-AB7C-4835-BE4B-E97BF57654F4}" srcOrd="2" destOrd="0" presId="urn:microsoft.com/office/officeart/2008/layout/HalfCircleOrganizationChart"/>
    <dgm:cxn modelId="{56912AF1-EB28-4825-8223-9C960E82DC92}" type="presParOf" srcId="{D7A0D900-BB23-4D33-87F1-E045B2443770}" destId="{4612EC68-5C15-417C-AE56-A52382738BAA}" srcOrd="4" destOrd="0" presId="urn:microsoft.com/office/officeart/2008/layout/HalfCircleOrganizationChart"/>
    <dgm:cxn modelId="{608A6528-B0B6-4CEC-9700-E4F0EAF405C7}" type="presParOf" srcId="{D7A0D900-BB23-4D33-87F1-E045B2443770}" destId="{596B3B49-1307-42A3-A25F-470E7B636988}" srcOrd="5" destOrd="0" presId="urn:microsoft.com/office/officeart/2008/layout/HalfCircleOrganizationChart"/>
    <dgm:cxn modelId="{256ACCD8-CC58-4406-830B-00941B2684AD}" type="presParOf" srcId="{596B3B49-1307-42A3-A25F-470E7B636988}" destId="{57DF2B67-6E48-415F-A74A-76CCED73F45F}" srcOrd="0" destOrd="0" presId="urn:microsoft.com/office/officeart/2008/layout/HalfCircleOrganizationChart"/>
    <dgm:cxn modelId="{9ABB0280-2D2F-4B98-8B49-F85B765DD73B}" type="presParOf" srcId="{57DF2B67-6E48-415F-A74A-76CCED73F45F}" destId="{E2E77FEB-9501-4968-B464-22EE215D595B}" srcOrd="0" destOrd="0" presId="urn:microsoft.com/office/officeart/2008/layout/HalfCircleOrganizationChart"/>
    <dgm:cxn modelId="{544E8269-A5D0-42F7-8B6C-CEC37D90BABC}" type="presParOf" srcId="{57DF2B67-6E48-415F-A74A-76CCED73F45F}" destId="{2E762A32-1CE1-4468-A50A-78C05F89CA3D}" srcOrd="1" destOrd="0" presId="urn:microsoft.com/office/officeart/2008/layout/HalfCircleOrganizationChart"/>
    <dgm:cxn modelId="{9E2C621F-BF0C-4A16-9EFD-EBAB23F0C28A}" type="presParOf" srcId="{57DF2B67-6E48-415F-A74A-76CCED73F45F}" destId="{7CD198DD-BB5D-410D-A89F-D57CDB3FED11}" srcOrd="2" destOrd="0" presId="urn:microsoft.com/office/officeart/2008/layout/HalfCircleOrganizationChart"/>
    <dgm:cxn modelId="{5D35770C-A94D-42E6-A1A7-F96805B5DE75}" type="presParOf" srcId="{57DF2B67-6E48-415F-A74A-76CCED73F45F}" destId="{CE8D1B67-C50B-41EB-87F7-993FE71A5A5B}" srcOrd="3" destOrd="0" presId="urn:microsoft.com/office/officeart/2008/layout/HalfCircleOrganizationChart"/>
    <dgm:cxn modelId="{16D9940E-439B-448F-8FBF-D755E7428B59}" type="presParOf" srcId="{596B3B49-1307-42A3-A25F-470E7B636988}" destId="{A6985844-5D7C-43C0-A5DF-B315DA245793}" srcOrd="1" destOrd="0" presId="urn:microsoft.com/office/officeart/2008/layout/HalfCircleOrganizationChart"/>
    <dgm:cxn modelId="{70C42A6B-7153-443A-8B7C-A3B13175827D}" type="presParOf" srcId="{596B3B49-1307-42A3-A25F-470E7B636988}" destId="{9ED617E3-4681-44B9-8772-E70142BC090B}" srcOrd="2" destOrd="0" presId="urn:microsoft.com/office/officeart/2008/layout/HalfCircleOrganizationChart"/>
    <dgm:cxn modelId="{F5396C2B-C4A5-4E1E-A6B3-D78DE0457160}" type="presParOf" srcId="{3A64C94F-7106-49AA-B2C3-104F3655DC0F}" destId="{877208AD-2ED7-45B1-8745-D19276EA597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2EC68-5C15-417C-AE56-A52382738BAA}">
      <dsp:nvSpPr>
        <dsp:cNvPr id="0" name=""/>
        <dsp:cNvSpPr/>
      </dsp:nvSpPr>
      <dsp:spPr>
        <a:xfrm>
          <a:off x="4114799" y="1685450"/>
          <a:ext cx="2977728" cy="1102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379"/>
              </a:lnTo>
              <a:lnTo>
                <a:pt x="2977728" y="863379"/>
              </a:lnTo>
              <a:lnTo>
                <a:pt x="2977728" y="11020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1687D-9A79-4940-B1D5-DC46DBC27BD1}">
      <dsp:nvSpPr>
        <dsp:cNvPr id="0" name=""/>
        <dsp:cNvSpPr/>
      </dsp:nvSpPr>
      <dsp:spPr>
        <a:xfrm>
          <a:off x="4114799" y="1685450"/>
          <a:ext cx="227538" cy="1102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379"/>
              </a:lnTo>
              <a:lnTo>
                <a:pt x="227538" y="863379"/>
              </a:lnTo>
              <a:lnTo>
                <a:pt x="227538" y="11020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48102-FCC5-417F-AB63-500C5B9961C9}">
      <dsp:nvSpPr>
        <dsp:cNvPr id="0" name=""/>
        <dsp:cNvSpPr/>
      </dsp:nvSpPr>
      <dsp:spPr>
        <a:xfrm>
          <a:off x="1364609" y="1685450"/>
          <a:ext cx="2750189" cy="1102032"/>
        </a:xfrm>
        <a:custGeom>
          <a:avLst/>
          <a:gdLst/>
          <a:ahLst/>
          <a:cxnLst/>
          <a:rect l="0" t="0" r="0" b="0"/>
          <a:pathLst>
            <a:path>
              <a:moveTo>
                <a:pt x="2750189" y="0"/>
              </a:moveTo>
              <a:lnTo>
                <a:pt x="2750189" y="863379"/>
              </a:lnTo>
              <a:lnTo>
                <a:pt x="0" y="863379"/>
              </a:lnTo>
              <a:lnTo>
                <a:pt x="0" y="11020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E4934-C953-4769-AEB1-32AFCCD9A08F}">
      <dsp:nvSpPr>
        <dsp:cNvPr id="0" name=""/>
        <dsp:cNvSpPr/>
      </dsp:nvSpPr>
      <dsp:spPr>
        <a:xfrm>
          <a:off x="3546578" y="549008"/>
          <a:ext cx="1136442" cy="11364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16233-6D47-4162-8830-3B06E035D326}">
      <dsp:nvSpPr>
        <dsp:cNvPr id="0" name=""/>
        <dsp:cNvSpPr/>
      </dsp:nvSpPr>
      <dsp:spPr>
        <a:xfrm>
          <a:off x="3546578" y="549008"/>
          <a:ext cx="1136442" cy="11364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9C6CA-92B1-4FF4-B119-2D1BC9C67460}">
      <dsp:nvSpPr>
        <dsp:cNvPr id="0" name=""/>
        <dsp:cNvSpPr/>
      </dsp:nvSpPr>
      <dsp:spPr>
        <a:xfrm>
          <a:off x="2978357" y="753567"/>
          <a:ext cx="2272884" cy="727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Bridging the gap between the education system and the labor market</a:t>
          </a:r>
          <a:endParaRPr lang="en-US" sz="1600" b="1" kern="1200" dirty="0"/>
        </a:p>
      </dsp:txBody>
      <dsp:txXfrm>
        <a:off x="2978357" y="753567"/>
        <a:ext cx="2272884" cy="727322"/>
      </dsp:txXfrm>
    </dsp:sp>
    <dsp:sp modelId="{41201171-3B15-42F6-AE30-86F8159191DA}">
      <dsp:nvSpPr>
        <dsp:cNvPr id="0" name=""/>
        <dsp:cNvSpPr/>
      </dsp:nvSpPr>
      <dsp:spPr>
        <a:xfrm>
          <a:off x="682619" y="2787482"/>
          <a:ext cx="1363980" cy="11364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D94CD-2475-43EA-B61F-86772B9C721B}">
      <dsp:nvSpPr>
        <dsp:cNvPr id="0" name=""/>
        <dsp:cNvSpPr/>
      </dsp:nvSpPr>
      <dsp:spPr>
        <a:xfrm>
          <a:off x="682619" y="2787482"/>
          <a:ext cx="1363980" cy="11364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92B5D-C827-48DC-AB93-1EBE8E95E8E6}">
      <dsp:nvSpPr>
        <dsp:cNvPr id="0" name=""/>
        <dsp:cNvSpPr/>
      </dsp:nvSpPr>
      <dsp:spPr>
        <a:xfrm>
          <a:off x="628" y="2992042"/>
          <a:ext cx="2727961" cy="727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50"/>
              </a:solidFill>
            </a:rPr>
            <a:t>Specialized Centers and extracurricular training 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628" y="2992042"/>
        <a:ext cx="2727961" cy="727322"/>
      </dsp:txXfrm>
    </dsp:sp>
    <dsp:sp modelId="{BE45389B-55FF-4DED-BC51-1ADF9C10914E}">
      <dsp:nvSpPr>
        <dsp:cNvPr id="0" name=""/>
        <dsp:cNvSpPr/>
      </dsp:nvSpPr>
      <dsp:spPr>
        <a:xfrm>
          <a:off x="3774116" y="2787482"/>
          <a:ext cx="1136442" cy="11364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BE3D3-807F-405F-B8DF-D7043FF290CC}">
      <dsp:nvSpPr>
        <dsp:cNvPr id="0" name=""/>
        <dsp:cNvSpPr/>
      </dsp:nvSpPr>
      <dsp:spPr>
        <a:xfrm>
          <a:off x="3774116" y="2787482"/>
          <a:ext cx="1136442" cy="11364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07CEF-4F0C-4FF1-8B27-0745021C414E}">
      <dsp:nvSpPr>
        <dsp:cNvPr id="0" name=""/>
        <dsp:cNvSpPr/>
      </dsp:nvSpPr>
      <dsp:spPr>
        <a:xfrm>
          <a:off x="3205895" y="2992042"/>
          <a:ext cx="2272884" cy="727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F0"/>
              </a:solidFill>
            </a:rPr>
            <a:t>Changes to way we teach the curriculum</a:t>
          </a:r>
          <a:endParaRPr lang="en-US" sz="1600" b="1" kern="1200" dirty="0">
            <a:solidFill>
              <a:srgbClr val="00B0F0"/>
            </a:solidFill>
          </a:endParaRPr>
        </a:p>
      </dsp:txBody>
      <dsp:txXfrm>
        <a:off x="3205895" y="2992042"/>
        <a:ext cx="2272884" cy="727322"/>
      </dsp:txXfrm>
    </dsp:sp>
    <dsp:sp modelId="{2E762A32-1CE1-4468-A50A-78C05F89CA3D}">
      <dsp:nvSpPr>
        <dsp:cNvPr id="0" name=""/>
        <dsp:cNvSpPr/>
      </dsp:nvSpPr>
      <dsp:spPr>
        <a:xfrm>
          <a:off x="6524306" y="2787482"/>
          <a:ext cx="1136442" cy="11364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198DD-BB5D-410D-A89F-D57CDB3FED11}">
      <dsp:nvSpPr>
        <dsp:cNvPr id="0" name=""/>
        <dsp:cNvSpPr/>
      </dsp:nvSpPr>
      <dsp:spPr>
        <a:xfrm>
          <a:off x="6524306" y="2787482"/>
          <a:ext cx="1136442" cy="11364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77FEB-9501-4968-B464-22EE215D595B}">
      <dsp:nvSpPr>
        <dsp:cNvPr id="0" name=""/>
        <dsp:cNvSpPr/>
      </dsp:nvSpPr>
      <dsp:spPr>
        <a:xfrm>
          <a:off x="5956085" y="2992042"/>
          <a:ext cx="2272884" cy="7273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Changes to the curriculum 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5956085" y="2992042"/>
        <a:ext cx="2272884" cy="727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2322285"/>
          </a:xfrm>
        </p:spPr>
        <p:txBody>
          <a:bodyPr/>
          <a:lstStyle/>
          <a:p>
            <a:r>
              <a:rPr lang="en-US" dirty="0" smtClean="0"/>
              <a:t>Linking Tertiary Education to Labor Market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312" y="3990321"/>
            <a:ext cx="4178808" cy="2419188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err="1" smtClean="0">
                <a:latin typeface="Bodoni MT" panose="02070603080606020203" pitchFamily="18" charset="0"/>
              </a:rPr>
              <a:t>Mohannad</a:t>
            </a:r>
            <a:r>
              <a:rPr lang="en-US" sz="1400" dirty="0" smtClean="0">
                <a:latin typeface="Bodoni MT" panose="02070603080606020203" pitchFamily="18" charset="0"/>
              </a:rPr>
              <a:t> </a:t>
            </a:r>
            <a:r>
              <a:rPr lang="en-US" sz="1400" dirty="0" err="1" smtClean="0">
                <a:latin typeface="Bodoni MT" panose="02070603080606020203" pitchFamily="18" charset="0"/>
              </a:rPr>
              <a:t>Aljarrah</a:t>
            </a:r>
            <a:r>
              <a:rPr lang="en-US" sz="1400" dirty="0" smtClean="0">
                <a:latin typeface="Bodoni MT" panose="02070603080606020203" pitchFamily="18" charset="0"/>
              </a:rPr>
              <a:t>, PhD, </a:t>
            </a:r>
            <a:r>
              <a:rPr lang="en-US" sz="1400" dirty="0" err="1" smtClean="0">
                <a:latin typeface="Bodoni MT" panose="02070603080606020203" pitchFamily="18" charset="0"/>
              </a:rPr>
              <a:t>PDEng</a:t>
            </a:r>
            <a:endParaRPr lang="en-US" sz="1400" dirty="0" smtClean="0">
              <a:latin typeface="Bodoni MT" panose="02070603080606020203" pitchFamily="18" charset="0"/>
            </a:endParaRPr>
          </a:p>
          <a:p>
            <a:r>
              <a:rPr lang="en-US" sz="1400" dirty="0" smtClean="0">
                <a:latin typeface="Bodoni MT" panose="02070603080606020203" pitchFamily="18" charset="0"/>
              </a:rPr>
              <a:t>Director, Center of Excellence for Innovative Projects</a:t>
            </a:r>
          </a:p>
          <a:p>
            <a:r>
              <a:rPr lang="en-US" sz="1400" dirty="0" smtClean="0">
                <a:latin typeface="Bodoni MT" panose="02070603080606020203" pitchFamily="18" charset="0"/>
              </a:rPr>
              <a:t>Director, UNICEF WASH Innovation HUB</a:t>
            </a:r>
          </a:p>
          <a:p>
            <a:r>
              <a:rPr lang="en-US" sz="1400" dirty="0" smtClean="0">
                <a:latin typeface="Bodoni MT" panose="02070603080606020203" pitchFamily="18" charset="0"/>
              </a:rPr>
              <a:t>Associate Professor</a:t>
            </a:r>
          </a:p>
          <a:p>
            <a:r>
              <a:rPr lang="en-US" sz="1400" dirty="0" smtClean="0">
                <a:latin typeface="Bodoni MT" panose="02070603080606020203" pitchFamily="18" charset="0"/>
              </a:rPr>
              <a:t>Department of Chemical Engineering </a:t>
            </a:r>
          </a:p>
          <a:p>
            <a:r>
              <a:rPr lang="en-US" sz="1400" dirty="0" smtClean="0">
                <a:latin typeface="Bodoni MT" panose="02070603080606020203" pitchFamily="18" charset="0"/>
              </a:rPr>
              <a:t>Jordan University of Science and Technology</a:t>
            </a:r>
            <a:endParaRPr lang="en-US" sz="1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 smtClean="0"/>
              <a:t>Thank You </a:t>
            </a:r>
            <a:endParaRPr lang="en-US" b="0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1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 smtClean="0"/>
              <a:t>Outline </a:t>
            </a:r>
            <a:endParaRPr lang="en-US" b="0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752" y="3301196"/>
            <a:ext cx="6130297" cy="658805"/>
          </a:xfrm>
        </p:spPr>
        <p:txBody>
          <a:bodyPr/>
          <a:lstStyle/>
          <a:p>
            <a:r>
              <a:rPr lang="en-US" sz="2000" dirty="0" smtClean="0"/>
              <a:t>General approach to issue of linking tertiary education to the labor market </a:t>
            </a:r>
            <a:endParaRPr lang="en-US" sz="2000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6601" y="4254905"/>
            <a:ext cx="3866068" cy="474808"/>
          </a:xfrm>
        </p:spPr>
        <p:txBody>
          <a:bodyPr/>
          <a:lstStyle/>
          <a:p>
            <a:r>
              <a:rPr lang="en-US" sz="2000" dirty="0" smtClean="0"/>
              <a:t>The center of excellence at JUST </a:t>
            </a:r>
            <a:endParaRPr lang="en-US" sz="2000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601" y="5103109"/>
            <a:ext cx="3695206" cy="276999"/>
          </a:xfrm>
        </p:spPr>
        <p:txBody>
          <a:bodyPr/>
          <a:lstStyle/>
          <a:p>
            <a:r>
              <a:rPr lang="en-US" sz="2000" dirty="0" smtClean="0"/>
              <a:t>Projects and case studies</a:t>
            </a:r>
            <a:endParaRPr lang="en-US" sz="2000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ing Supply &amp; Demand in Perfect Harmony | Industry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07" y="1460268"/>
            <a:ext cx="5417911" cy="23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862" y="983214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Issue of linking the tertiary education system to the labor market can be considered through a simple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supply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demand </a:t>
            </a:r>
            <a:r>
              <a:rPr lang="en-US" sz="2800" dirty="0" smtClean="0"/>
              <a:t>framework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79862" y="3615478"/>
            <a:ext cx="69581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</a:rPr>
              <a:t>there now ‘over-supply’ of </a:t>
            </a:r>
            <a:r>
              <a:rPr lang="en-US" dirty="0" smtClean="0">
                <a:latin typeface="Times New Roman" panose="02020603050405020304" pitchFamily="18" charset="0"/>
              </a:rPr>
              <a:t>graduates? Field specific?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</a:rPr>
              <a:t>there evidence </a:t>
            </a:r>
            <a:r>
              <a:rPr lang="en-US" dirty="0" smtClean="0">
                <a:latin typeface="Times New Roman" panose="02020603050405020304" pitchFamily="18" charset="0"/>
              </a:rPr>
              <a:t>of ‘over-qualification</a:t>
            </a:r>
            <a:r>
              <a:rPr lang="en-US" dirty="0">
                <a:latin typeface="Times New Roman" panose="02020603050405020304" pitchFamily="18" charset="0"/>
              </a:rPr>
              <a:t>’ </a:t>
            </a:r>
            <a:r>
              <a:rPr lang="en-US" i="1" dirty="0" smtClean="0">
                <a:latin typeface="Times New Roman" panose="02020603050405020304" pitchFamily="18" charset="0"/>
              </a:rPr>
              <a:t>or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skill mismatch</a:t>
            </a:r>
            <a:r>
              <a:rPr lang="en-US" dirty="0" smtClean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</a:rPr>
              <a:t>students studying the ‘right type’ of subjects </a:t>
            </a:r>
            <a:r>
              <a:rPr lang="en-US" dirty="0" smtClean="0">
                <a:latin typeface="Times New Roman" panose="02020603050405020304" pitchFamily="18" charset="0"/>
              </a:rPr>
              <a:t>at tertiary-level?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</a:rPr>
              <a:t>The balance between employer provided training and education provided in institutes of tertiary </a:t>
            </a:r>
            <a:r>
              <a:rPr lang="en-US" dirty="0" smtClean="0">
                <a:latin typeface="Times New Roman" panose="02020603050405020304" pitchFamily="18" charset="0"/>
              </a:rPr>
              <a:t>education?</a:t>
            </a:r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</a:rPr>
              <a:t>there a shortage of science and technology graduates in particular?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</a:rPr>
              <a:t>How </a:t>
            </a:r>
            <a:r>
              <a:rPr lang="en-US" dirty="0">
                <a:latin typeface="Times New Roman" panose="02020603050405020304" pitchFamily="18" charset="0"/>
              </a:rPr>
              <a:t>does type of institution matter for </a:t>
            </a:r>
            <a:r>
              <a:rPr lang="en-US" dirty="0" smtClean="0">
                <a:latin typeface="Times New Roman" panose="02020603050405020304" pitchFamily="18" charset="0"/>
              </a:rPr>
              <a:t>labor </a:t>
            </a:r>
            <a:r>
              <a:rPr lang="en-US" dirty="0">
                <a:latin typeface="Times New Roman" panose="02020603050405020304" pitchFamily="18" charset="0"/>
              </a:rPr>
              <a:t>market prospects?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2210" y="1937321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London School of Economics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368" y="111925"/>
            <a:ext cx="10815864" cy="830997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Introduction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29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7" y="2497192"/>
            <a:ext cx="1822285" cy="182228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0434487"/>
              </p:ext>
            </p:extLst>
          </p:nvPr>
        </p:nvGraphicFramePr>
        <p:xfrm>
          <a:off x="1593667" y="273827"/>
          <a:ext cx="8229599" cy="509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726" y="4257492"/>
            <a:ext cx="1885908" cy="183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8853" y="1731584"/>
            <a:ext cx="2649313" cy="17606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595054">
            <a:off x="1575147" y="4206117"/>
            <a:ext cx="666412" cy="40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423" y="4736508"/>
            <a:ext cx="212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Center of Excellence for Innovative Projects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309" y="5095103"/>
            <a:ext cx="1261173" cy="1079273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21368" y="111925"/>
            <a:ext cx="10815864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General Approach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3050599">
            <a:off x="9544811" y="4054585"/>
            <a:ext cx="666412" cy="40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0152" y="4572602"/>
            <a:ext cx="2347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Continuous improvement process based on feedback form labor market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Example: ABET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7993" y="4347387"/>
            <a:ext cx="2209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Problem solving/project based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Example: Design course, graduation projects, internships, </a:t>
            </a:r>
            <a:r>
              <a:rPr lang="en-US" i="1" dirty="0" err="1" smtClean="0">
                <a:solidFill>
                  <a:srgbClr val="00B0F0"/>
                </a:solidFill>
              </a:rPr>
              <a:t>etc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34887" y="2926372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3403" y="2946669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9964" y="2946668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8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Advancement to basic sciences </a:t>
            </a:r>
          </a:p>
          <a:p>
            <a:r>
              <a:rPr lang="en-US" sz="3600" dirty="0" smtClean="0"/>
              <a:t>Applied research </a:t>
            </a:r>
          </a:p>
          <a:p>
            <a:r>
              <a:rPr lang="en-US" sz="3600" dirty="0" smtClean="0"/>
              <a:t>Design reports </a:t>
            </a:r>
          </a:p>
          <a:p>
            <a:r>
              <a:rPr lang="en-US" sz="3600" dirty="0" smtClean="0"/>
              <a:t>Technology trends </a:t>
            </a:r>
          </a:p>
          <a:p>
            <a:r>
              <a:rPr lang="en-US" sz="3600" dirty="0" smtClean="0"/>
              <a:t>Patents </a:t>
            </a:r>
          </a:p>
          <a:p>
            <a:r>
              <a:rPr lang="en-US" sz="3600" dirty="0" smtClean="0"/>
              <a:t>…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output of the tertiary education system is not only the graduates but also the research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7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48" y="1318455"/>
            <a:ext cx="4379976" cy="361188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Should we trust the labor market with the quality of our educational system??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0049" y="2074689"/>
            <a:ext cx="49912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 we forcing universities to be run as corporates where our product (graduates) must meet the requirement of the customer?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What about basic science?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Are we going to miss having the next Albert Einstein or the next Nikola Tesla?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62" y="251291"/>
            <a:ext cx="2504514" cy="15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926"/>
          <a:stretch>
            <a:fillRect/>
          </a:stretch>
        </p:blipFill>
        <p:spPr>
          <a:xfrm>
            <a:off x="69669" y="30020"/>
            <a:ext cx="12122331" cy="6818811"/>
          </a:xfrm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9669" y="112058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52" y="732188"/>
            <a:ext cx="5330038" cy="1746504"/>
          </a:xfrm>
        </p:spPr>
        <p:txBody>
          <a:bodyPr/>
          <a:lstStyle/>
          <a:p>
            <a:r>
              <a:rPr lang="en-US" dirty="0" smtClean="0"/>
              <a:t>Center of Excellence for Innovative Projects at JUST</a:t>
            </a:r>
            <a:endParaRPr lang="en-US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 Innovation Center for Jordanian Universities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Objective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Protect the IP rights of JUST employees, students, and partners in ideas, projects, products, and </a:t>
            </a:r>
            <a:r>
              <a:rPr lang="en-US" sz="2400" dirty="0" smtClean="0"/>
              <a:t>services. </a:t>
            </a:r>
            <a:endParaRPr lang="en-US" sz="2400" dirty="0"/>
          </a:p>
          <a:p>
            <a:r>
              <a:rPr lang="en-US" sz="2800" b="1" dirty="0"/>
              <a:t>Sub-objectives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Train university staff on IP services</a:t>
            </a:r>
            <a:endParaRPr lang="ar-SA" sz="2400" dirty="0"/>
          </a:p>
          <a:p>
            <a:pPr lvl="1"/>
            <a:r>
              <a:rPr lang="en-US" sz="2400" dirty="0"/>
              <a:t>Raise the awareness for IP rights</a:t>
            </a:r>
          </a:p>
          <a:p>
            <a:pPr lvl="1"/>
            <a:r>
              <a:rPr lang="en-US" sz="2400" dirty="0"/>
              <a:t>Protect ideas via patenting, etc</a:t>
            </a:r>
            <a:r>
              <a:rPr lang="en-US" sz="2400" dirty="0" smtClean="0"/>
              <a:t>.</a:t>
            </a:r>
          </a:p>
          <a:p>
            <a:r>
              <a:rPr lang="en-US" sz="2600" b="1" dirty="0" smtClean="0"/>
              <a:t>Statistics:</a:t>
            </a:r>
          </a:p>
          <a:p>
            <a:pPr lvl="1"/>
            <a:r>
              <a:rPr lang="en-US" sz="2400" dirty="0" smtClean="0"/>
              <a:t>12 patents granted in the last 2 years</a:t>
            </a:r>
          </a:p>
          <a:p>
            <a:pPr lvl="1"/>
            <a:r>
              <a:rPr lang="en-US" sz="2400" dirty="0" smtClean="0"/>
              <a:t>35 applications under processing </a:t>
            </a:r>
          </a:p>
          <a:p>
            <a:pPr lvl="1"/>
            <a:r>
              <a:rPr lang="en-US" sz="2400" dirty="0" smtClean="0"/>
              <a:t>These numbers were zeros 3 years ago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/>
              <a:t>Objective</a:t>
            </a:r>
            <a:r>
              <a:rPr lang="en-US" sz="2800" b="1" dirty="0" smtClean="0"/>
              <a:t>:</a:t>
            </a:r>
          </a:p>
          <a:p>
            <a:pPr lvl="1"/>
            <a:r>
              <a:rPr lang="en-US" sz="2600" b="1" dirty="0" smtClean="0"/>
              <a:t> </a:t>
            </a:r>
            <a:r>
              <a:rPr lang="en-US" sz="2200" dirty="0"/>
              <a:t>Spinoff startup companies</a:t>
            </a:r>
          </a:p>
          <a:p>
            <a:r>
              <a:rPr lang="en-US" sz="2800" b="1" dirty="0" smtClean="0"/>
              <a:t>Incubation </a:t>
            </a:r>
            <a:r>
              <a:rPr lang="en-US" sz="2800" b="1" dirty="0"/>
              <a:t>Process:</a:t>
            </a:r>
          </a:p>
          <a:p>
            <a:pPr lvl="1"/>
            <a:r>
              <a:rPr lang="en-US" sz="2400" dirty="0"/>
              <a:t>Seed funding</a:t>
            </a:r>
          </a:p>
          <a:p>
            <a:pPr lvl="1"/>
            <a:r>
              <a:rPr lang="en-US" sz="2400" dirty="0"/>
              <a:t>Training and </a:t>
            </a:r>
            <a:r>
              <a:rPr lang="en-US" sz="2400" dirty="0" smtClean="0"/>
              <a:t>qualifying</a:t>
            </a:r>
          </a:p>
          <a:p>
            <a:r>
              <a:rPr lang="en-US" sz="2600" b="1" dirty="0" smtClean="0"/>
              <a:t>Statistics:</a:t>
            </a:r>
          </a:p>
          <a:p>
            <a:pPr lvl="1"/>
            <a:r>
              <a:rPr lang="en-US" sz="2400" dirty="0" smtClean="0"/>
              <a:t>~20 incubated projects </a:t>
            </a:r>
          </a:p>
          <a:p>
            <a:pPr lvl="1"/>
            <a:r>
              <a:rPr lang="en-US" sz="2400" dirty="0" smtClean="0"/>
              <a:t>~25 under processing </a:t>
            </a:r>
          </a:p>
          <a:p>
            <a:pPr lvl="1"/>
            <a:r>
              <a:rPr lang="en-US" sz="2400" dirty="0" smtClean="0"/>
              <a:t>1 spinoff </a:t>
            </a:r>
            <a:endParaRPr lang="en-US" sz="24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314394" y="1156697"/>
            <a:ext cx="2335983" cy="830997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TTO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291342" y="1127396"/>
            <a:ext cx="2335983" cy="830997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Incubator</a:t>
            </a:r>
          </a:p>
        </p:txBody>
      </p:sp>
      <p:sp>
        <p:nvSpPr>
          <p:cNvPr id="12" name="Title 4"/>
          <p:cNvSpPr txBox="1">
            <a:spLocks noGrp="1"/>
          </p:cNvSpPr>
          <p:nvPr>
            <p:ph type="title"/>
          </p:nvPr>
        </p:nvSpPr>
        <p:spPr>
          <a:xfrm>
            <a:off x="611188" y="174625"/>
            <a:ext cx="10817225" cy="830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Center’s Services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85" y="1004889"/>
            <a:ext cx="1187606" cy="6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301" y="716379"/>
            <a:ext cx="1772331" cy="116917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2" idx="2"/>
          </p:cNvCxnSpPr>
          <p:nvPr/>
        </p:nvCxnSpPr>
        <p:spPr>
          <a:xfrm flipH="1">
            <a:off x="6019800" y="1004888"/>
            <a:ext cx="1" cy="5172075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3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arenR"/>
            </a:pPr>
            <a:r>
              <a:rPr lang="en-US" dirty="0" smtClean="0"/>
              <a:t>Elegant: EU funded project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Employing 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or improving employment opportunities for students of the College of Computer Technology and Information from graduates or those about to </a:t>
            </a:r>
            <a:r>
              <a:rPr lang="en-US" altLang="en-US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graduate through training, study tours, networking, etc.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dirty="0" err="1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Tajdeed</a:t>
            </a:r>
            <a:r>
              <a:rPr lang="en-US" altLang="en-US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: Center/private company partnership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6 months training program to improve employability of university graduates 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dirty="0" err="1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AppsFactory</a:t>
            </a:r>
            <a:r>
              <a:rPr lang="en-US" altLang="en-US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Internship program for IT student to develop real life applications</a:t>
            </a:r>
          </a:p>
          <a:p>
            <a:pPr marL="457200" lvl="0" indent="-457200">
              <a:buFont typeface="+mj-lt"/>
              <a:buAutoNum type="arabicParenR"/>
            </a:pPr>
            <a:endParaRPr lang="en-US" altLang="en-US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4"/>
            </a:pPr>
            <a:r>
              <a:rPr lang="en-US" dirty="0" smtClean="0"/>
              <a:t>Innovation groups: CEIP initiative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Provide extra-curricular training in 3D printing, IOT, ethical hacking, drones and problem </a:t>
            </a:r>
            <a:r>
              <a:rPr lang="en-US" smtClean="0"/>
              <a:t>solving.</a:t>
            </a:r>
          </a:p>
          <a:p>
            <a:pPr marL="342900" indent="-342900">
              <a:buFont typeface="+mj-lt"/>
              <a:buAutoNum type="arabicParenR" startAt="4"/>
            </a:pPr>
            <a:endParaRPr lang="en-US" dirty="0" smtClean="0"/>
          </a:p>
          <a:p>
            <a:pPr marL="457200" indent="-457200">
              <a:buFont typeface="+mj-lt"/>
              <a:buAutoNum type="arabicParenR" startAt="4"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75C36-314A-42CB-9114-6E0CE4AB2735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511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Corbel</vt:lpstr>
      <vt:lpstr>inherit</vt:lpstr>
      <vt:lpstr>Times New Roman</vt:lpstr>
      <vt:lpstr>Wingdings</vt:lpstr>
      <vt:lpstr>Office Theme</vt:lpstr>
      <vt:lpstr>Linking Tertiary Education to Labor Market </vt:lpstr>
      <vt:lpstr>Outline </vt:lpstr>
      <vt:lpstr>Introduction </vt:lpstr>
      <vt:lpstr>PowerPoint Presentation</vt:lpstr>
      <vt:lpstr>The output of the tertiary education system is not only the graduates but also the research </vt:lpstr>
      <vt:lpstr>Should we trust the labor market with the quality of our educational system??</vt:lpstr>
      <vt:lpstr>Center of Excellence for Innovative Projects at JUST</vt:lpstr>
      <vt:lpstr>Center’s Services</vt:lpstr>
      <vt:lpstr>Projects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2020-11-14T18:32:37Z</dcterms:created>
  <dcterms:modified xsi:type="dcterms:W3CDTF">2020-11-16T20:49:04Z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