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317" r:id="rId3"/>
    <p:sldId id="356" r:id="rId4"/>
    <p:sldId id="357" r:id="rId5"/>
    <p:sldId id="359" r:id="rId6"/>
    <p:sldId id="360" r:id="rId7"/>
    <p:sldId id="428" r:id="rId8"/>
    <p:sldId id="337" r:id="rId9"/>
    <p:sldId id="338" r:id="rId10"/>
    <p:sldId id="475" r:id="rId11"/>
    <p:sldId id="479" r:id="rId12"/>
    <p:sldId id="485" r:id="rId13"/>
    <p:sldId id="486" r:id="rId14"/>
    <p:sldId id="487" r:id="rId15"/>
    <p:sldId id="488" r:id="rId16"/>
    <p:sldId id="489" r:id="rId17"/>
    <p:sldId id="490" r:id="rId18"/>
    <p:sldId id="483" r:id="rId19"/>
    <p:sldId id="484" r:id="rId20"/>
    <p:sldId id="480" r:id="rId21"/>
    <p:sldId id="482" r:id="rId22"/>
    <p:sldId id="481" r:id="rId23"/>
    <p:sldId id="491" r:id="rId24"/>
    <p:sldId id="471" r:id="rId25"/>
    <p:sldId id="47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27" autoAdjust="0"/>
    <p:restoredTop sz="76690" autoAdjust="0"/>
  </p:normalViewPr>
  <p:slideViewPr>
    <p:cSldViewPr snapToGrid="0">
      <p:cViewPr varScale="1">
        <p:scale>
          <a:sx n="116" d="100"/>
          <a:sy n="116" d="100"/>
        </p:scale>
        <p:origin x="-210"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10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6E2C-FBEF-4775-8A40-39354057E592}" type="datetimeFigureOut">
              <a:rPr lang="en-US" smtClean="0"/>
              <a:pPr/>
              <a:t>14/11/2020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21459-5809-4DA8-ABAB-DA4BB0101DC7}" type="slidenum">
              <a:rPr lang="en-US" smtClean="0"/>
              <a:pPr/>
              <a:t>‹#›</a:t>
            </a:fld>
            <a:endParaRPr lang="en-US"/>
          </a:p>
        </p:txBody>
      </p:sp>
    </p:spTree>
    <p:extLst>
      <p:ext uri="{BB962C8B-B14F-4D97-AF65-F5344CB8AC3E}">
        <p14:creationId xmlns:p14="http://schemas.microsoft.com/office/powerpoint/2010/main" xmlns="" val="52754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14/11/2020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11" name="Rectangle 10"/>
          <p:cNvSpPr/>
          <p:nvPr userDrawn="1"/>
        </p:nvSpPr>
        <p:spPr>
          <a:xfrm>
            <a:off x="2465618" y="6465673"/>
            <a:ext cx="6588579"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3060065" algn="ctr"/>
                <a:tab pos="6120130" algn="r"/>
              </a:tabLst>
              <a:defRPr/>
            </a:pPr>
            <a:r>
              <a:rPr lang="en-US" sz="1600" kern="12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U.S.-Jordanian University Cooperation Network (UCN) Webinar Series </a:t>
            </a:r>
          </a:p>
          <a:p>
            <a:pPr algn="ctr">
              <a:tabLst>
                <a:tab pos="3060065" algn="ctr"/>
                <a:tab pos="6120130" algn="r"/>
              </a:tabLst>
            </a:pP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951273" y="673739"/>
            <a:ext cx="1724891" cy="1067790"/>
          </a:xfrm>
          <a:prstGeom prst="rect">
            <a:avLst/>
          </a:prstGeom>
        </p:spPr>
      </p:pic>
      <p:sp>
        <p:nvSpPr>
          <p:cNvPr id="10" name="Rectangle 9"/>
          <p:cNvSpPr/>
          <p:nvPr userDrawn="1"/>
        </p:nvSpPr>
        <p:spPr>
          <a:xfrm>
            <a:off x="2465618" y="6465673"/>
            <a:ext cx="6588579"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3060065" algn="ctr"/>
                <a:tab pos="6120130" algn="r"/>
              </a:tabLst>
              <a:defRPr/>
            </a:pPr>
            <a:r>
              <a:rPr lang="en-US" sz="1600" kern="12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U.S.-Jordanian University Cooperation Network (UCN) Webinar Series </a:t>
            </a:r>
          </a:p>
          <a:p>
            <a:pPr algn="ctr">
              <a:tabLst>
                <a:tab pos="3060065" algn="ctr"/>
                <a:tab pos="6120130" algn="r"/>
              </a:tabLst>
            </a:pP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14/11/2020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64822" y="599725"/>
            <a:ext cx="1724891" cy="1067790"/>
          </a:xfrm>
          <a:prstGeom prst="rect">
            <a:avLst/>
          </a:prstGeom>
        </p:spPr>
      </p:pic>
      <p:sp>
        <p:nvSpPr>
          <p:cNvPr id="10" name="Rectangle 9"/>
          <p:cNvSpPr/>
          <p:nvPr userDrawn="1"/>
        </p:nvSpPr>
        <p:spPr>
          <a:xfrm>
            <a:off x="2465618" y="6465673"/>
            <a:ext cx="6588579"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3060065" algn="ctr"/>
                <a:tab pos="6120130" algn="r"/>
              </a:tabLst>
              <a:defRPr/>
            </a:pPr>
            <a:r>
              <a:rPr lang="en-US" sz="1600" kern="12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U.S.-Jordanian University Cooperation Network (UCN) Webinar Series </a:t>
            </a:r>
          </a:p>
          <a:p>
            <a:pPr algn="ctr">
              <a:tabLst>
                <a:tab pos="3060065" algn="ctr"/>
                <a:tab pos="6120130" algn="r"/>
              </a:tabLst>
            </a:pP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14/11/2020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
        <p:nvSpPr>
          <p:cNvPr id="11" name="Rectangle 10"/>
          <p:cNvSpPr/>
          <p:nvPr userDrawn="1"/>
        </p:nvSpPr>
        <p:spPr>
          <a:xfrm>
            <a:off x="1796147" y="6465669"/>
            <a:ext cx="7925687"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3060065" algn="ctr"/>
                <a:tab pos="6120130" algn="r"/>
              </a:tabLst>
              <a:defRPr/>
            </a:pPr>
            <a:r>
              <a:rPr lang="en-US" sz="1600" kern="12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U.S.-Jordanian University Cooperation Network (UCN) Webinar Series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33810"/>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14/11/2020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grpSp>
        <p:nvGrpSpPr>
          <p:cNvPr id="9" name="Group 14"/>
          <p:cNvGrpSpPr>
            <a:grpSpLocks noChangeAspect="1"/>
          </p:cNvGrpSpPr>
          <p:nvPr userDrawn="1"/>
        </p:nvGrpSpPr>
        <p:grpSpPr bwMode="auto">
          <a:xfrm>
            <a:off x="412000" y="92045"/>
            <a:ext cx="3273425" cy="1163637"/>
            <a:chOff x="-921" y="1556"/>
            <a:chExt cx="6486" cy="2411"/>
          </a:xfrm>
        </p:grpSpPr>
        <p:sp>
          <p:nvSpPr>
            <p:cNvPr id="10" name="AutoShape 6"/>
            <p:cNvSpPr>
              <a:spLocks noChangeAspect="1" noChangeArrowheads="1" noTextEdit="1"/>
            </p:cNvSpPr>
            <p:nvPr/>
          </p:nvSpPr>
          <p:spPr bwMode="auto">
            <a:xfrm>
              <a:off x="195" y="1556"/>
              <a:ext cx="5370" cy="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11"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21" y="2476"/>
              <a:ext cx="6298" cy="1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3" name="Picture 12"/>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0378415" y="121774"/>
            <a:ext cx="1724891" cy="1067790"/>
          </a:xfrm>
          <a:prstGeom prst="rect">
            <a:avLst/>
          </a:prstGeom>
        </p:spPr>
      </p:pic>
      <p:sp>
        <p:nvSpPr>
          <p:cNvPr id="14" name="Rectangle 13"/>
          <p:cNvSpPr/>
          <p:nvPr userDrawn="1"/>
        </p:nvSpPr>
        <p:spPr>
          <a:xfrm>
            <a:off x="2465618" y="6465673"/>
            <a:ext cx="6588579"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3060065" algn="ctr"/>
                <a:tab pos="6120130" algn="r"/>
              </a:tabLst>
              <a:defRPr/>
            </a:pPr>
            <a:r>
              <a:rPr lang="en-US" sz="1600" kern="12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U.S.-Jordanian University Cooperation Network (UCN) Webinar Series </a:t>
            </a:r>
          </a:p>
          <a:p>
            <a:pPr algn="ctr">
              <a:tabLst>
                <a:tab pos="3060065" algn="ctr"/>
                <a:tab pos="6120130" algn="r"/>
              </a:tabLst>
            </a:pP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14/11/2020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953522" y="689929"/>
            <a:ext cx="1724891" cy="1067790"/>
          </a:xfrm>
          <a:prstGeom prst="rect">
            <a:avLst/>
          </a:prstGeom>
        </p:spPr>
      </p:pic>
      <p:sp>
        <p:nvSpPr>
          <p:cNvPr id="11" name="Rectangle 10"/>
          <p:cNvSpPr/>
          <p:nvPr userDrawn="1"/>
        </p:nvSpPr>
        <p:spPr>
          <a:xfrm>
            <a:off x="2465618" y="6465673"/>
            <a:ext cx="6588579"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3060065" algn="ctr"/>
                <a:tab pos="6120130" algn="r"/>
              </a:tabLst>
              <a:defRPr/>
            </a:pPr>
            <a:r>
              <a:rPr lang="en-US" sz="1600" kern="12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U.S.-Jordanian University Cooperation Network (UCN) Webinar Series </a:t>
            </a:r>
          </a:p>
          <a:p>
            <a:pPr algn="ctr">
              <a:tabLst>
                <a:tab pos="3060065" algn="ctr"/>
                <a:tab pos="6120130" algn="r"/>
              </a:tabLst>
            </a:pP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14/11/2020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953522" y="652767"/>
            <a:ext cx="1724891" cy="1067790"/>
          </a:xfrm>
          <a:prstGeom prst="rect">
            <a:avLst/>
          </a:prstGeom>
        </p:spPr>
      </p:pic>
      <p:sp>
        <p:nvSpPr>
          <p:cNvPr id="13" name="Rectangle 12"/>
          <p:cNvSpPr/>
          <p:nvPr userDrawn="1"/>
        </p:nvSpPr>
        <p:spPr>
          <a:xfrm>
            <a:off x="2465618" y="6465673"/>
            <a:ext cx="6588579"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3060065" algn="ctr"/>
                <a:tab pos="6120130" algn="r"/>
              </a:tabLst>
              <a:defRPr/>
            </a:pPr>
            <a:r>
              <a:rPr lang="en-US" sz="1600" kern="12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U.S.-Jordanian University Cooperation Network (UCN) Webinar Series </a:t>
            </a:r>
          </a:p>
          <a:p>
            <a:pPr algn="ctr">
              <a:tabLst>
                <a:tab pos="3060065" algn="ctr"/>
                <a:tab pos="6120130" algn="r"/>
              </a:tabLst>
            </a:pP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14/11/2020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948223" y="695124"/>
            <a:ext cx="1724891" cy="1067790"/>
          </a:xfrm>
          <a:prstGeom prst="rect">
            <a:avLst/>
          </a:prstGeom>
        </p:spPr>
      </p:pic>
      <p:sp>
        <p:nvSpPr>
          <p:cNvPr id="9" name="Rectangle 8"/>
          <p:cNvSpPr/>
          <p:nvPr userDrawn="1"/>
        </p:nvSpPr>
        <p:spPr>
          <a:xfrm>
            <a:off x="2465618" y="6465673"/>
            <a:ext cx="6588579"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3060065" algn="ctr"/>
                <a:tab pos="6120130" algn="r"/>
              </a:tabLst>
              <a:defRPr/>
            </a:pPr>
            <a:r>
              <a:rPr lang="en-US" sz="1600" kern="12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U.S.-Jordanian University Cooperation Network (UCN) Webinar Series </a:t>
            </a:r>
          </a:p>
          <a:p>
            <a:pPr algn="ctr">
              <a:tabLst>
                <a:tab pos="3060065" algn="ctr"/>
                <a:tab pos="6120130" algn="r"/>
              </a:tabLst>
            </a:pP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14/11/2020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6" name="Rectangle 5"/>
          <p:cNvSpPr/>
          <p:nvPr userDrawn="1"/>
        </p:nvSpPr>
        <p:spPr>
          <a:xfrm>
            <a:off x="2465618" y="6465673"/>
            <a:ext cx="6588579"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3060065" algn="ctr"/>
                <a:tab pos="6120130" algn="r"/>
              </a:tabLst>
              <a:defRPr/>
            </a:pPr>
            <a:r>
              <a:rPr lang="en-US" sz="1600" kern="12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U.S.-Jordanian University Cooperation Network (UCN) Webinar Series </a:t>
            </a:r>
          </a:p>
          <a:p>
            <a:pPr algn="ctr">
              <a:tabLst>
                <a:tab pos="3060065" algn="ctr"/>
                <a:tab pos="6120130" algn="r"/>
              </a:tabLst>
            </a:pP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14/11/2020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015765" y="231100"/>
            <a:ext cx="1724891" cy="1067790"/>
          </a:xfrm>
          <a:prstGeom prst="rect">
            <a:avLst/>
          </a:prstGeom>
        </p:spPr>
      </p:pic>
      <p:sp>
        <p:nvSpPr>
          <p:cNvPr id="11" name="Rectangle 10"/>
          <p:cNvSpPr/>
          <p:nvPr userDrawn="1"/>
        </p:nvSpPr>
        <p:spPr>
          <a:xfrm>
            <a:off x="2465618" y="6465673"/>
            <a:ext cx="6588579"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3060065" algn="ctr"/>
                <a:tab pos="6120130" algn="r"/>
              </a:tabLst>
              <a:defRPr/>
            </a:pPr>
            <a:r>
              <a:rPr lang="en-US" sz="1600" kern="12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U.S.-Jordanian University Cooperation Network (UCN) Webinar Series </a:t>
            </a:r>
          </a:p>
          <a:p>
            <a:pPr algn="ctr">
              <a:tabLst>
                <a:tab pos="3060065" algn="ctr"/>
                <a:tab pos="6120130" algn="r"/>
              </a:tabLst>
            </a:pP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14/11/2020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013785" y="599725"/>
            <a:ext cx="1724891" cy="1067790"/>
          </a:xfrm>
          <a:prstGeom prst="rect">
            <a:avLst/>
          </a:prstGeom>
        </p:spPr>
      </p:pic>
      <p:sp>
        <p:nvSpPr>
          <p:cNvPr id="10" name="Rectangle 9"/>
          <p:cNvSpPr/>
          <p:nvPr userDrawn="1"/>
        </p:nvSpPr>
        <p:spPr>
          <a:xfrm>
            <a:off x="2465618" y="6465673"/>
            <a:ext cx="6588579"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tab pos="3060065" algn="ctr"/>
                <a:tab pos="6120130" algn="r"/>
              </a:tabLst>
              <a:defRPr/>
            </a:pPr>
            <a:r>
              <a:rPr lang="en-US" sz="1600" kern="1200" dirty="0" smtClean="0">
                <a:solidFill>
                  <a:schemeClr val="tx1"/>
                </a:solidFill>
                <a:latin typeface="Calibri" panose="020F0502020204030204" pitchFamily="34" charset="0"/>
                <a:ea typeface="Times New Roman" panose="02020603050405020304" pitchFamily="18" charset="0"/>
                <a:cs typeface="Arial" panose="020B0604020202020204" pitchFamily="34" charset="0"/>
              </a:rPr>
              <a:t>U.S.-Jordanian University Cooperation Network (UCN) Webinar Series </a:t>
            </a:r>
          </a:p>
          <a:p>
            <a:pPr algn="ctr">
              <a:tabLst>
                <a:tab pos="3060065" algn="ctr"/>
                <a:tab pos="6120130" algn="r"/>
              </a:tabLst>
            </a:pP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14/11/2020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312" y="1524004"/>
            <a:ext cx="10993549" cy="1533252"/>
          </a:xfrm>
        </p:spPr>
        <p:txBody>
          <a:bodyPr>
            <a:noAutofit/>
          </a:bodyPr>
          <a:lstStyle/>
          <a:p>
            <a:pPr algn="ctr"/>
            <a:r>
              <a:rPr lang="it-IT" sz="3400" b="1" cap="none" dirty="0" smtClean="0">
                <a:solidFill>
                  <a:schemeClr val="tx2"/>
                </a:solidFill>
              </a:rPr>
              <a:t/>
            </a:r>
            <a:br>
              <a:rPr lang="it-IT" sz="3400" b="1" cap="none" dirty="0" smtClean="0">
                <a:solidFill>
                  <a:schemeClr val="tx2"/>
                </a:solidFill>
              </a:rPr>
            </a:br>
            <a:r>
              <a:rPr lang="it-IT" sz="3400" b="1" cap="none" dirty="0" smtClean="0">
                <a:solidFill>
                  <a:schemeClr val="tx2"/>
                </a:solidFill>
              </a:rPr>
              <a:t/>
            </a:r>
            <a:br>
              <a:rPr lang="it-IT" sz="3400" b="1" cap="none" dirty="0" smtClean="0">
                <a:solidFill>
                  <a:schemeClr val="tx2"/>
                </a:solidFill>
              </a:rPr>
            </a:br>
            <a:r>
              <a:rPr lang="en-US" sz="3400" b="1" cap="none" dirty="0" smtClean="0">
                <a:solidFill>
                  <a:schemeClr val="accent2"/>
                </a:solidFill>
                <a:latin typeface="Gill Sans MT" pitchFamily="34" charset="0"/>
                <a:ea typeface="+mn-ea"/>
                <a:cs typeface="Arial" pitchFamily="34" charset="0"/>
              </a:rPr>
              <a:t>The Role of Educational Technology and E-Learning during COVID -19 Pandemic and Its Impact on the Higher Education Sector in Jordan</a:t>
            </a:r>
            <a:endParaRPr lang="en-US" sz="3400" b="1" cap="none" dirty="0">
              <a:solidFill>
                <a:schemeClr val="accent2"/>
              </a:solidFill>
              <a:latin typeface="Gill Sans MT" pitchFamily="34" charset="0"/>
              <a:ea typeface="+mn-ea"/>
              <a:cs typeface="Arial" pitchFamily="34" charset="0"/>
            </a:endParaRPr>
          </a:p>
        </p:txBody>
      </p:sp>
      <p:sp>
        <p:nvSpPr>
          <p:cNvPr id="3" name="Subtitle 2"/>
          <p:cNvSpPr>
            <a:spLocks noGrp="1"/>
          </p:cNvSpPr>
          <p:nvPr>
            <p:ph type="subTitle" idx="1"/>
          </p:nvPr>
        </p:nvSpPr>
        <p:spPr>
          <a:xfrm>
            <a:off x="581191" y="3087585"/>
            <a:ext cx="10993546" cy="3277590"/>
          </a:xfrm>
        </p:spPr>
        <p:txBody>
          <a:bodyPr>
            <a:normAutofit fontScale="92500" lnSpcReduction="10000"/>
          </a:bodyPr>
          <a:lstStyle/>
          <a:p>
            <a:pPr lvl="0" algn="ctr">
              <a:buClr>
                <a:srgbClr val="903163"/>
              </a:buClr>
            </a:pPr>
            <a:r>
              <a:rPr lang="ca-ES" sz="2400" cap="none" dirty="0">
                <a:solidFill>
                  <a:prstClr val="white"/>
                </a:solidFill>
              </a:rPr>
              <a:t>By Prof.  </a:t>
            </a:r>
            <a:r>
              <a:rPr lang="ca-ES" sz="2400" cap="none" dirty="0" smtClean="0">
                <a:solidFill>
                  <a:prstClr val="white"/>
                </a:solidFill>
              </a:rPr>
              <a:t>Muhannad Al-Shboul</a:t>
            </a:r>
          </a:p>
          <a:p>
            <a:pPr lvl="0" algn="ctr">
              <a:buClr>
                <a:srgbClr val="903163"/>
              </a:buClr>
            </a:pPr>
            <a:r>
              <a:rPr lang="ca-ES" sz="2400" cap="none" dirty="0" smtClean="0">
                <a:solidFill>
                  <a:prstClr val="white"/>
                </a:solidFill>
              </a:rPr>
              <a:t>Vice Dean for Quality Affairs and Development</a:t>
            </a:r>
          </a:p>
          <a:p>
            <a:pPr lvl="0" algn="ctr">
              <a:buClr>
                <a:srgbClr val="903163"/>
              </a:buClr>
            </a:pPr>
            <a:r>
              <a:rPr lang="ca-ES" sz="2400" cap="none" dirty="0" smtClean="0">
                <a:solidFill>
                  <a:prstClr val="white"/>
                </a:solidFill>
              </a:rPr>
              <a:t>School of Educational Sciences</a:t>
            </a:r>
            <a:endParaRPr lang="ca-ES" sz="2400" cap="none" dirty="0">
              <a:solidFill>
                <a:prstClr val="white"/>
              </a:solidFill>
            </a:endParaRPr>
          </a:p>
          <a:p>
            <a:pPr lvl="0" algn="ctr">
              <a:buClr>
                <a:srgbClr val="903163"/>
              </a:buClr>
            </a:pPr>
            <a:r>
              <a:rPr lang="ca-ES" sz="2400" cap="none" dirty="0">
                <a:solidFill>
                  <a:prstClr val="white"/>
                </a:solidFill>
              </a:rPr>
              <a:t>The University of </a:t>
            </a:r>
            <a:r>
              <a:rPr lang="ca-ES" sz="2400" cap="none" dirty="0" smtClean="0">
                <a:solidFill>
                  <a:prstClr val="white"/>
                </a:solidFill>
              </a:rPr>
              <a:t>Jordan</a:t>
            </a:r>
          </a:p>
          <a:p>
            <a:pPr algn="ctr">
              <a:buClr>
                <a:srgbClr val="903163"/>
              </a:buClr>
            </a:pPr>
            <a:r>
              <a:rPr lang="en-US" sz="2400" cap="none" dirty="0" smtClean="0">
                <a:solidFill>
                  <a:prstClr val="white"/>
                </a:solidFill>
              </a:rPr>
              <a:t>U.S.-Jordanian University Cooperation Network (UCN) Webinar Series </a:t>
            </a:r>
            <a:endParaRPr lang="ca-ES" sz="2400" cap="none" dirty="0">
              <a:solidFill>
                <a:prstClr val="white"/>
              </a:solidFill>
            </a:endParaRPr>
          </a:p>
          <a:p>
            <a:pPr algn="ctr">
              <a:buClr>
                <a:srgbClr val="903163"/>
              </a:buClr>
            </a:pPr>
            <a:r>
              <a:rPr lang="en-US" sz="2400" cap="none" dirty="0" smtClean="0">
                <a:solidFill>
                  <a:prstClr val="white"/>
                </a:solidFill>
              </a:rPr>
              <a:t>Novermber17, 2020</a:t>
            </a:r>
            <a:endParaRPr lang="en-US" sz="2400" cap="none" dirty="0">
              <a:solidFill>
                <a:prstClr val="white"/>
              </a:solidFill>
            </a:endParaRPr>
          </a:p>
          <a:p>
            <a:pPr lvl="0" algn="ctr">
              <a:buClr>
                <a:srgbClr val="903163"/>
              </a:buClr>
            </a:pPr>
            <a:r>
              <a:rPr lang="en-US" sz="2400" cap="none" dirty="0" smtClean="0">
                <a:solidFill>
                  <a:prstClr val="white"/>
                </a:solidFill>
              </a:rPr>
              <a:t>Online Webinar via Zoom</a:t>
            </a:r>
            <a:endParaRPr lang="en-US" sz="2400" cap="none" dirty="0">
              <a:solidFill>
                <a:prstClr val="white"/>
              </a:solidFill>
            </a:endParaRPr>
          </a:p>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75266" y="186063"/>
            <a:ext cx="951199" cy="11887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p:cNvPicPr>
            <a:picLocks noChangeAspect="1" noChangeArrowheads="1"/>
          </p:cNvPicPr>
          <p:nvPr/>
        </p:nvPicPr>
        <p:blipFill>
          <a:blip r:embed="rId3"/>
          <a:srcRect/>
          <a:stretch>
            <a:fillRect/>
          </a:stretch>
        </p:blipFill>
        <p:spPr bwMode="auto">
          <a:xfrm>
            <a:off x="8467597" y="592352"/>
            <a:ext cx="3000375" cy="8953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908741" y="536490"/>
            <a:ext cx="2400300" cy="990600"/>
          </a:xfrm>
          <a:prstGeom prst="rect">
            <a:avLst/>
          </a:prstGeom>
          <a:noFill/>
          <a:ln w="9525">
            <a:noFill/>
            <a:miter lim="800000"/>
            <a:headEnd/>
            <a:tailEnd/>
          </a:ln>
          <a:effectLst/>
        </p:spPr>
      </p:pic>
    </p:spTree>
    <p:extLst>
      <p:ext uri="{BB962C8B-B14F-4D97-AF65-F5344CB8AC3E}">
        <p14:creationId xmlns:p14="http://schemas.microsoft.com/office/powerpoint/2010/main" xmlns="" val="426250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p:cNvSpPr>
          <p:nvPr/>
        </p:nvSpPr>
        <p:spPr>
          <a:xfrm>
            <a:off x="581025" y="2335213"/>
            <a:ext cx="11458575" cy="3846512"/>
          </a:xfrm>
          <a:prstGeom prst="rect">
            <a:avLst/>
          </a:prstGeom>
        </p:spPr>
        <p:txBody>
          <a:bodyPr vert="horz" lIns="91440" tIns="45720" rIns="91440" bIns="45720" rtlCol="0" anchor="ctr">
            <a:normAutofit/>
          </a:bodyPr>
          <a:lstStyle/>
          <a:p>
            <a:pPr marL="306000" lvl="0" indent="-306000">
              <a:spcBef>
                <a:spcPct val="20000"/>
              </a:spcBef>
              <a:spcAft>
                <a:spcPts val="600"/>
              </a:spcAft>
              <a:buClr>
                <a:schemeClr val="accent2"/>
              </a:buClr>
              <a:buSzPct val="92000"/>
              <a:buFont typeface="Wingdings 2" panose="05020102010507070707" pitchFamily="18" charset="2"/>
              <a:buChar char=""/>
            </a:pPr>
            <a:r>
              <a:rPr lang="en-US" sz="2000" dirty="0" smtClean="0">
                <a:solidFill>
                  <a:schemeClr val="tx2"/>
                </a:solidFill>
              </a:rPr>
              <a:t>The faculty members of most Jordanian universities -if not all- have begun to get online training on how to use e-Learning and distance learning tools to deliver online teaching to their students.  At the same time, faculty and staff members are learning how to use online learning platforms. </a:t>
            </a:r>
          </a:p>
          <a:p>
            <a:pPr marL="306000" lvl="0" indent="-306000">
              <a:spcBef>
                <a:spcPct val="20000"/>
              </a:spcBef>
              <a:spcAft>
                <a:spcPts val="600"/>
              </a:spcAft>
              <a:buClr>
                <a:schemeClr val="accent2"/>
              </a:buClr>
              <a:buSzPct val="92000"/>
              <a:buFont typeface="Wingdings 2" panose="05020102010507070707" pitchFamily="18" charset="2"/>
              <a:buChar char=""/>
            </a:pPr>
            <a:r>
              <a:rPr lang="en-US" sz="2000" dirty="0" smtClean="0">
                <a:solidFill>
                  <a:schemeClr val="tx2"/>
                </a:solidFill>
              </a:rPr>
              <a:t>Previous, they are using only the delivery through face-to-face teaching. However, the shift to online mode has raised many queries on the quality of education.</a:t>
            </a:r>
          </a:p>
          <a:p>
            <a:pPr marL="306000" lvl="0" indent="-306000">
              <a:spcBef>
                <a:spcPct val="20000"/>
              </a:spcBef>
              <a:spcAft>
                <a:spcPts val="600"/>
              </a:spcAft>
              <a:buClr>
                <a:schemeClr val="accent2"/>
              </a:buClr>
              <a:buSzPct val="92000"/>
              <a:buFont typeface="Wingdings 2" panose="05020102010507070707" pitchFamily="18" charset="2"/>
              <a:buChar char=""/>
            </a:pPr>
            <a:r>
              <a:rPr lang="en-US" sz="2000" dirty="0" smtClean="0">
                <a:solidFill>
                  <a:schemeClr val="tx2"/>
                </a:solidFill>
              </a:rPr>
              <a:t>Furthermore, the quality of education and excellent infrastructures such as computers and IT modern equipment reception are now in massive demand and universities are changing their teaching models with the use of intellectual capital. </a:t>
            </a:r>
          </a:p>
        </p:txBody>
      </p:sp>
    </p:spTree>
    <p:extLst>
      <p:ext uri="{BB962C8B-B14F-4D97-AF65-F5344CB8AC3E}">
        <p14:creationId xmlns:p14="http://schemas.microsoft.com/office/powerpoint/2010/main" xmlns="" val="371904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p:cNvSpPr>
          <p:nvPr/>
        </p:nvSpPr>
        <p:spPr>
          <a:xfrm>
            <a:off x="581025" y="2335213"/>
            <a:ext cx="11458575" cy="3846512"/>
          </a:xfrm>
          <a:prstGeom prst="rect">
            <a:avLst/>
          </a:prstGeom>
        </p:spPr>
        <p:txBody>
          <a:bodyPr vert="horz" lIns="91440" tIns="45720" rIns="91440" bIns="45720" rtlCol="0" anchor="ctr">
            <a:normAutofit/>
          </a:bodyPr>
          <a:lstStyle/>
          <a:p>
            <a:pPr marL="306000" lvl="0" indent="-306000">
              <a:spcBef>
                <a:spcPct val="20000"/>
              </a:spcBef>
              <a:spcAft>
                <a:spcPts val="600"/>
              </a:spcAft>
              <a:buClr>
                <a:schemeClr val="accent2"/>
              </a:buClr>
              <a:buSzPct val="92000"/>
              <a:buFont typeface="Wingdings 2" panose="05020102010507070707" pitchFamily="18" charset="2"/>
              <a:buChar char=""/>
            </a:pPr>
            <a:r>
              <a:rPr lang="en-US" sz="2000" dirty="0" smtClean="0">
                <a:solidFill>
                  <a:schemeClr val="tx2"/>
                </a:solidFill>
              </a:rPr>
              <a:t>Thus, an unexpected shift from face-to-face learning to online learning, there are some difficulties faced by students and lecturers. Moreover, most of the higher education institutions in Jordan have significant issues with technological infrastructure in rural areas; thus, the standard of online education may be a critical issue that needs essential focus. </a:t>
            </a:r>
          </a:p>
          <a:p>
            <a:pPr marL="306000" lvl="0" indent="-306000">
              <a:spcBef>
                <a:spcPct val="20000"/>
              </a:spcBef>
              <a:spcAft>
                <a:spcPts val="600"/>
              </a:spcAft>
              <a:buClr>
                <a:schemeClr val="accent2"/>
              </a:buClr>
              <a:buSzPct val="92000"/>
              <a:buFont typeface="Wingdings 2" panose="05020102010507070707" pitchFamily="18" charset="2"/>
              <a:buChar char=""/>
            </a:pPr>
            <a:r>
              <a:rPr lang="en-US" sz="2000" dirty="0" smtClean="0">
                <a:solidFill>
                  <a:schemeClr val="tx2"/>
                </a:solidFill>
              </a:rPr>
              <a:t>Therefore, top management of universities in Jordan must be provided with recommendations for developing an understanding of the implication of e-Service quality, information quality, system quality, system use, and user satisfaction concerning e-Learning success.</a:t>
            </a:r>
            <a:endParaRPr lang="en-GB" sz="2000" dirty="0" smtClean="0">
              <a:solidFill>
                <a:schemeClr val="tx2"/>
              </a:solidFill>
            </a:endParaRPr>
          </a:p>
        </p:txBody>
      </p:sp>
    </p:spTree>
    <p:extLst>
      <p:ext uri="{BB962C8B-B14F-4D97-AF65-F5344CB8AC3E}">
        <p14:creationId xmlns:p14="http://schemas.microsoft.com/office/powerpoint/2010/main" xmlns="" val="3719042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none" dirty="0" smtClean="0"/>
              <a:t>Statistics about E-Learning  in Jordan in the Light of the </a:t>
            </a:r>
            <a:r>
              <a:rPr lang="en-US" b="1" cap="none" dirty="0" err="1" smtClean="0"/>
              <a:t>Coronavirus</a:t>
            </a:r>
            <a:r>
              <a:rPr lang="en-US" b="1" cap="none" dirty="0" smtClean="0"/>
              <a:t> Pandemic</a:t>
            </a:r>
            <a:endParaRPr lang="en-GB" b="1" cap="none" dirty="0" smtClean="0"/>
          </a:p>
        </p:txBody>
      </p:sp>
      <p:sp>
        <p:nvSpPr>
          <p:cNvPr id="3" name="Content Placeholder 2"/>
          <p:cNvSpPr>
            <a:spLocks noGrp="1"/>
          </p:cNvSpPr>
          <p:nvPr>
            <p:ph idx="1"/>
          </p:nvPr>
        </p:nvSpPr>
        <p:spPr>
          <a:xfrm>
            <a:off x="581192" y="2006221"/>
            <a:ext cx="11029615" cy="4531056"/>
          </a:xfrm>
        </p:spPr>
        <p:txBody>
          <a:bodyPr>
            <a:normAutofit/>
          </a:bodyPr>
          <a:lstStyle/>
          <a:p>
            <a:pPr algn="just"/>
            <a:r>
              <a:rPr lang="en-US" sz="2000" dirty="0" smtClean="0"/>
              <a:t>At the beginning of June 2020, the Jordanian Ministry of Higher Education issued a report, which concluded that the number of courses that have been computerized in the public universities since the beginning of the pandemic amounted to 20,258 courses. These courses accounted for </a:t>
            </a:r>
            <a:r>
              <a:rPr lang="en-US" sz="2000" b="1" dirty="0" smtClean="0"/>
              <a:t>82.21</a:t>
            </a:r>
            <a:r>
              <a:rPr lang="en-US" sz="2000" dirty="0" smtClean="0"/>
              <a:t> percent of the courses offered in the second academic semester's schedule of 2019/2020 in the </a:t>
            </a:r>
            <a:r>
              <a:rPr lang="en-US" sz="2000" u="sng" dirty="0" smtClean="0"/>
              <a:t>public universities</a:t>
            </a:r>
            <a:r>
              <a:rPr lang="en-US" sz="2000" dirty="0" smtClean="0"/>
              <a:t> of Jordan, while the ratio of computerized courses to the courses presented in </a:t>
            </a:r>
            <a:r>
              <a:rPr lang="en-US" sz="2000" u="sng" dirty="0" smtClean="0"/>
              <a:t>private universities</a:t>
            </a:r>
            <a:r>
              <a:rPr lang="en-US" sz="2000" dirty="0" smtClean="0"/>
              <a:t> for the same semester accounted for </a:t>
            </a:r>
            <a:r>
              <a:rPr lang="en-US" sz="2000" b="1" dirty="0" smtClean="0"/>
              <a:t>93.94</a:t>
            </a:r>
            <a:r>
              <a:rPr lang="en-US" sz="2000" dirty="0" smtClean="0"/>
              <a:t> percent. </a:t>
            </a:r>
          </a:p>
          <a:p>
            <a:pPr algn="just"/>
            <a:r>
              <a:rPr lang="en-US" sz="2000" dirty="0" smtClean="0"/>
              <a:t>This recently released report also showed that the number of those who logged in the electronic applications and platforms of the public universities was 326,643 students, accounting for 77.07 percent of the total registered students, while 133,749 students logged in the electronic educational platforms of the private universities, accounting for 88.81 percent of the total students in these universities.</a:t>
            </a:r>
          </a:p>
        </p:txBody>
      </p:sp>
    </p:spTree>
    <p:extLst>
      <p:ext uri="{BB962C8B-B14F-4D97-AF65-F5344CB8AC3E}">
        <p14:creationId xmlns:p14="http://schemas.microsoft.com/office/powerpoint/2010/main" xmlns="" val="619993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006221"/>
            <a:ext cx="11029615" cy="4531056"/>
          </a:xfrm>
        </p:spPr>
        <p:txBody>
          <a:bodyPr>
            <a:normAutofit/>
          </a:bodyPr>
          <a:lstStyle/>
          <a:p>
            <a:r>
              <a:rPr lang="en-US" sz="2000" dirty="0" smtClean="0"/>
              <a:t>The report showed that these percentages continued to rise, reaching until the sixth week of utilizing e-Learning, in terms of computerized courses, to </a:t>
            </a:r>
            <a:r>
              <a:rPr lang="en-US" sz="2000" b="1" dirty="0" smtClean="0"/>
              <a:t>94.5</a:t>
            </a:r>
            <a:r>
              <a:rPr lang="en-US" sz="2000" dirty="0" smtClean="0"/>
              <a:t> percent in </a:t>
            </a:r>
            <a:r>
              <a:rPr lang="en-US" sz="2000" u="sng" dirty="0" smtClean="0"/>
              <a:t>public universities </a:t>
            </a:r>
            <a:r>
              <a:rPr lang="en-US" sz="2000" dirty="0" smtClean="0"/>
              <a:t>and </a:t>
            </a:r>
            <a:r>
              <a:rPr lang="en-US" sz="2000" b="1" dirty="0" smtClean="0"/>
              <a:t>98.28</a:t>
            </a:r>
            <a:r>
              <a:rPr lang="en-US" sz="2000" dirty="0" smtClean="0"/>
              <a:t> percent in </a:t>
            </a:r>
            <a:r>
              <a:rPr lang="en-US" sz="2000" u="sng" dirty="0" smtClean="0"/>
              <a:t>private universities</a:t>
            </a:r>
            <a:r>
              <a:rPr lang="en-US" sz="2000" dirty="0" smtClean="0"/>
              <a:t>, an increase of </a:t>
            </a:r>
            <a:r>
              <a:rPr lang="en-US" sz="2000" u="sng" dirty="0" smtClean="0"/>
              <a:t>12.29</a:t>
            </a:r>
            <a:r>
              <a:rPr lang="en-US" sz="2000" dirty="0" smtClean="0"/>
              <a:t> percent for public universities and </a:t>
            </a:r>
            <a:r>
              <a:rPr lang="en-US" sz="2000" u="sng" dirty="0" smtClean="0"/>
              <a:t>4.34</a:t>
            </a:r>
            <a:r>
              <a:rPr lang="en-US" sz="2000" dirty="0" smtClean="0"/>
              <a:t> percent for private universities. </a:t>
            </a:r>
          </a:p>
          <a:p>
            <a:r>
              <a:rPr lang="en-US" sz="2000" dirty="0" smtClean="0"/>
              <a:t>According to this report, the number of students benefiting from computerized courses is 417,373 students in the public universities and 168,294 students in the private universities, an increase of 90,730 students, and the percentage of beneficiary students during the sixth week reached 86.49 percent in the public universities, and 85.52 percent in the private universities.</a:t>
            </a:r>
          </a:p>
        </p:txBody>
      </p:sp>
    </p:spTree>
    <p:extLst>
      <p:ext uri="{BB962C8B-B14F-4D97-AF65-F5344CB8AC3E}">
        <p14:creationId xmlns:p14="http://schemas.microsoft.com/office/powerpoint/2010/main" xmlns="" val="619993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006221"/>
            <a:ext cx="11029615" cy="4531056"/>
          </a:xfrm>
        </p:spPr>
        <p:txBody>
          <a:bodyPr>
            <a:normAutofit/>
          </a:bodyPr>
          <a:lstStyle/>
          <a:p>
            <a:r>
              <a:rPr lang="en-US" sz="2000" dirty="0" smtClean="0"/>
              <a:t>The report also showed that the university theses discussed in Jordanian universities through visual telecommunication methods for the end of last April amounted to 286, including 207 Master theses and 79 Doctorate dissertation. The report stressed that the e-Learning experience in Jordanian universities was evaluated through the Jordanian Ministry of Higher Education.</a:t>
            </a:r>
          </a:p>
          <a:p>
            <a:r>
              <a:rPr lang="en-US" sz="2000" dirty="0" smtClean="0"/>
              <a:t>The report also showed that the level of student satisfaction with the effectiveness of e-Learning was 54.4 percent according to the study conducted by the Jordanian Ministry of Higher Education, which was designed within four topics, namely the methods and technologies with a satisfaction rate of 55.93 percent, the electronic content with a satisfaction rate of 52.56 percent, the effectiveness of teaching with a satisfaction rate of 56.83 percent, and assessment with a satisfaction rate of 50.63 percent. </a:t>
            </a:r>
          </a:p>
          <a:p>
            <a:r>
              <a:rPr lang="en-US" sz="2000" dirty="0" smtClean="0"/>
              <a:t>The report showed that the rate of satisfaction with the effectiveness of e-teaching for Master students reached 70.54 percent, and 53.06 percent for undergraduate program students, while it reached 58.14 percent for intermediate diploma students.</a:t>
            </a:r>
            <a:endParaRPr lang="en-US" sz="2000" dirty="0"/>
          </a:p>
        </p:txBody>
      </p:sp>
    </p:spTree>
    <p:extLst>
      <p:ext uri="{BB962C8B-B14F-4D97-AF65-F5344CB8AC3E}">
        <p14:creationId xmlns:p14="http://schemas.microsoft.com/office/powerpoint/2010/main" xmlns="" val="619993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006221"/>
            <a:ext cx="11029615" cy="4531056"/>
          </a:xfrm>
        </p:spPr>
        <p:txBody>
          <a:bodyPr>
            <a:normAutofit/>
          </a:bodyPr>
          <a:lstStyle/>
          <a:p>
            <a:r>
              <a:rPr lang="en-US" sz="2000" dirty="0" smtClean="0"/>
              <a:t>The report emphasized that the results of the study conducted by the Ministry did not show a statistically significant difference in the degree of satisfaction with the effectiveness of e-Learning among students living in rural areas compared to those living in urban areas, the rate of satisfaction reached 54.72 percent among students in villages and 54.37 percent among students in cities. The report stated that the highest satisfaction rate was recorded for students of humanities at about 60.00 percent, followed by information technology students at 54.60 percent.</a:t>
            </a:r>
          </a:p>
          <a:p>
            <a:r>
              <a:rPr lang="en-US" sz="2000" dirty="0" smtClean="0"/>
              <a:t>The report indicated that, according to the survey, the percentage of </a:t>
            </a:r>
            <a:r>
              <a:rPr lang="en-US" sz="2000" u="sng" dirty="0" smtClean="0"/>
              <a:t>students</a:t>
            </a:r>
            <a:r>
              <a:rPr lang="en-US" sz="2000" dirty="0" smtClean="0"/>
              <a:t> who use the educational platforms provided by their universities, reached 83 percent, and 92 percent for </a:t>
            </a:r>
            <a:r>
              <a:rPr lang="en-US" sz="2000" u="sng" dirty="0" smtClean="0"/>
              <a:t>instructors</a:t>
            </a:r>
            <a:r>
              <a:rPr lang="en-US" sz="2000" dirty="0" smtClean="0"/>
              <a:t> of the Jordanian universities who use these platforms. The report showed that 65 percent of students reported that the universities provided instructional information to them on how to use these platforms, while 51 percent of them reported that the universities provided the technical assistance when needed.</a:t>
            </a:r>
          </a:p>
        </p:txBody>
      </p:sp>
    </p:spTree>
    <p:extLst>
      <p:ext uri="{BB962C8B-B14F-4D97-AF65-F5344CB8AC3E}">
        <p14:creationId xmlns:p14="http://schemas.microsoft.com/office/powerpoint/2010/main" xmlns="" val="619993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006221"/>
            <a:ext cx="11029615" cy="4531056"/>
          </a:xfrm>
        </p:spPr>
        <p:txBody>
          <a:bodyPr>
            <a:normAutofit/>
          </a:bodyPr>
          <a:lstStyle/>
          <a:p>
            <a:r>
              <a:rPr lang="en-US" sz="2000" dirty="0" smtClean="0"/>
              <a:t>The report also indicated that the survey results showed that 73 percent of the students use their </a:t>
            </a:r>
            <a:r>
              <a:rPr lang="en-US" sz="2000" dirty="0" err="1" smtClean="0"/>
              <a:t>smartphones</a:t>
            </a:r>
            <a:r>
              <a:rPr lang="en-US" sz="2000" dirty="0" smtClean="0"/>
              <a:t> to access the educational platforms for learning purposes and 78 percent of university instructors use laptops, while 87 percent of the students expressed their desire to implement the Pass/Fail mechanism for the second semester of the academic year 2019/2020.</a:t>
            </a:r>
          </a:p>
          <a:p>
            <a:r>
              <a:rPr lang="en-US" sz="2000" dirty="0" smtClean="0"/>
              <a:t>It is worth noting here that the e-Learning plan, adopted by the Jordanian Ministry of Higher Education since the start of the crisis, included a training course for administrators of e-Learning centers in the Jordanian public and private universities, to provide them with the skills needed to design the teaching process and develop electronic content for the academic courses. The report indicated that a guide has been developed to clarify the designing sequence of the educational content online in cooperation with the </a:t>
            </a:r>
            <a:r>
              <a:rPr lang="en-US" sz="2000" dirty="0" err="1" smtClean="0"/>
              <a:t>Edraak</a:t>
            </a:r>
            <a:r>
              <a:rPr lang="en-US" sz="2000" dirty="0" smtClean="0"/>
              <a:t> Foundation for Education and Community Development, one of the initiatives of the Queen </a:t>
            </a:r>
            <a:r>
              <a:rPr lang="en-US" sz="2000" dirty="0" err="1" smtClean="0"/>
              <a:t>Rania</a:t>
            </a:r>
            <a:r>
              <a:rPr lang="en-US" sz="2000" dirty="0" smtClean="0"/>
              <a:t> Foundation.</a:t>
            </a:r>
          </a:p>
        </p:txBody>
      </p:sp>
    </p:spTree>
    <p:extLst>
      <p:ext uri="{BB962C8B-B14F-4D97-AF65-F5344CB8AC3E}">
        <p14:creationId xmlns:p14="http://schemas.microsoft.com/office/powerpoint/2010/main" xmlns="" val="619993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006221"/>
            <a:ext cx="11029615" cy="4531056"/>
          </a:xfrm>
        </p:spPr>
        <p:txBody>
          <a:bodyPr>
            <a:normAutofit/>
          </a:bodyPr>
          <a:lstStyle/>
          <a:p>
            <a:r>
              <a:rPr lang="en-US" sz="2000" dirty="0" smtClean="0"/>
              <a:t>As for the distance assessment mechanism, the report showed that the Information Technology and Electronic Transformation Directorate in the Jordanian Ministry of Higher Education, held three training workshops to explain the principles and mechanism of distance assessment, how they are aligned with the objectives of e-Learning, and the best methods used for student participation in e-Learning.  The workshops were held in cooperation with </a:t>
            </a:r>
            <a:r>
              <a:rPr lang="en-US" sz="2000" u="sng" dirty="0" smtClean="0"/>
              <a:t>Johns Hopkins University </a:t>
            </a:r>
            <a:r>
              <a:rPr lang="en-US" sz="2000" dirty="0" smtClean="0"/>
              <a:t>and </a:t>
            </a:r>
            <a:r>
              <a:rPr lang="en-US" sz="2000" u="sng" dirty="0" smtClean="0"/>
              <a:t>Georgetown University</a:t>
            </a:r>
            <a:r>
              <a:rPr lang="en-US" sz="2000" dirty="0" smtClean="0"/>
              <a:t> of the United States of America with the participation of specialists in the field of building electronic courses, and several faculty members in the Jordanian public and private universities.</a:t>
            </a:r>
          </a:p>
          <a:p>
            <a:r>
              <a:rPr lang="en-US" sz="2000" dirty="0" smtClean="0"/>
              <a:t>The report indicated that during the </a:t>
            </a:r>
            <a:r>
              <a:rPr lang="en-US" sz="2000" dirty="0" err="1" smtClean="0"/>
              <a:t>Coronavirus</a:t>
            </a:r>
            <a:r>
              <a:rPr lang="en-US" sz="2000" dirty="0" smtClean="0"/>
              <a:t> crisis, the Jordanian Ministry of Higher Education of Jordan announced an exceptional research course for 56 research projects, and identified 1790 free sites that provide Internet services that students of the Jordanian public and private universities can use to take final exams.</a:t>
            </a:r>
          </a:p>
        </p:txBody>
      </p:sp>
    </p:spTree>
    <p:extLst>
      <p:ext uri="{BB962C8B-B14F-4D97-AF65-F5344CB8AC3E}">
        <p14:creationId xmlns:p14="http://schemas.microsoft.com/office/powerpoint/2010/main" xmlns="" val="619993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281294" cy="1013800"/>
          </a:xfrm>
        </p:spPr>
        <p:txBody>
          <a:bodyPr/>
          <a:lstStyle/>
          <a:p>
            <a:r>
              <a:rPr lang="en-US" b="1" cap="none" dirty="0" smtClean="0"/>
              <a:t>Impact of the COVID-19 Pandemic on Higher Education in Jordan </a:t>
            </a:r>
            <a:endParaRPr lang="en-US" dirty="0"/>
          </a:p>
        </p:txBody>
      </p:sp>
      <p:sp>
        <p:nvSpPr>
          <p:cNvPr id="4" name="Rectangle 5"/>
          <p:cNvSpPr txBox="1">
            <a:spLocks/>
          </p:cNvSpPr>
          <p:nvPr/>
        </p:nvSpPr>
        <p:spPr>
          <a:xfrm>
            <a:off x="581025" y="2335213"/>
            <a:ext cx="11458575" cy="3846512"/>
          </a:xfrm>
          <a:prstGeom prst="rect">
            <a:avLst/>
          </a:prstGeom>
        </p:spPr>
        <p:txBody>
          <a:bodyPr vert="horz" lIns="91440" tIns="45720" rIns="91440" bIns="45720" rtlCol="0" anchor="ctr">
            <a:normAutofit/>
          </a:bodyPr>
          <a:lstStyle/>
          <a:p>
            <a:pPr marL="306000" lvl="0" indent="-306000">
              <a:spcBef>
                <a:spcPct val="20000"/>
              </a:spcBef>
              <a:spcAft>
                <a:spcPts val="600"/>
              </a:spcAft>
              <a:buClr>
                <a:schemeClr val="accent2"/>
              </a:buClr>
              <a:buSzPct val="92000"/>
              <a:buFont typeface="Wingdings 2" panose="05020102010507070707" pitchFamily="18" charset="2"/>
              <a:buChar char=""/>
            </a:pPr>
            <a:r>
              <a:rPr kumimoji="0" lang="en-GB" sz="2000" b="0" i="0" u="none" strike="noStrike" kern="1200" cap="none" spc="0" normalizeH="0" baseline="0" noProof="0" dirty="0" smtClean="0">
                <a:ln>
                  <a:noFill/>
                </a:ln>
                <a:solidFill>
                  <a:schemeClr val="tx2"/>
                </a:solidFill>
                <a:effectLst/>
                <a:uLnTx/>
                <a:uFillTx/>
                <a:latin typeface="+mn-lt"/>
                <a:ea typeface="+mn-ea"/>
                <a:cs typeface="+mn-cs"/>
              </a:rPr>
              <a:t>The impact</a:t>
            </a:r>
            <a:r>
              <a:rPr kumimoji="0" lang="en-GB" sz="2000" b="0" i="0" u="none" strike="noStrike" kern="1200" cap="none" spc="0" normalizeH="0" noProof="0" dirty="0" smtClean="0">
                <a:ln>
                  <a:noFill/>
                </a:ln>
                <a:solidFill>
                  <a:schemeClr val="tx2"/>
                </a:solidFill>
                <a:effectLst/>
                <a:uLnTx/>
                <a:uFillTx/>
                <a:latin typeface="+mn-lt"/>
                <a:ea typeface="+mn-ea"/>
                <a:cs typeface="+mn-cs"/>
              </a:rPr>
              <a:t> of the COVID-19 pandemic on Jordanian higher education sector, </a:t>
            </a:r>
            <a:r>
              <a:rPr lang="en-US" sz="2000" dirty="0" smtClean="0">
                <a:solidFill>
                  <a:schemeClr val="tx2"/>
                </a:solidFill>
              </a:rPr>
              <a:t>and the need for e-Learning methodologies are as follows:</a:t>
            </a:r>
            <a:endParaRPr lang="en-GB" sz="2000" dirty="0" smtClean="0">
              <a:solidFill>
                <a:schemeClr val="tx2"/>
              </a:solidFill>
            </a:endParaRPr>
          </a:p>
          <a:p>
            <a:pPr marL="574675" lvl="2" indent="-270000">
              <a:spcBef>
                <a:spcPct val="20000"/>
              </a:spcBef>
              <a:spcAft>
                <a:spcPts val="600"/>
              </a:spcAft>
              <a:buClr>
                <a:schemeClr val="accent2"/>
              </a:buClr>
              <a:buSzPct val="92000"/>
              <a:buFont typeface="Wingdings 2" panose="05020102010507070707" pitchFamily="18" charset="2"/>
              <a:buChar char=""/>
              <a:defRPr/>
            </a:pPr>
            <a:r>
              <a:rPr lang="en-US" dirty="0" smtClean="0">
                <a:solidFill>
                  <a:schemeClr val="tx2"/>
                </a:solidFill>
              </a:rPr>
              <a:t>Modern teaching methodologies developed through this crisis have a great influence in terms of cooperation and collaboration in sharing experiences related to best practices in teaching and learning globally and at the national level as well</a:t>
            </a:r>
            <a:r>
              <a:rPr kumimoji="0" lang="en-GB" b="0" i="0" u="none" strike="noStrike" kern="1200" cap="none" spc="0" normalizeH="0" baseline="0" noProof="0" dirty="0" smtClean="0">
                <a:ln>
                  <a:noFill/>
                </a:ln>
                <a:solidFill>
                  <a:schemeClr val="tx2"/>
                </a:solidFill>
                <a:effectLst/>
                <a:uLnTx/>
                <a:uFillTx/>
                <a:latin typeface="+mn-lt"/>
                <a:ea typeface="+mn-ea"/>
                <a:cs typeface="+mn-cs"/>
              </a:rPr>
              <a:t>.</a:t>
            </a:r>
          </a:p>
          <a:p>
            <a:pPr marL="574675" lvl="2" indent="-270000">
              <a:spcBef>
                <a:spcPct val="20000"/>
              </a:spcBef>
              <a:spcAft>
                <a:spcPts val="600"/>
              </a:spcAft>
              <a:buClr>
                <a:schemeClr val="accent2"/>
              </a:buClr>
              <a:buSzPct val="92000"/>
              <a:buFont typeface="Wingdings 2" panose="05020102010507070707" pitchFamily="18" charset="2"/>
              <a:buChar char=""/>
            </a:pPr>
            <a:r>
              <a:rPr lang="en-US" dirty="0" smtClean="0">
                <a:solidFill>
                  <a:schemeClr val="tx2"/>
                </a:solidFill>
              </a:rPr>
              <a:t>New learning and teaching approaches that utilize ICT and digital technologies have </a:t>
            </a:r>
            <a:r>
              <a:rPr lang="en-US" u="sng" dirty="0" smtClean="0">
                <a:solidFill>
                  <a:schemeClr val="tx2"/>
                </a:solidFill>
              </a:rPr>
              <a:t>enhanced</a:t>
            </a:r>
            <a:r>
              <a:rPr lang="en-US" dirty="0" smtClean="0">
                <a:solidFill>
                  <a:schemeClr val="tx2"/>
                </a:solidFill>
              </a:rPr>
              <a:t> students’ skills in producing digital artifacts, critically questioning online materials, and using ethical digital practices.</a:t>
            </a:r>
          </a:p>
          <a:p>
            <a:pPr marL="574675" lvl="2" indent="-270000">
              <a:spcBef>
                <a:spcPct val="20000"/>
              </a:spcBef>
              <a:spcAft>
                <a:spcPts val="600"/>
              </a:spcAft>
              <a:buClr>
                <a:schemeClr val="accent2"/>
              </a:buClr>
              <a:buSzPct val="92000"/>
              <a:buFont typeface="Wingdings 2" panose="05020102010507070707" pitchFamily="18" charset="2"/>
              <a:buChar char=""/>
            </a:pPr>
            <a:r>
              <a:rPr lang="en-US" dirty="0" smtClean="0">
                <a:solidFill>
                  <a:schemeClr val="tx2"/>
                </a:solidFill>
              </a:rPr>
              <a:t>The information available, from the conducted study performed by Prof. Al-</a:t>
            </a:r>
            <a:r>
              <a:rPr lang="en-US" dirty="0" err="1" smtClean="0">
                <a:solidFill>
                  <a:schemeClr val="tx2"/>
                </a:solidFill>
              </a:rPr>
              <a:t>Shboul</a:t>
            </a:r>
            <a:r>
              <a:rPr lang="en-US" dirty="0" smtClean="0">
                <a:solidFill>
                  <a:schemeClr val="tx2"/>
                </a:solidFill>
              </a:rPr>
              <a:t> in 2020, indicated that lecturers </a:t>
            </a:r>
            <a:r>
              <a:rPr lang="en-US" u="sng" dirty="0" smtClean="0">
                <a:solidFill>
                  <a:schemeClr val="tx2"/>
                </a:solidFill>
              </a:rPr>
              <a:t>responded positively </a:t>
            </a:r>
            <a:r>
              <a:rPr lang="en-US" dirty="0" smtClean="0">
                <a:solidFill>
                  <a:schemeClr val="tx2"/>
                </a:solidFill>
              </a:rPr>
              <a:t>to the opportunity to modernize their teaching approach and foster greater independent learning within their classes in responding to the COVID-19 pandemic.</a:t>
            </a:r>
            <a:endParaRPr lang="en-GB" dirty="0" smtClean="0">
              <a:solidFill>
                <a:schemeClr val="tx2"/>
              </a:solidFill>
            </a:endParaRPr>
          </a:p>
        </p:txBody>
      </p:sp>
    </p:spTree>
    <p:extLst>
      <p:ext uri="{BB962C8B-B14F-4D97-AF65-F5344CB8AC3E}">
        <p14:creationId xmlns="" xmlns:p14="http://schemas.microsoft.com/office/powerpoint/2010/main" val="3719042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p:cNvSpPr>
          <p:nvPr/>
        </p:nvSpPr>
        <p:spPr>
          <a:xfrm>
            <a:off x="581025" y="2335213"/>
            <a:ext cx="11458575" cy="3846512"/>
          </a:xfrm>
          <a:prstGeom prst="rect">
            <a:avLst/>
          </a:prstGeom>
        </p:spPr>
        <p:txBody>
          <a:bodyPr vert="horz" lIns="91440" tIns="45720" rIns="91440" bIns="45720" rtlCol="0" anchor="ctr">
            <a:normAutofit/>
          </a:bodyPr>
          <a:lstStyle/>
          <a:p>
            <a:pPr marL="306000" lvl="0" indent="-306000">
              <a:spcBef>
                <a:spcPct val="20000"/>
              </a:spcBef>
              <a:spcAft>
                <a:spcPts val="600"/>
              </a:spcAft>
              <a:buClr>
                <a:schemeClr val="accent2"/>
              </a:buClr>
              <a:buSzPct val="92000"/>
              <a:buFont typeface="Wingdings 2" panose="05020102010507070707" pitchFamily="18" charset="2"/>
              <a:buChar char=""/>
            </a:pPr>
            <a:r>
              <a:rPr lang="en-GB" sz="2000" dirty="0" smtClean="0">
                <a:solidFill>
                  <a:schemeClr val="tx2"/>
                </a:solidFill>
              </a:rPr>
              <a:t>The impact of the COVID-19 pandemic on Jordanian higher education sector(Continued</a:t>
            </a:r>
            <a:r>
              <a:rPr kumimoji="0" lang="en-GB" sz="2000" b="0" i="0" u="none" strike="noStrike" kern="1200" cap="none" spc="0" normalizeH="0" noProof="0" dirty="0" smtClean="0">
                <a:ln>
                  <a:noFill/>
                </a:ln>
                <a:solidFill>
                  <a:schemeClr val="tx2"/>
                </a:solidFill>
                <a:effectLst/>
                <a:uLnTx/>
                <a:uFillTx/>
                <a:latin typeface="+mn-lt"/>
                <a:ea typeface="+mn-ea"/>
                <a:cs typeface="+mn-cs"/>
              </a:rPr>
              <a:t>):</a:t>
            </a:r>
            <a:endParaRPr lang="en-GB" sz="2000" dirty="0" smtClean="0">
              <a:solidFill>
                <a:schemeClr val="tx2"/>
              </a:solidFill>
            </a:endParaRPr>
          </a:p>
          <a:p>
            <a:pPr marL="574675" lvl="2" indent="-270000">
              <a:spcBef>
                <a:spcPct val="20000"/>
              </a:spcBef>
              <a:spcAft>
                <a:spcPts val="600"/>
              </a:spcAft>
              <a:buClr>
                <a:schemeClr val="accent2"/>
              </a:buClr>
              <a:buSzPct val="92000"/>
              <a:buFont typeface="Wingdings 2" panose="05020102010507070707" pitchFamily="18" charset="2"/>
              <a:buChar char=""/>
            </a:pPr>
            <a:r>
              <a:rPr lang="en-US" dirty="0" smtClean="0">
                <a:solidFill>
                  <a:schemeClr val="tx2"/>
                </a:solidFill>
              </a:rPr>
              <a:t>The information available also </a:t>
            </a:r>
            <a:r>
              <a:rPr lang="en-GB" dirty="0" smtClean="0">
                <a:solidFill>
                  <a:schemeClr val="tx2"/>
                </a:solidFill>
              </a:rPr>
              <a:t>indicated that overall the online training provided during the COVID-19 has positive developmental and learning experiences for those who attended the courses.</a:t>
            </a:r>
          </a:p>
          <a:p>
            <a:pPr marL="574675" lvl="2" indent="-270000">
              <a:spcBef>
                <a:spcPct val="20000"/>
              </a:spcBef>
              <a:spcAft>
                <a:spcPts val="600"/>
              </a:spcAft>
              <a:buClr>
                <a:schemeClr val="accent2"/>
              </a:buClr>
              <a:buSzPct val="92000"/>
              <a:buFont typeface="Wingdings 2" panose="05020102010507070707" pitchFamily="18" charset="2"/>
              <a:buChar char=""/>
              <a:defRPr/>
            </a:pPr>
            <a:r>
              <a:rPr lang="en-GB" dirty="0" smtClean="0">
                <a:solidFill>
                  <a:schemeClr val="tx2"/>
                </a:solidFill>
              </a:rPr>
              <a:t>While most participants indicated that they were already comfortable in using digital technologies within their teaching during the </a:t>
            </a:r>
            <a:r>
              <a:rPr lang="en-GB" dirty="0" err="1" smtClean="0">
                <a:solidFill>
                  <a:schemeClr val="tx2"/>
                </a:solidFill>
              </a:rPr>
              <a:t>coronavirus</a:t>
            </a:r>
            <a:r>
              <a:rPr lang="en-GB" dirty="0" smtClean="0">
                <a:solidFill>
                  <a:schemeClr val="tx2"/>
                </a:solidFill>
              </a:rPr>
              <a:t> crisis, the results indicated that the online training on the use of ICT and e-Learning tools and platforms helped them to realize further opportunities to integrate into student-focused and collaborative learning techniques.</a:t>
            </a:r>
          </a:p>
          <a:p>
            <a:pPr marL="574675" lvl="2" indent="-270000">
              <a:spcBef>
                <a:spcPct val="20000"/>
              </a:spcBef>
              <a:spcAft>
                <a:spcPts val="600"/>
              </a:spcAft>
              <a:buClr>
                <a:schemeClr val="accent2"/>
              </a:buClr>
              <a:buSzPct val="92000"/>
              <a:buFont typeface="Wingdings 2" panose="05020102010507070707" pitchFamily="18" charset="2"/>
              <a:buChar char=""/>
              <a:defRPr/>
            </a:pPr>
            <a:r>
              <a:rPr lang="en-US" dirty="0" smtClean="0">
                <a:solidFill>
                  <a:schemeClr val="tx2"/>
                </a:solidFill>
              </a:rPr>
              <a:t>It is clear that the more creative, problem-based work in the e-Learning environment allowed for greater engagement with content and ideas, resulting in greater knowledge transfer and transformation.</a:t>
            </a:r>
          </a:p>
        </p:txBody>
      </p:sp>
    </p:spTree>
    <p:extLst>
      <p:ext uri="{BB962C8B-B14F-4D97-AF65-F5344CB8AC3E}">
        <p14:creationId xmlns="" xmlns:p14="http://schemas.microsoft.com/office/powerpoint/2010/main" val="371904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none" dirty="0" smtClean="0"/>
              <a:t>Overview</a:t>
            </a:r>
            <a:endParaRPr lang="en-US" b="1" cap="none" dirty="0"/>
          </a:p>
        </p:txBody>
      </p:sp>
      <p:sp>
        <p:nvSpPr>
          <p:cNvPr id="3" name="Content Placeholder 2"/>
          <p:cNvSpPr>
            <a:spLocks noGrp="1"/>
          </p:cNvSpPr>
          <p:nvPr>
            <p:ph idx="1"/>
          </p:nvPr>
        </p:nvSpPr>
        <p:spPr>
          <a:xfrm>
            <a:off x="581192" y="2180495"/>
            <a:ext cx="11029615" cy="3964932"/>
          </a:xfrm>
        </p:spPr>
        <p:txBody>
          <a:bodyPr>
            <a:normAutofit fontScale="92500" lnSpcReduction="10000"/>
          </a:bodyPr>
          <a:lstStyle/>
          <a:p>
            <a:pPr marL="0" indent="0">
              <a:buNone/>
            </a:pPr>
            <a:endParaRPr lang="en-US" dirty="0"/>
          </a:p>
          <a:p>
            <a:r>
              <a:rPr lang="en-US" sz="2400" dirty="0" smtClean="0"/>
              <a:t>Introduction</a:t>
            </a:r>
          </a:p>
          <a:p>
            <a:r>
              <a:rPr lang="en-US" sz="2400" dirty="0" smtClean="0"/>
              <a:t>The Impact of Using E-Learning during the COVID-19 on Jordanian </a:t>
            </a:r>
            <a:endParaRPr lang="en-US" sz="2400" dirty="0" smtClean="0"/>
          </a:p>
          <a:p>
            <a:pPr>
              <a:buNone/>
            </a:pPr>
            <a:r>
              <a:rPr lang="en-US" sz="2400" dirty="0" smtClean="0"/>
              <a:t> </a:t>
            </a:r>
            <a:r>
              <a:rPr lang="en-US" sz="2400" dirty="0" smtClean="0"/>
              <a:t>   Higher </a:t>
            </a:r>
            <a:r>
              <a:rPr lang="en-US" sz="2400" dirty="0" smtClean="0"/>
              <a:t>Education Institutions</a:t>
            </a:r>
          </a:p>
          <a:p>
            <a:r>
              <a:rPr lang="en-US" sz="2400" dirty="0" smtClean="0"/>
              <a:t>Statistics about E-Learning  in Jordan in the Light of the </a:t>
            </a:r>
            <a:r>
              <a:rPr lang="en-US" sz="2400" dirty="0" err="1" smtClean="0"/>
              <a:t>Coronavirus</a:t>
            </a:r>
            <a:r>
              <a:rPr lang="en-US" sz="2400" dirty="0" smtClean="0"/>
              <a:t> </a:t>
            </a:r>
          </a:p>
          <a:p>
            <a:pPr>
              <a:buNone/>
            </a:pPr>
            <a:r>
              <a:rPr lang="en-US" sz="2400" dirty="0" smtClean="0"/>
              <a:t>    </a:t>
            </a:r>
            <a:r>
              <a:rPr lang="en-US" sz="2400" dirty="0" smtClean="0"/>
              <a:t>Pandemic</a:t>
            </a:r>
          </a:p>
          <a:p>
            <a:r>
              <a:rPr lang="en-US" sz="2400" dirty="0" smtClean="0"/>
              <a:t>The Impact of the COVID-19 Pandemic on Higher Education Sector </a:t>
            </a:r>
            <a:endParaRPr lang="en-US" sz="2400" dirty="0" smtClean="0"/>
          </a:p>
          <a:p>
            <a:pPr>
              <a:buNone/>
            </a:pPr>
            <a:r>
              <a:rPr lang="en-US" sz="2400" dirty="0" smtClean="0"/>
              <a:t>    in </a:t>
            </a:r>
            <a:r>
              <a:rPr lang="en-US" sz="2400" dirty="0" smtClean="0"/>
              <a:t>Jordan</a:t>
            </a:r>
          </a:p>
          <a:p>
            <a:r>
              <a:rPr lang="en-US" sz="2400" dirty="0" smtClean="0"/>
              <a:t>Conclusions</a:t>
            </a:r>
          </a:p>
          <a:p>
            <a:pPr marL="342900" indent="-342900">
              <a:buFont typeface="+mj-lt"/>
              <a:buAutoNum type="arabicPeriod"/>
            </a:pPr>
            <a:endParaRPr lang="en-US" sz="2400" dirty="0"/>
          </a:p>
        </p:txBody>
      </p:sp>
      <p:pic>
        <p:nvPicPr>
          <p:cNvPr id="4" name="Picture 3"/>
          <p:cNvPicPr>
            <a:picLocks noChangeAspect="1" noChangeArrowheads="1"/>
          </p:cNvPicPr>
          <p:nvPr/>
        </p:nvPicPr>
        <p:blipFill>
          <a:blip r:embed="rId2"/>
          <a:srcRect/>
          <a:stretch>
            <a:fillRect/>
          </a:stretch>
        </p:blipFill>
        <p:spPr bwMode="auto">
          <a:xfrm>
            <a:off x="9069860" y="2833814"/>
            <a:ext cx="2825579" cy="2899902"/>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3516154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p:cNvSpPr>
          <p:nvPr/>
        </p:nvSpPr>
        <p:spPr>
          <a:xfrm>
            <a:off x="581025" y="2335213"/>
            <a:ext cx="11458575" cy="3846512"/>
          </a:xfrm>
          <a:prstGeom prst="rect">
            <a:avLst/>
          </a:prstGeom>
        </p:spPr>
        <p:txBody>
          <a:bodyPr vert="horz" lIns="91440" tIns="45720" rIns="91440" bIns="45720" rtlCol="0" anchor="ctr">
            <a:normAutofit lnSpcReduction="10000"/>
          </a:bodyPr>
          <a:lstStyle/>
          <a:p>
            <a:pPr marL="306000" lvl="0" indent="-306000">
              <a:spcBef>
                <a:spcPct val="20000"/>
              </a:spcBef>
              <a:spcAft>
                <a:spcPts val="600"/>
              </a:spcAft>
              <a:buClr>
                <a:schemeClr val="accent2"/>
              </a:buClr>
              <a:buSzPct val="92000"/>
              <a:buFont typeface="Wingdings 2" panose="05020102010507070707" pitchFamily="18" charset="2"/>
              <a:buChar char=""/>
            </a:pPr>
            <a:r>
              <a:rPr kumimoji="0" lang="en-GB" sz="2000" b="0" i="0" u="none" strike="noStrike" kern="1200" cap="none" spc="0" normalizeH="0" baseline="0" noProof="0" dirty="0" smtClean="0">
                <a:ln>
                  <a:noFill/>
                </a:ln>
                <a:solidFill>
                  <a:schemeClr val="tx2"/>
                </a:solidFill>
                <a:effectLst/>
                <a:uLnTx/>
                <a:uFillTx/>
                <a:latin typeface="+mn-lt"/>
                <a:ea typeface="+mn-ea"/>
                <a:cs typeface="+mn-cs"/>
              </a:rPr>
              <a:t>The impact</a:t>
            </a:r>
            <a:r>
              <a:rPr kumimoji="0" lang="en-GB" sz="2000" b="0" i="0" u="none" strike="noStrike" kern="1200" cap="none" spc="0" normalizeH="0" noProof="0" dirty="0" smtClean="0">
                <a:ln>
                  <a:noFill/>
                </a:ln>
                <a:solidFill>
                  <a:schemeClr val="tx2"/>
                </a:solidFill>
                <a:effectLst/>
                <a:uLnTx/>
                <a:uFillTx/>
                <a:latin typeface="+mn-lt"/>
                <a:ea typeface="+mn-ea"/>
                <a:cs typeface="+mn-cs"/>
              </a:rPr>
              <a:t> of the </a:t>
            </a:r>
            <a:r>
              <a:rPr kumimoji="0" lang="en-GB" sz="2000" b="0" i="0" u="sng" strike="noStrike" kern="1200" cap="none" spc="0" normalizeH="0" noProof="0" dirty="0" smtClean="0">
                <a:ln>
                  <a:noFill/>
                </a:ln>
                <a:solidFill>
                  <a:schemeClr val="tx2"/>
                </a:solidFill>
                <a:effectLst/>
                <a:uLnTx/>
                <a:uFillTx/>
                <a:latin typeface="+mn-lt"/>
                <a:ea typeface="+mn-ea"/>
                <a:cs typeface="+mn-cs"/>
              </a:rPr>
              <a:t>educational technology and distance learning </a:t>
            </a:r>
            <a:r>
              <a:rPr lang="en-US" sz="2000" dirty="0" smtClean="0">
                <a:solidFill>
                  <a:schemeClr val="tx2"/>
                </a:solidFill>
              </a:rPr>
              <a:t>during the COVID-19 pandemic</a:t>
            </a:r>
            <a:r>
              <a:rPr lang="en-US" sz="2000" u="sng" dirty="0" smtClean="0">
                <a:solidFill>
                  <a:schemeClr val="tx2"/>
                </a:solidFill>
              </a:rPr>
              <a:t>,</a:t>
            </a:r>
            <a:r>
              <a:rPr lang="en-US" sz="2000" dirty="0" smtClean="0">
                <a:solidFill>
                  <a:schemeClr val="tx2"/>
                </a:solidFill>
              </a:rPr>
              <a:t> and the need for e-Learning methodologies, are as follows:</a:t>
            </a:r>
            <a:endParaRPr lang="en-GB" sz="2000" dirty="0" smtClean="0">
              <a:solidFill>
                <a:schemeClr val="tx2"/>
              </a:solidFill>
            </a:endParaRPr>
          </a:p>
          <a:p>
            <a:pPr marL="574675" lvl="2" indent="-270000">
              <a:spcBef>
                <a:spcPct val="20000"/>
              </a:spcBef>
              <a:spcAft>
                <a:spcPts val="600"/>
              </a:spcAft>
              <a:buClr>
                <a:schemeClr val="accent2"/>
              </a:buClr>
              <a:buSzPct val="92000"/>
              <a:buFont typeface="Wingdings 2" panose="05020102010507070707" pitchFamily="18" charset="2"/>
              <a:buChar char=""/>
            </a:pPr>
            <a:r>
              <a:rPr lang="en-US" dirty="0" smtClean="0">
                <a:solidFill>
                  <a:schemeClr val="tx2"/>
                </a:solidFill>
              </a:rPr>
              <a:t>The application of flipped methodology was proven to have a positive impact on the students’ learning process during the lockdown in Jordan due to the </a:t>
            </a:r>
            <a:r>
              <a:rPr lang="en-US" dirty="0" err="1" smtClean="0">
                <a:solidFill>
                  <a:schemeClr val="tx2"/>
                </a:solidFill>
              </a:rPr>
              <a:t>Coronavirus</a:t>
            </a:r>
            <a:r>
              <a:rPr lang="en-US" dirty="0" smtClean="0">
                <a:solidFill>
                  <a:schemeClr val="tx2"/>
                </a:solidFill>
              </a:rPr>
              <a:t>, especially for graduate students; whereas, the use of problem-based learning could not be that effective during the lockdown due the nature of online based-learning.</a:t>
            </a:r>
          </a:p>
          <a:p>
            <a:pPr marL="574675" lvl="2" indent="-270000">
              <a:spcBef>
                <a:spcPct val="20000"/>
              </a:spcBef>
              <a:spcAft>
                <a:spcPts val="600"/>
              </a:spcAft>
              <a:buClr>
                <a:schemeClr val="accent2"/>
              </a:buClr>
              <a:buSzPct val="92000"/>
              <a:buFont typeface="Wingdings 2" panose="05020102010507070707" pitchFamily="18" charset="2"/>
              <a:buChar char=""/>
            </a:pPr>
            <a:r>
              <a:rPr lang="en-US" dirty="0" smtClean="0">
                <a:solidFill>
                  <a:schemeClr val="tx2"/>
                </a:solidFill>
              </a:rPr>
              <a:t>Where flipped methodologies were used in online learning during the COVID-19 pandemic in Jordan, this appeared to have enhanced teaching and learning because it allows extra practice and discussion from the students and instructors as well.</a:t>
            </a:r>
          </a:p>
          <a:p>
            <a:pPr marL="574675" lvl="2" indent="-270000">
              <a:spcBef>
                <a:spcPct val="20000"/>
              </a:spcBef>
              <a:spcAft>
                <a:spcPts val="600"/>
              </a:spcAft>
              <a:buClr>
                <a:schemeClr val="accent2"/>
              </a:buClr>
              <a:buSzPct val="92000"/>
              <a:buFont typeface="Wingdings 2" panose="05020102010507070707" pitchFamily="18" charset="2"/>
              <a:buChar char=""/>
            </a:pPr>
            <a:r>
              <a:rPr lang="en-US" dirty="0" smtClean="0">
                <a:solidFill>
                  <a:schemeClr val="tx2"/>
                </a:solidFill>
              </a:rPr>
              <a:t>As we witnessed during the COVID-19 pandemic, designing learning for the 21st-century practices of learners rather than using digital tools to enhance existing practice seems vital and fundamental.</a:t>
            </a:r>
          </a:p>
          <a:p>
            <a:pPr marL="574675" lvl="2" indent="-270000">
              <a:spcBef>
                <a:spcPct val="20000"/>
              </a:spcBef>
              <a:spcAft>
                <a:spcPts val="600"/>
              </a:spcAft>
              <a:buClr>
                <a:schemeClr val="accent2"/>
              </a:buClr>
              <a:buSzPct val="92000"/>
              <a:buFont typeface="Wingdings 2" panose="05020102010507070707" pitchFamily="18" charset="2"/>
              <a:buChar char=""/>
            </a:pP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The movement to online (e-Learning) has resulted in fewer classrooms being required; thus, save expenses for the universities.</a:t>
            </a:r>
            <a:endParaRPr lang="en-US" dirty="0" smtClean="0">
              <a:solidFill>
                <a:schemeClr val="tx2"/>
              </a:solidFill>
            </a:endParaRPr>
          </a:p>
          <a:p>
            <a:pPr marL="574675" lvl="2" indent="-270000">
              <a:spcBef>
                <a:spcPct val="20000"/>
              </a:spcBef>
              <a:spcAft>
                <a:spcPts val="600"/>
              </a:spcAft>
              <a:buClr>
                <a:schemeClr val="accent2"/>
              </a:buClr>
              <a:buSzPct val="92000"/>
              <a:buFont typeface="Wingdings 2" panose="05020102010507070707" pitchFamily="18" charset="2"/>
              <a:buChar char=""/>
            </a:pPr>
            <a:endParaRPr lang="en-GB" dirty="0" smtClean="0">
              <a:solidFill>
                <a:schemeClr val="tx2"/>
              </a:solidFill>
            </a:endParaRPr>
          </a:p>
        </p:txBody>
      </p:sp>
    </p:spTree>
    <p:extLst>
      <p:ext uri="{BB962C8B-B14F-4D97-AF65-F5344CB8AC3E}">
        <p14:creationId xmlns:p14="http://schemas.microsoft.com/office/powerpoint/2010/main" xmlns="" val="3719042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p:cNvSpPr>
          <p:nvPr/>
        </p:nvSpPr>
        <p:spPr>
          <a:xfrm>
            <a:off x="581025" y="2335213"/>
            <a:ext cx="11458575" cy="3846512"/>
          </a:xfrm>
          <a:prstGeom prst="rect">
            <a:avLst/>
          </a:prstGeom>
        </p:spPr>
        <p:txBody>
          <a:bodyPr vert="horz" lIns="91440" tIns="45720" rIns="91440" bIns="45720" rtlCol="0" anchor="ctr">
            <a:normAutofit fontScale="92500" lnSpcReduction="20000"/>
          </a:bodyPr>
          <a:lstStyle/>
          <a:p>
            <a:pPr marL="306000" lvl="0" indent="-306000">
              <a:spcBef>
                <a:spcPct val="20000"/>
              </a:spcBef>
              <a:spcAft>
                <a:spcPts val="600"/>
              </a:spcAft>
              <a:buClr>
                <a:schemeClr val="accent2"/>
              </a:buClr>
              <a:buSzPct val="92000"/>
              <a:buFont typeface="Wingdings 2" panose="05020102010507070707" pitchFamily="18" charset="2"/>
              <a:buChar char=""/>
            </a:pPr>
            <a:r>
              <a:rPr kumimoji="0" lang="en-GB" sz="2000" b="0" i="0" strike="noStrike" kern="1200" cap="none" spc="0" normalizeH="0" baseline="0" noProof="0" dirty="0" smtClean="0">
                <a:ln>
                  <a:noFill/>
                </a:ln>
                <a:solidFill>
                  <a:schemeClr val="tx2"/>
                </a:solidFill>
                <a:effectLst/>
                <a:uLnTx/>
                <a:uFillTx/>
                <a:latin typeface="+mn-lt"/>
                <a:ea typeface="+mn-ea"/>
                <a:cs typeface="+mn-cs"/>
              </a:rPr>
              <a:t>The impact</a:t>
            </a:r>
            <a:r>
              <a:rPr kumimoji="0" lang="en-GB" sz="2000" b="0" i="0" strike="noStrike" kern="1200" cap="none" spc="0" normalizeH="0" noProof="0" dirty="0" smtClean="0">
                <a:ln>
                  <a:noFill/>
                </a:ln>
                <a:solidFill>
                  <a:schemeClr val="tx2"/>
                </a:solidFill>
                <a:effectLst/>
                <a:uLnTx/>
                <a:uFillTx/>
                <a:latin typeface="+mn-lt"/>
                <a:ea typeface="+mn-ea"/>
                <a:cs typeface="+mn-cs"/>
              </a:rPr>
              <a:t> of the </a:t>
            </a:r>
            <a:r>
              <a:rPr lang="en-GB" sz="2000" dirty="0" smtClean="0">
                <a:solidFill>
                  <a:schemeClr val="tx2"/>
                </a:solidFill>
              </a:rPr>
              <a:t>educational technology and distance learning </a:t>
            </a:r>
            <a:r>
              <a:rPr lang="en-US" sz="2000" dirty="0" smtClean="0">
                <a:solidFill>
                  <a:schemeClr val="tx2"/>
                </a:solidFill>
              </a:rPr>
              <a:t>during the COVID-19 pandemic (Continued):</a:t>
            </a:r>
            <a:endParaRPr lang="en-GB" sz="2000" dirty="0" smtClean="0">
              <a:solidFill>
                <a:schemeClr val="tx2"/>
              </a:solidFill>
            </a:endParaRPr>
          </a:p>
          <a:p>
            <a:pPr marL="574675" lvl="2" indent="-270000">
              <a:spcBef>
                <a:spcPct val="20000"/>
              </a:spcBef>
              <a:spcAft>
                <a:spcPts val="600"/>
              </a:spcAft>
              <a:buClr>
                <a:schemeClr val="accent2"/>
              </a:buClr>
              <a:buSzPct val="92000"/>
              <a:buFont typeface="Wingdings 2" panose="05020102010507070707" pitchFamily="18" charset="2"/>
              <a:buChar char=""/>
            </a:pPr>
            <a:r>
              <a:rPr lang="en-US" dirty="0" smtClean="0">
                <a:solidFill>
                  <a:schemeClr val="tx2"/>
                </a:solidFill>
              </a:rPr>
              <a:t>There are definite benefits for instructors and universities in introducing e-Learning of stable/fixed content for large cohorts of learners.</a:t>
            </a:r>
          </a:p>
          <a:p>
            <a:pPr marL="574675" lvl="2" indent="-270000">
              <a:spcBef>
                <a:spcPct val="20000"/>
              </a:spcBef>
              <a:spcAft>
                <a:spcPts val="600"/>
              </a:spcAft>
              <a:buClr>
                <a:schemeClr val="accent2"/>
              </a:buClr>
              <a:buSzPct val="92000"/>
              <a:buFont typeface="Wingdings 2" panose="05020102010507070707" pitchFamily="18" charset="2"/>
              <a:buChar char=""/>
            </a:pPr>
            <a:r>
              <a:rPr lang="en-US" dirty="0" smtClean="0">
                <a:solidFill>
                  <a:schemeClr val="tx2"/>
                </a:solidFill>
              </a:rPr>
              <a:t>One of the drawbacks, of implementing the e-Learning during the pandemic, is that a further investigation is required in regard to a potential digital divide in terms of equity of access to online learning models.</a:t>
            </a:r>
          </a:p>
          <a:p>
            <a:pPr marL="574675" lvl="2" indent="-270000">
              <a:spcBef>
                <a:spcPct val="20000"/>
              </a:spcBef>
              <a:spcAft>
                <a:spcPts val="600"/>
              </a:spcAft>
              <a:buClr>
                <a:schemeClr val="accent2"/>
              </a:buClr>
              <a:buSzPct val="92000"/>
              <a:buFont typeface="Wingdings 2" panose="05020102010507070707" pitchFamily="18" charset="2"/>
              <a:buChar char=""/>
            </a:pPr>
            <a:r>
              <a:rPr lang="en-US" dirty="0" smtClean="0">
                <a:solidFill>
                  <a:schemeClr val="tx2"/>
                </a:solidFill>
              </a:rPr>
              <a:t>The students see the utilization of e-Learning methodology during the lockdown has some benefits and whereas others preferring to have face-to-face classes. However, weekly quizzes are required to aid motivation.  All in all, more not less structure was required.</a:t>
            </a:r>
          </a:p>
          <a:p>
            <a:pPr marL="574675" lvl="2" indent="-270000">
              <a:spcBef>
                <a:spcPct val="20000"/>
              </a:spcBef>
              <a:spcAft>
                <a:spcPts val="600"/>
              </a:spcAft>
              <a:buClr>
                <a:schemeClr val="accent2"/>
              </a:buClr>
              <a:buSzPct val="92000"/>
              <a:buFont typeface="Wingdings 2" panose="05020102010507070707" pitchFamily="18" charset="2"/>
              <a:buChar char=""/>
            </a:pPr>
            <a:r>
              <a:rPr lang="en-US" dirty="0" smtClean="0">
                <a:solidFill>
                  <a:schemeClr val="tx2"/>
                </a:solidFill>
              </a:rPr>
              <a:t>The courses e-Content/material are available 24/7 for the students via </a:t>
            </a:r>
            <a:r>
              <a:rPr lang="en-US" dirty="0" err="1" smtClean="0">
                <a:solidFill>
                  <a:schemeClr val="tx2"/>
                </a:solidFill>
              </a:rPr>
              <a:t>Moodle</a:t>
            </a:r>
            <a:r>
              <a:rPr lang="en-US" dirty="0" smtClean="0">
                <a:solidFill>
                  <a:schemeClr val="tx2"/>
                </a:solidFill>
              </a:rPr>
              <a:t> e-Learning Platform.</a:t>
            </a:r>
          </a:p>
          <a:p>
            <a:pPr marL="306000" indent="-306000">
              <a:spcBef>
                <a:spcPct val="20000"/>
              </a:spcBef>
              <a:spcAft>
                <a:spcPts val="600"/>
              </a:spcAft>
              <a:buClr>
                <a:schemeClr val="accent2"/>
              </a:buClr>
              <a:buSzPct val="92000"/>
              <a:buFont typeface="Wingdings 2" panose="05020102010507070707" pitchFamily="18" charset="2"/>
              <a:buChar char=""/>
            </a:pPr>
            <a:r>
              <a:rPr lang="en-US" sz="2000" dirty="0" smtClean="0">
                <a:solidFill>
                  <a:schemeClr val="tx2"/>
                </a:solidFill>
              </a:rPr>
              <a:t>General points about the move to online learning in the Jordanian Universities:</a:t>
            </a:r>
          </a:p>
          <a:p>
            <a:pPr marL="574675" lvl="2" indent="-270000">
              <a:spcBef>
                <a:spcPct val="20000"/>
              </a:spcBef>
              <a:spcAft>
                <a:spcPts val="600"/>
              </a:spcAft>
              <a:buClr>
                <a:schemeClr val="accent2"/>
              </a:buClr>
              <a:buSzPct val="92000"/>
              <a:buFont typeface="Wingdings 2" panose="05020102010507070707" pitchFamily="18" charset="2"/>
              <a:buChar char=""/>
            </a:pPr>
            <a:r>
              <a:rPr lang="en-US" dirty="0" smtClean="0">
                <a:solidFill>
                  <a:schemeClr val="tx2"/>
                </a:solidFill>
              </a:rPr>
              <a:t>Whether online courses result in increased or decreased workload for lecturers needs further investigation.</a:t>
            </a:r>
          </a:p>
          <a:p>
            <a:pPr marL="574675" lvl="2" indent="-270000">
              <a:spcBef>
                <a:spcPct val="20000"/>
              </a:spcBef>
              <a:spcAft>
                <a:spcPts val="600"/>
              </a:spcAft>
              <a:buClr>
                <a:schemeClr val="accent2"/>
              </a:buClr>
              <a:buSzPct val="92000"/>
              <a:buFont typeface="Wingdings 2" panose="05020102010507070707" pitchFamily="18" charset="2"/>
              <a:buChar char=""/>
            </a:pPr>
            <a:r>
              <a:rPr lang="en-US" dirty="0" smtClean="0">
                <a:solidFill>
                  <a:srgbClr val="000000"/>
                </a:solidFill>
                <a:latin typeface="Calibri" panose="020F0502020204030204" pitchFamily="34" charset="0"/>
                <a:ea typeface="Calibri" panose="020F0502020204030204" pitchFamily="34" charset="0"/>
                <a:cs typeface="Calibri" panose="020F0502020204030204" pitchFamily="34" charset="0"/>
              </a:rPr>
              <a:t>Training is required at a basic level for both lecturers and students in order to participate fully in online learning</a:t>
            </a:r>
            <a:r>
              <a:rPr lang="en-GB"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dirty="0" smtClean="0">
              <a:solidFill>
                <a:schemeClr val="tx2"/>
              </a:solidFill>
            </a:endParaRPr>
          </a:p>
          <a:p>
            <a:pPr marL="574675" lvl="2" indent="-270000">
              <a:spcBef>
                <a:spcPct val="20000"/>
              </a:spcBef>
              <a:spcAft>
                <a:spcPts val="600"/>
              </a:spcAft>
              <a:buClr>
                <a:schemeClr val="accent2"/>
              </a:buClr>
              <a:buSzPct val="92000"/>
              <a:buFont typeface="Wingdings 2" panose="05020102010507070707" pitchFamily="18" charset="2"/>
              <a:buChar char=""/>
            </a:pPr>
            <a:endParaRPr lang="en-US" dirty="0" smtClean="0">
              <a:solidFill>
                <a:schemeClr val="tx2"/>
              </a:solidFill>
            </a:endParaRPr>
          </a:p>
          <a:p>
            <a:pPr marL="574675" lvl="2" indent="-270000">
              <a:spcBef>
                <a:spcPct val="20000"/>
              </a:spcBef>
              <a:spcAft>
                <a:spcPts val="600"/>
              </a:spcAft>
              <a:buClr>
                <a:schemeClr val="accent2"/>
              </a:buClr>
              <a:buSzPct val="92000"/>
              <a:buFont typeface="Wingdings 2" panose="05020102010507070707" pitchFamily="18" charset="2"/>
              <a:buChar char=""/>
            </a:pPr>
            <a:endParaRPr lang="en-GB" dirty="0" smtClean="0">
              <a:solidFill>
                <a:schemeClr val="tx2"/>
              </a:solidFill>
            </a:endParaRPr>
          </a:p>
        </p:txBody>
      </p:sp>
    </p:spTree>
    <p:extLst>
      <p:ext uri="{BB962C8B-B14F-4D97-AF65-F5344CB8AC3E}">
        <p14:creationId xmlns:p14="http://schemas.microsoft.com/office/powerpoint/2010/main" xmlns="" val="3719042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t>Conclusions </a:t>
            </a:r>
            <a:endParaRPr lang="en-US" b="1" cap="none" dirty="0"/>
          </a:p>
        </p:txBody>
      </p:sp>
      <p:sp>
        <p:nvSpPr>
          <p:cNvPr id="4" name="Rectangle 5"/>
          <p:cNvSpPr txBox="1">
            <a:spLocks/>
          </p:cNvSpPr>
          <p:nvPr/>
        </p:nvSpPr>
        <p:spPr>
          <a:xfrm>
            <a:off x="581025" y="2335213"/>
            <a:ext cx="11458575" cy="3846512"/>
          </a:xfrm>
          <a:prstGeom prst="rect">
            <a:avLst/>
          </a:prstGeom>
        </p:spPr>
        <p:txBody>
          <a:bodyPr vert="horz" lIns="91440" tIns="45720" rIns="91440" bIns="45720" rtlCol="0" anchor="ctr">
            <a:normAutofit/>
          </a:bodyPr>
          <a:lstStyle/>
          <a:p>
            <a:pPr marL="306000" lvl="0" indent="-306000">
              <a:spcBef>
                <a:spcPct val="20000"/>
              </a:spcBef>
              <a:spcAft>
                <a:spcPts val="600"/>
              </a:spcAft>
              <a:buClr>
                <a:schemeClr val="accent2"/>
              </a:buClr>
              <a:buSzPct val="92000"/>
              <a:buFont typeface="Wingdings 2" panose="05020102010507070707" pitchFamily="18" charset="2"/>
              <a:buChar char=""/>
            </a:pPr>
            <a:r>
              <a:rPr lang="en-US" sz="2000" dirty="0" smtClean="0">
                <a:solidFill>
                  <a:schemeClr val="tx2"/>
                </a:solidFill>
              </a:rPr>
              <a:t>E-Learning seems to be the forthcoming trend; it has been extending widespread. The online method of learning is best suited for everyone. Depending on their availability and comfort, many people choose to learn at a convenient time. This enables the learner to access updated content whenever they want it. Due to the wide set of benefits, it gives to students. In conclusion, e-Learning has become quite popular among students across the world particularly, during the lockdown period due to the COVID-19 pandemic.</a:t>
            </a:r>
          </a:p>
          <a:p>
            <a:pPr marL="306000" lvl="0" indent="-306000">
              <a:spcBef>
                <a:spcPct val="20000"/>
              </a:spcBef>
              <a:spcAft>
                <a:spcPts val="600"/>
              </a:spcAft>
              <a:buClr>
                <a:schemeClr val="accent2"/>
              </a:buClr>
              <a:buSzPct val="92000"/>
              <a:buFont typeface="Wingdings 2" panose="05020102010507070707" pitchFamily="18" charset="2"/>
              <a:buChar char=""/>
            </a:pPr>
            <a:r>
              <a:rPr lang="en-US" sz="2000" dirty="0" smtClean="0">
                <a:solidFill>
                  <a:schemeClr val="tx2"/>
                </a:solidFill>
              </a:rPr>
              <a:t>E-Learning is not the result of the current situation crisis due to the outbreak of </a:t>
            </a:r>
            <a:r>
              <a:rPr lang="en-US" sz="2000" dirty="0" err="1" smtClean="0">
                <a:solidFill>
                  <a:schemeClr val="tx2"/>
                </a:solidFill>
              </a:rPr>
              <a:t>Coronavirus</a:t>
            </a:r>
            <a:r>
              <a:rPr lang="en-US" sz="2000" dirty="0" smtClean="0">
                <a:solidFill>
                  <a:schemeClr val="tx2"/>
                </a:solidFill>
              </a:rPr>
              <a:t> in most countries around the world. Its transformation into a pandemic prevented the continuation of the educational process in its traditional face-to-face form in all educational institutions at all levels. Consequently, many university education institutions adopted the e-Learning system, whether completely or partially, to raise the efficiency and effectiveness of the educational process and advance it towards achieving its goals during COVID-19 pandemic crisis.</a:t>
            </a:r>
          </a:p>
        </p:txBody>
      </p:sp>
    </p:spTree>
    <p:extLst>
      <p:ext uri="{BB962C8B-B14F-4D97-AF65-F5344CB8AC3E}">
        <p14:creationId xmlns:p14="http://schemas.microsoft.com/office/powerpoint/2010/main" xmlns="" val="3719042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p:cNvSpPr>
          <p:nvPr/>
        </p:nvSpPr>
        <p:spPr>
          <a:xfrm>
            <a:off x="581025" y="2335213"/>
            <a:ext cx="11458575" cy="3846512"/>
          </a:xfrm>
          <a:prstGeom prst="rect">
            <a:avLst/>
          </a:prstGeom>
        </p:spPr>
        <p:txBody>
          <a:bodyPr vert="horz" lIns="91440" tIns="45720" rIns="91440" bIns="45720" rtlCol="0" anchor="ctr">
            <a:normAutofit/>
          </a:bodyPr>
          <a:lstStyle/>
          <a:p>
            <a:pPr marL="306000" lvl="0" indent="-306000">
              <a:spcBef>
                <a:spcPct val="20000"/>
              </a:spcBef>
              <a:spcAft>
                <a:spcPts val="600"/>
              </a:spcAft>
              <a:buClr>
                <a:schemeClr val="accent2"/>
              </a:buClr>
              <a:buSzPct val="92000"/>
              <a:buFont typeface="Wingdings 2" panose="05020102010507070707" pitchFamily="18" charset="2"/>
              <a:buChar char=""/>
            </a:pPr>
            <a:r>
              <a:rPr lang="en-US" sz="2000" dirty="0" smtClean="0">
                <a:solidFill>
                  <a:schemeClr val="tx2"/>
                </a:solidFill>
              </a:rPr>
              <a:t>COVID-19: </a:t>
            </a:r>
            <a:r>
              <a:rPr lang="en-US" sz="2000" dirty="0" smtClean="0">
                <a:solidFill>
                  <a:schemeClr val="tx2"/>
                </a:solidFill>
              </a:rPr>
              <a:t> Jordanian </a:t>
            </a:r>
            <a:r>
              <a:rPr lang="en-US" sz="2000" dirty="0" smtClean="0">
                <a:solidFill>
                  <a:schemeClr val="tx2"/>
                </a:solidFill>
              </a:rPr>
              <a:t>Higher Education Challenges and </a:t>
            </a:r>
            <a:r>
              <a:rPr lang="en-US" sz="2000" dirty="0" smtClean="0">
                <a:solidFill>
                  <a:schemeClr val="tx2"/>
                </a:solidFill>
              </a:rPr>
              <a:t>Responses</a:t>
            </a:r>
            <a:endParaRPr lang="en-US" sz="2000" dirty="0" smtClean="0">
              <a:solidFill>
                <a:schemeClr val="tx2"/>
              </a:solidFill>
            </a:endParaRPr>
          </a:p>
          <a:p>
            <a:pPr marL="763200" lvl="1" indent="-306000">
              <a:spcBef>
                <a:spcPct val="20000"/>
              </a:spcBef>
              <a:spcAft>
                <a:spcPts val="600"/>
              </a:spcAft>
              <a:buClr>
                <a:schemeClr val="accent2"/>
              </a:buClr>
              <a:buSzPct val="92000"/>
              <a:buFont typeface="Wingdings 2" panose="05020102010507070707" pitchFamily="18" charset="2"/>
              <a:buChar char=""/>
            </a:pPr>
            <a:r>
              <a:rPr lang="en-US" sz="2000" dirty="0" smtClean="0">
                <a:solidFill>
                  <a:schemeClr val="tx2"/>
                </a:solidFill>
              </a:rPr>
              <a:t>The </a:t>
            </a:r>
            <a:r>
              <a:rPr lang="en-US" sz="2000" dirty="0" smtClean="0">
                <a:solidFill>
                  <a:schemeClr val="tx2"/>
                </a:solidFill>
              </a:rPr>
              <a:t>crisis that encountered the educational sector - due to the outbreak of the </a:t>
            </a:r>
            <a:r>
              <a:rPr lang="en-US" sz="2000" dirty="0" err="1" smtClean="0">
                <a:solidFill>
                  <a:schemeClr val="tx2"/>
                </a:solidFill>
              </a:rPr>
              <a:t>Coronavirus</a:t>
            </a:r>
            <a:r>
              <a:rPr lang="en-US" sz="2000" dirty="0" smtClean="0">
                <a:solidFill>
                  <a:schemeClr val="tx2"/>
                </a:solidFill>
              </a:rPr>
              <a:t> – has certainly pushed e-Learning towards the forefront, so it became an irreplaceable option (except in the absence of infrastructure). </a:t>
            </a:r>
          </a:p>
          <a:p>
            <a:pPr marL="763200" lvl="1" indent="-306000">
              <a:spcBef>
                <a:spcPct val="20000"/>
              </a:spcBef>
              <a:spcAft>
                <a:spcPts val="600"/>
              </a:spcAft>
              <a:buClr>
                <a:schemeClr val="accent2"/>
              </a:buClr>
              <a:buSzPct val="92000"/>
              <a:buFont typeface="Wingdings 2" panose="05020102010507070707" pitchFamily="18" charset="2"/>
              <a:buChar char=""/>
            </a:pPr>
            <a:r>
              <a:rPr lang="en-US" sz="2000" dirty="0" smtClean="0">
                <a:solidFill>
                  <a:schemeClr val="tx2"/>
                </a:solidFill>
              </a:rPr>
              <a:t>Instructors will face great challenges to cope with this sudden shift. However, they can overcome many obstacles and constraints through appropriate planning, increase its use in the educational learning process, and thus maximize its effectiveness to serve students in their learning process and achieve the targeted learning outcomes in light of this modern style of education that has been formally adopted by the Jordanian government as a result of the </a:t>
            </a:r>
            <a:r>
              <a:rPr lang="en-US" sz="2000" dirty="0" err="1" smtClean="0">
                <a:solidFill>
                  <a:schemeClr val="tx2"/>
                </a:solidFill>
              </a:rPr>
              <a:t>Coronavirus</a:t>
            </a:r>
            <a:r>
              <a:rPr lang="en-US" sz="2000" dirty="0" smtClean="0">
                <a:solidFill>
                  <a:schemeClr val="tx2"/>
                </a:solidFill>
              </a:rPr>
              <a:t> pandemic, which caused the suspension of studies on campus but continued electronically despite the interruption of work and the implementation of quarantine in Jordan.</a:t>
            </a:r>
          </a:p>
        </p:txBody>
      </p:sp>
    </p:spTree>
    <p:extLst>
      <p:ext uri="{BB962C8B-B14F-4D97-AF65-F5344CB8AC3E}">
        <p14:creationId xmlns:p14="http://schemas.microsoft.com/office/powerpoint/2010/main" xmlns="" val="3719042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n-US" b="1" cap="none" dirty="0" smtClean="0"/>
              <a:t>Contact Information</a:t>
            </a:r>
            <a:endParaRPr lang="en-GB" b="1" cap="none" dirty="0" smtClean="0"/>
          </a:p>
        </p:txBody>
      </p:sp>
      <p:sp>
        <p:nvSpPr>
          <p:cNvPr id="53251" name="Rectangle 3"/>
          <p:cNvSpPr>
            <a:spLocks noGrp="1"/>
          </p:cNvSpPr>
          <p:nvPr>
            <p:ph type="body" idx="4294967295"/>
          </p:nvPr>
        </p:nvSpPr>
        <p:spPr/>
        <p:txBody>
          <a:bodyPr>
            <a:normAutofit lnSpcReduction="10000"/>
          </a:bodyPr>
          <a:lstStyle/>
          <a:p>
            <a:pPr algn="justLow" eaLnBrk="1" hangingPunct="1">
              <a:lnSpc>
                <a:spcPct val="80000"/>
              </a:lnSpc>
            </a:pPr>
            <a:r>
              <a:rPr lang="en-US" altLang="ja-JP" sz="2000" b="1" dirty="0" smtClean="0">
                <a:solidFill>
                  <a:schemeClr val="tx1"/>
                </a:solidFill>
                <a:cs typeface="HGｺﾞｼｯｸE"/>
              </a:rPr>
              <a:t>Prof. </a:t>
            </a:r>
            <a:r>
              <a:rPr lang="en-US" altLang="ja-JP" sz="2000" b="1" dirty="0" err="1" smtClean="0">
                <a:solidFill>
                  <a:schemeClr val="tx1"/>
                </a:solidFill>
                <a:cs typeface="HGｺﾞｼｯｸE"/>
              </a:rPr>
              <a:t>Muhannad</a:t>
            </a:r>
            <a:r>
              <a:rPr lang="en-US" altLang="ja-JP" sz="2000" b="1" dirty="0" smtClean="0">
                <a:solidFill>
                  <a:schemeClr val="tx1"/>
                </a:solidFill>
                <a:cs typeface="HGｺﾞｼｯｸE"/>
              </a:rPr>
              <a:t> Al-</a:t>
            </a:r>
            <a:r>
              <a:rPr lang="en-US" altLang="ja-JP" sz="2000" b="1" dirty="0" err="1" smtClean="0">
                <a:solidFill>
                  <a:schemeClr val="tx1"/>
                </a:solidFill>
                <a:cs typeface="HGｺﾞｼｯｸE"/>
              </a:rPr>
              <a:t>Shboul</a:t>
            </a:r>
            <a:endParaRPr lang="en-US" altLang="ja-JP" sz="2000" b="1" dirty="0" smtClean="0">
              <a:solidFill>
                <a:schemeClr val="tx1"/>
              </a:solidFill>
              <a:cs typeface="HGｺﾞｼｯｸE"/>
            </a:endParaRPr>
          </a:p>
          <a:p>
            <a:pPr algn="justLow" eaLnBrk="1" hangingPunct="1">
              <a:lnSpc>
                <a:spcPct val="80000"/>
              </a:lnSpc>
            </a:pPr>
            <a:r>
              <a:rPr lang="en-US" sz="2000" dirty="0" smtClean="0">
                <a:solidFill>
                  <a:schemeClr val="tx1"/>
                </a:solidFill>
              </a:rPr>
              <a:t>Professor of Educational Technology (e-Learning)</a:t>
            </a:r>
          </a:p>
          <a:p>
            <a:pPr algn="justLow" eaLnBrk="1" hangingPunct="1">
              <a:lnSpc>
                <a:spcPct val="80000"/>
              </a:lnSpc>
            </a:pPr>
            <a:r>
              <a:rPr lang="en-US" sz="2000" dirty="0" smtClean="0">
                <a:solidFill>
                  <a:schemeClr val="tx1"/>
                </a:solidFill>
              </a:rPr>
              <a:t>Vice Dean for Quality Affairs and Development</a:t>
            </a:r>
          </a:p>
          <a:p>
            <a:pPr algn="justLow" eaLnBrk="1" hangingPunct="1">
              <a:lnSpc>
                <a:spcPct val="80000"/>
              </a:lnSpc>
            </a:pPr>
            <a:r>
              <a:rPr lang="en-US" sz="2000" dirty="0" smtClean="0">
                <a:solidFill>
                  <a:schemeClr val="tx1"/>
                </a:solidFill>
              </a:rPr>
              <a:t>School of Educational Sciences</a:t>
            </a:r>
          </a:p>
          <a:p>
            <a:pPr algn="justLow" eaLnBrk="1" hangingPunct="1">
              <a:lnSpc>
                <a:spcPct val="80000"/>
              </a:lnSpc>
            </a:pPr>
            <a:r>
              <a:rPr lang="en-US" sz="2000" dirty="0" smtClean="0">
                <a:solidFill>
                  <a:schemeClr val="tx1"/>
                </a:solidFill>
              </a:rPr>
              <a:t>Department of Curriculum and Instruction</a:t>
            </a:r>
          </a:p>
          <a:p>
            <a:pPr algn="justLow" eaLnBrk="1" hangingPunct="1">
              <a:lnSpc>
                <a:spcPct val="80000"/>
              </a:lnSpc>
            </a:pPr>
            <a:r>
              <a:rPr lang="en-US" sz="2000" dirty="0" smtClean="0">
                <a:solidFill>
                  <a:schemeClr val="tx1"/>
                </a:solidFill>
              </a:rPr>
              <a:t>The University of Jordan</a:t>
            </a:r>
          </a:p>
          <a:p>
            <a:pPr algn="justLow" eaLnBrk="1" hangingPunct="1">
              <a:lnSpc>
                <a:spcPct val="80000"/>
              </a:lnSpc>
            </a:pPr>
            <a:r>
              <a:rPr lang="en-US" sz="2000" dirty="0" smtClean="0">
                <a:solidFill>
                  <a:schemeClr val="tx1"/>
                </a:solidFill>
              </a:rPr>
              <a:t>Email: malshboul@ju.edu.jo</a:t>
            </a:r>
          </a:p>
          <a:p>
            <a:pPr algn="justLow" eaLnBrk="1" hangingPunct="1">
              <a:lnSpc>
                <a:spcPct val="80000"/>
              </a:lnSpc>
            </a:pPr>
            <a:r>
              <a:rPr lang="en-US" sz="2000" dirty="0" err="1" smtClean="0">
                <a:solidFill>
                  <a:schemeClr val="tx1"/>
                </a:solidFill>
              </a:rPr>
              <a:t>Facebook</a:t>
            </a:r>
            <a:r>
              <a:rPr lang="en-US" sz="2000" dirty="0" smtClean="0">
                <a:solidFill>
                  <a:schemeClr val="tx1"/>
                </a:solidFill>
              </a:rPr>
              <a:t>: Dr-</a:t>
            </a:r>
            <a:r>
              <a:rPr lang="en-US" sz="2000" dirty="0" err="1" smtClean="0">
                <a:solidFill>
                  <a:schemeClr val="tx1"/>
                </a:solidFill>
              </a:rPr>
              <a:t>Muhannad</a:t>
            </a:r>
            <a:r>
              <a:rPr lang="en-US" sz="2000" dirty="0" smtClean="0">
                <a:solidFill>
                  <a:schemeClr val="tx1"/>
                </a:solidFill>
              </a:rPr>
              <a:t> Al-</a:t>
            </a:r>
            <a:r>
              <a:rPr lang="en-US" sz="2000" dirty="0" err="1" smtClean="0">
                <a:solidFill>
                  <a:schemeClr val="tx1"/>
                </a:solidFill>
              </a:rPr>
              <a:t>Shboul</a:t>
            </a:r>
            <a:endParaRPr lang="en-US" sz="2000" dirty="0" smtClean="0">
              <a:solidFill>
                <a:schemeClr val="tx1"/>
              </a:solidFill>
            </a:endParaRPr>
          </a:p>
          <a:p>
            <a:pPr algn="justLow" eaLnBrk="1" hangingPunct="1">
              <a:lnSpc>
                <a:spcPct val="80000"/>
              </a:lnSpc>
            </a:pPr>
            <a:r>
              <a:rPr lang="en-US" sz="2000" dirty="0" smtClean="0">
                <a:solidFill>
                  <a:schemeClr val="tx1"/>
                </a:solidFill>
              </a:rPr>
              <a:t>Twitter: @</a:t>
            </a:r>
            <a:r>
              <a:rPr lang="en-US" sz="2000" dirty="0" err="1" smtClean="0">
                <a:solidFill>
                  <a:schemeClr val="tx1"/>
                </a:solidFill>
              </a:rPr>
              <a:t>malshboul</a:t>
            </a:r>
            <a:endParaRPr lang="en-US" sz="2000" dirty="0" smtClean="0">
              <a:solidFill>
                <a:schemeClr val="tx1"/>
              </a:solidFill>
            </a:endParaRPr>
          </a:p>
          <a:p>
            <a:pPr algn="justLow" eaLnBrk="1" hangingPunct="1">
              <a:lnSpc>
                <a:spcPct val="80000"/>
              </a:lnSpc>
            </a:pPr>
            <a:r>
              <a:rPr lang="en-US" sz="2000" dirty="0" err="1" smtClean="0">
                <a:solidFill>
                  <a:schemeClr val="tx1"/>
                </a:solidFill>
              </a:rPr>
              <a:t>Linkedin</a:t>
            </a:r>
            <a:r>
              <a:rPr lang="en-US" sz="2000" dirty="0" smtClean="0">
                <a:solidFill>
                  <a:schemeClr val="tx1"/>
                </a:solidFill>
              </a:rPr>
              <a:t>: Dr. </a:t>
            </a:r>
            <a:r>
              <a:rPr lang="en-US" sz="2000" dirty="0" err="1" smtClean="0">
                <a:solidFill>
                  <a:schemeClr val="tx1"/>
                </a:solidFill>
              </a:rPr>
              <a:t>Muhannad</a:t>
            </a:r>
            <a:r>
              <a:rPr lang="en-US" sz="2000" dirty="0" smtClean="0">
                <a:solidFill>
                  <a:schemeClr val="tx1"/>
                </a:solidFill>
              </a:rPr>
              <a:t> Al-</a:t>
            </a:r>
            <a:r>
              <a:rPr lang="en-US" sz="2000" dirty="0" err="1" smtClean="0">
                <a:solidFill>
                  <a:schemeClr val="tx1"/>
                </a:solidFill>
              </a:rPr>
              <a:t>Shboul</a:t>
            </a:r>
            <a:endParaRPr lang="en-US" sz="1600" dirty="0" smtClean="0"/>
          </a:p>
        </p:txBody>
      </p:sp>
      <p:pic>
        <p:nvPicPr>
          <p:cNvPr id="53252" name="Picture 6" descr="Dr.Muhannad Picture2016.v1.JPG"/>
          <p:cNvPicPr>
            <a:picLocks noChangeAspect="1"/>
          </p:cNvPicPr>
          <p:nvPr/>
        </p:nvPicPr>
        <p:blipFill>
          <a:blip r:embed="rId2"/>
          <a:srcRect/>
          <a:stretch>
            <a:fillRect/>
          </a:stretch>
        </p:blipFill>
        <p:spPr bwMode="auto">
          <a:xfrm>
            <a:off x="8677275" y="2533650"/>
            <a:ext cx="1946275" cy="272573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Shape 461" descr="https://encrypted-tbn3.gstatic.com/images?q=tbn:ANd9GcTNaHNVITPq-hbjxFftrJmG_9nnM82Zz0ZD08VLocxNu76pB4a-"/>
          <p:cNvPicPr preferRelativeResize="0">
            <a:picLocks noChangeAspect="1" noChangeArrowheads="1"/>
          </p:cNvPicPr>
          <p:nvPr/>
        </p:nvPicPr>
        <p:blipFill>
          <a:blip r:embed="rId2"/>
          <a:srcRect/>
          <a:stretch>
            <a:fillRect/>
          </a:stretch>
        </p:blipFill>
        <p:spPr bwMode="auto">
          <a:xfrm>
            <a:off x="1839913" y="1301750"/>
            <a:ext cx="8031162" cy="413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cap="none" dirty="0" smtClean="0"/>
              <a:t>Introduction</a:t>
            </a:r>
            <a:endParaRPr lang="en-GB" b="1" cap="none" dirty="0"/>
          </a:p>
        </p:txBody>
      </p:sp>
      <p:sp>
        <p:nvSpPr>
          <p:cNvPr id="3" name="Content Placeholder 2"/>
          <p:cNvSpPr>
            <a:spLocks noGrp="1"/>
          </p:cNvSpPr>
          <p:nvPr>
            <p:ph idx="1"/>
          </p:nvPr>
        </p:nvSpPr>
        <p:spPr>
          <a:xfrm>
            <a:off x="581192" y="1935678"/>
            <a:ext cx="11029615" cy="4506065"/>
          </a:xfrm>
        </p:spPr>
        <p:txBody>
          <a:bodyPr>
            <a:normAutofit/>
          </a:bodyPr>
          <a:lstStyle/>
          <a:p>
            <a:pPr marL="0" indent="0" algn="ctr">
              <a:buNone/>
            </a:pPr>
            <a:r>
              <a:rPr lang="en-US" sz="2100" b="1" dirty="0" smtClean="0">
                <a:solidFill>
                  <a:srgbClr val="FF0000"/>
                </a:solidFill>
                <a:latin typeface="Calibri" panose="020F0502020204030204" pitchFamily="34" charset="0"/>
                <a:cs typeface="Calibri" panose="020F0502020204030204" pitchFamily="34" charset="0"/>
              </a:rPr>
              <a:t>The Role of Educational Technology and E-Learning during COVID -19 Pandemic and Its Impact on the Higher Education Sector in Jordan</a:t>
            </a:r>
            <a:endParaRPr lang="en-US" sz="2100" b="1" dirty="0">
              <a:solidFill>
                <a:srgbClr val="FF0000"/>
              </a:solidFill>
              <a:latin typeface="Calibri" panose="020F0502020204030204" pitchFamily="34" charset="0"/>
              <a:cs typeface="Calibri" panose="020F0502020204030204" pitchFamily="34" charset="0"/>
            </a:endParaRPr>
          </a:p>
          <a:p>
            <a:pPr marL="0" indent="0" algn="ctr">
              <a:buNone/>
            </a:pPr>
            <a:r>
              <a:rPr lang="en-US" sz="2100" b="1" dirty="0" smtClean="0">
                <a:solidFill>
                  <a:schemeClr val="tx1"/>
                </a:solidFill>
                <a:latin typeface="Calibri" panose="020F0502020204030204" pitchFamily="34" charset="0"/>
                <a:cs typeface="Calibri" panose="020F0502020204030204" pitchFamily="34" charset="0"/>
              </a:rPr>
              <a:t>Linking Tertiary Education to the Labor Market</a:t>
            </a:r>
          </a:p>
          <a:p>
            <a:pPr marL="0" indent="0" algn="ctr">
              <a:buNone/>
            </a:pPr>
            <a:r>
              <a:rPr lang="en-US" b="1" dirty="0" smtClean="0">
                <a:solidFill>
                  <a:schemeClr val="tx1"/>
                </a:solidFill>
                <a:latin typeface="Calibri" panose="020F0502020204030204" pitchFamily="34" charset="0"/>
                <a:cs typeface="Calibri" panose="020F0502020204030204" pitchFamily="34" charset="0"/>
              </a:rPr>
              <a:t>U.S.-Jordanian University Cooperation Network (UCN) Webinar Series</a:t>
            </a:r>
          </a:p>
          <a:p>
            <a:pPr marL="0" indent="0" algn="ctr">
              <a:buNone/>
            </a:pPr>
            <a:endParaRPr lang="en-US" sz="800" b="1" dirty="0" smtClean="0">
              <a:latin typeface="Calibri" panose="020F0502020204030204" pitchFamily="34" charset="0"/>
              <a:cs typeface="Calibri" panose="020F0502020204030204" pitchFamily="34" charset="0"/>
            </a:endParaRPr>
          </a:p>
          <a:p>
            <a:pPr algn="just"/>
            <a:r>
              <a:rPr lang="en-US" sz="2000" dirty="0" smtClean="0"/>
              <a:t>The COVID-19 pandemic poses unprecedented challenges to education; thus, joining this Webinar will allow the participants to learn more about how universities have transitioned from in-person to virtual instruction and how they have managed this period of adaption, challenges, and opportunities.</a:t>
            </a:r>
          </a:p>
          <a:p>
            <a:pPr algn="just"/>
            <a:r>
              <a:rPr lang="en-US" sz="2000" dirty="0" smtClean="0"/>
              <a:t>As the </a:t>
            </a:r>
            <a:r>
              <a:rPr lang="en-US" sz="2000" dirty="0" err="1" smtClean="0"/>
              <a:t>coronavirus</a:t>
            </a:r>
            <a:r>
              <a:rPr lang="en-US" sz="2000" dirty="0" smtClean="0"/>
              <a:t> (COVID-19) pandemic has spread across the globe, nearly every country had to react.  So, today, the world finds 99% of all formally enrolled students in post-secondary education affected. These students are serving as part of a global experiment, with a wide variety of modalities being tried for the continued provision of their post-secondary education.</a:t>
            </a:r>
            <a:endParaRPr lang="en-US" sz="2000" b="1" dirty="0" smtClean="0"/>
          </a:p>
        </p:txBody>
      </p:sp>
    </p:spTree>
    <p:extLst>
      <p:ext uri="{BB962C8B-B14F-4D97-AF65-F5344CB8AC3E}">
        <p14:creationId xmlns:p14="http://schemas.microsoft.com/office/powerpoint/2010/main" xmlns="" val="1551490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6"/>
            <a:ext cx="11029615" cy="4056531"/>
          </a:xfrm>
        </p:spPr>
        <p:txBody>
          <a:bodyPr>
            <a:normAutofit/>
          </a:bodyPr>
          <a:lstStyle/>
          <a:p>
            <a:pPr algn="just"/>
            <a:r>
              <a:rPr lang="en-US" sz="2000" dirty="0" smtClean="0"/>
              <a:t>This Webinar will look at main equity implications, such as the digital divide exposing socioeconomic inequity of distance learning.</a:t>
            </a:r>
          </a:p>
          <a:p>
            <a:pPr algn="just"/>
            <a:r>
              <a:rPr lang="en-US" sz="2000" dirty="0" smtClean="0"/>
              <a:t>Recognizing these equity challenges as early as possible should allow higher education institutions and governments to fashion interventions that mitigate the impacts and devise interventions that improve students’ persistence and retention. This is a task for governments, higher education institutions, development partners, and individuals alike. </a:t>
            </a:r>
          </a:p>
          <a:p>
            <a:pPr algn="just"/>
            <a:r>
              <a:rPr lang="en-US" sz="2000" dirty="0" smtClean="0"/>
              <a:t>While tertiary education institutions are first responders when it comes to at-risk students, governments need to support and complement their efforts through equity-oriented policies, frameworks, and targeted funding.</a:t>
            </a:r>
          </a:p>
          <a:p>
            <a:pPr algn="just"/>
            <a:endParaRPr lang="en-US" sz="2000" dirty="0" smtClean="0"/>
          </a:p>
        </p:txBody>
      </p:sp>
    </p:spTree>
    <p:extLst>
      <p:ext uri="{BB962C8B-B14F-4D97-AF65-F5344CB8AC3E}">
        <p14:creationId xmlns:p14="http://schemas.microsoft.com/office/powerpoint/2010/main" xmlns="" val="1986571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none" dirty="0" smtClean="0"/>
              <a:t>The Impact of Using E-Learning during the COVID-19 on Jordanian Higher Education Institutions</a:t>
            </a:r>
            <a:endParaRPr lang="en-GB" b="1" cap="none" dirty="0"/>
          </a:p>
        </p:txBody>
      </p:sp>
      <p:sp>
        <p:nvSpPr>
          <p:cNvPr id="3" name="Content Placeholder 2"/>
          <p:cNvSpPr>
            <a:spLocks noGrp="1"/>
          </p:cNvSpPr>
          <p:nvPr>
            <p:ph idx="1"/>
          </p:nvPr>
        </p:nvSpPr>
        <p:spPr>
          <a:xfrm>
            <a:off x="581192" y="1978926"/>
            <a:ext cx="11029615" cy="3879874"/>
          </a:xfrm>
        </p:spPr>
        <p:txBody>
          <a:bodyPr>
            <a:normAutofit/>
          </a:bodyPr>
          <a:lstStyle/>
          <a:p>
            <a:r>
              <a:rPr lang="en-US" sz="2000" dirty="0" smtClean="0"/>
              <a:t>COVID-19 Pandemic motivates educators to make use of new technologies to enhance teaching, learning, and overall education performance.  Moreover, COVID-19 pandemic has presented a need for greater integration of technology as a platform and environment to educate students. This has been met with great challenges in terms of best practices and empirical research to guide instructors. </a:t>
            </a:r>
          </a:p>
          <a:p>
            <a:r>
              <a:rPr lang="en-US" sz="2000" dirty="0" smtClean="0"/>
              <a:t>The distance learning tools implemented in response to the education crisis caused by the COVID-19 pandemic have revealed the potential of new technologies, especially those using e-Learning and Information and Communication Technologies (ICTs) in education. </a:t>
            </a:r>
          </a:p>
        </p:txBody>
      </p:sp>
    </p:spTree>
    <p:extLst>
      <p:ext uri="{BB962C8B-B14F-4D97-AF65-F5344CB8AC3E}">
        <p14:creationId xmlns:p14="http://schemas.microsoft.com/office/powerpoint/2010/main" xmlns="" val="2015908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608872"/>
            <a:ext cx="11029615" cy="3678303"/>
          </a:xfrm>
        </p:spPr>
        <p:txBody>
          <a:bodyPr>
            <a:normAutofit/>
          </a:bodyPr>
          <a:lstStyle/>
          <a:p>
            <a:r>
              <a:rPr lang="en-US" sz="2000" dirty="0" smtClean="0"/>
              <a:t>However, by exacerbating existing inequalities, this crisis has also strengthened our conviction that further work is needed to ensure that these technologies are truly inclusive.  In other words, they must be accessible to all and adapted to the specific needs of each learner. </a:t>
            </a:r>
          </a:p>
          <a:p>
            <a:r>
              <a:rPr lang="en-US" sz="2000" dirty="0" smtClean="0"/>
              <a:t>This issue is central to the spirit of the use of ICT during this difficult challenge due to the </a:t>
            </a:r>
            <a:r>
              <a:rPr lang="en-US" sz="2000" dirty="0" err="1" smtClean="0"/>
              <a:t>Coronavirus</a:t>
            </a:r>
            <a:r>
              <a:rPr lang="en-US" sz="2000" dirty="0" smtClean="0"/>
              <a:t> Pandemic Crisis.</a:t>
            </a:r>
          </a:p>
          <a:p>
            <a:r>
              <a:rPr lang="en-US" sz="2000" dirty="0" smtClean="0"/>
              <a:t>This part of the presentation will focus on the role of educational technology and e-Learning during the </a:t>
            </a:r>
            <a:r>
              <a:rPr lang="en-US" sz="2000" dirty="0" err="1" smtClean="0"/>
              <a:t>Coronavirus</a:t>
            </a:r>
            <a:r>
              <a:rPr lang="en-US" sz="2000" dirty="0" smtClean="0"/>
              <a:t> in ensuring educational continuity and quality learning in Jordanian higher education institutions.  Also, it aims to address this void by convening an international interdisciplinary group of practitioners and researchers to identify effective pedagogical strategies for technology use in higher education institutions.</a:t>
            </a:r>
            <a:endParaRPr lang="en-US" sz="2000" dirty="0"/>
          </a:p>
        </p:txBody>
      </p:sp>
    </p:spTree>
    <p:extLst>
      <p:ext uri="{BB962C8B-B14F-4D97-AF65-F5344CB8AC3E}">
        <p14:creationId xmlns:p14="http://schemas.microsoft.com/office/powerpoint/2010/main" xmlns="" val="1083891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2832" y="1145033"/>
            <a:ext cx="11434368" cy="3642498"/>
          </a:xfrm>
        </p:spPr>
        <p:txBody>
          <a:bodyPr>
            <a:noAutofit/>
          </a:bodyPr>
          <a:lstStyle/>
          <a:p>
            <a:pPr algn="just"/>
            <a:r>
              <a:rPr lang="en-US" sz="2000" dirty="0" smtClean="0"/>
              <a:t>E-Learning is a timely topic and the international perspective is useful, specifically in the light of the COVID-19 pandemic.</a:t>
            </a:r>
          </a:p>
          <a:p>
            <a:pPr algn="just"/>
            <a:r>
              <a:rPr lang="en-US" sz="2000" dirty="0" smtClean="0"/>
              <a:t>E-Learning has become the mandatory component of all educational institutions like schools, colleges, and universities in and around the world due to the pandemic crisis of COVID-19. This deadly situation has flipped out the offline teaching process. E-Learning provides an effective teaching method that brings out the best in learners. </a:t>
            </a:r>
          </a:p>
        </p:txBody>
      </p:sp>
      <p:pic>
        <p:nvPicPr>
          <p:cNvPr id="4" name="Picture 2"/>
          <p:cNvPicPr>
            <a:picLocks noChangeAspect="1" noChangeArrowheads="1"/>
          </p:cNvPicPr>
          <p:nvPr/>
        </p:nvPicPr>
        <p:blipFill>
          <a:blip r:embed="rId2"/>
          <a:srcRect/>
          <a:stretch>
            <a:fillRect/>
          </a:stretch>
        </p:blipFill>
        <p:spPr bwMode="auto">
          <a:xfrm>
            <a:off x="1482747" y="4043156"/>
            <a:ext cx="3589767" cy="237708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7446127" y="4429897"/>
            <a:ext cx="3609975" cy="1524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483182" y="4948367"/>
            <a:ext cx="1571625" cy="800100"/>
          </a:xfrm>
          <a:prstGeom prst="rect">
            <a:avLst/>
          </a:prstGeom>
          <a:noFill/>
          <a:ln w="9525">
            <a:noFill/>
            <a:miter lim="800000"/>
            <a:headEnd/>
            <a:tailEnd/>
          </a:ln>
          <a:effectLst/>
        </p:spPr>
      </p:pic>
    </p:spTree>
    <p:extLst>
      <p:ext uri="{BB962C8B-B14F-4D97-AF65-F5344CB8AC3E}">
        <p14:creationId xmlns:p14="http://schemas.microsoft.com/office/powerpoint/2010/main" xmlns="" val="1488031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6"/>
            <a:ext cx="11029615" cy="3964931"/>
          </a:xfrm>
        </p:spPr>
        <p:txBody>
          <a:bodyPr>
            <a:noAutofit/>
          </a:bodyPr>
          <a:lstStyle/>
          <a:p>
            <a:pPr lvl="0" algn="just"/>
            <a:r>
              <a:rPr lang="en-US" sz="2000" dirty="0" smtClean="0"/>
              <a:t>The main core of education is to learn; learning is a process of acquiring knowledge or skills through study, experience, or being taught. Any freak accident that happens in the world will always leave its impact on education. And so the pandemic of COVID 19 has its footprints on education. The outbreak of this dangerous virus across the globe has forced educational institutions to shut down to control the spread of this virus.</a:t>
            </a:r>
          </a:p>
          <a:p>
            <a:pPr lvl="0" algn="just"/>
            <a:r>
              <a:rPr lang="en-US" sz="2000" dirty="0" smtClean="0"/>
              <a:t>This happening made the teaching professionals think of alternative methods of teaching during this lockdown.  And thus it paves the way towards web-based learning or e-Learning or online learning. </a:t>
            </a:r>
          </a:p>
          <a:p>
            <a:pPr lvl="0" algn="just"/>
            <a:r>
              <a:rPr lang="en-US" sz="2000" dirty="0" smtClean="0"/>
              <a:t>In today's scenario learning has stepped into the digital world. In which teaching professionals and students are virtually connected.  E-Learning is quite simple to understand and implement. </a:t>
            </a:r>
          </a:p>
        </p:txBody>
      </p:sp>
    </p:spTree>
    <p:extLst>
      <p:ext uri="{BB962C8B-B14F-4D97-AF65-F5344CB8AC3E}">
        <p14:creationId xmlns:p14="http://schemas.microsoft.com/office/powerpoint/2010/main" xmlns="" val="71407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888964"/>
            <a:ext cx="11029615" cy="3678303"/>
          </a:xfrm>
        </p:spPr>
        <p:txBody>
          <a:bodyPr/>
          <a:lstStyle/>
          <a:p>
            <a:pPr lvl="0" algn="just"/>
            <a:r>
              <a:rPr lang="en-US" sz="2000" dirty="0" smtClean="0"/>
              <a:t>The use of a desktop, laptop, or </a:t>
            </a:r>
            <a:r>
              <a:rPr lang="en-US" sz="2000" dirty="0" err="1" smtClean="0"/>
              <a:t>smartphones</a:t>
            </a:r>
            <a:r>
              <a:rPr lang="en-US" sz="2000" dirty="0" smtClean="0"/>
              <a:t> and the internet forms a major component of this learning methodology. E-Learning provides rapid growth and proved to be the best in all sectors, especially in education during this lockdown.</a:t>
            </a:r>
          </a:p>
          <a:p>
            <a:pPr lvl="0" algn="just"/>
            <a:r>
              <a:rPr lang="en-US" sz="2000" dirty="0" smtClean="0"/>
              <a:t>In short, in response to the emerging and ever solution to the COVID-19 outbreak, most of the higher education system is operating through e-Learning. Meanwhile, to tackle the COVID-19 pandemic, almost all the world, and including the Jordanian Ministry of Education and Ministry of Higher Education and Scientific Research, have issued the ordered to close the public and private schools and higher education institutions closure as an emergency measure to stop spreading the infection.</a:t>
            </a:r>
          </a:p>
          <a:p>
            <a:pPr lvl="0" algn="just"/>
            <a:r>
              <a:rPr lang="en-US" sz="2000" dirty="0" smtClean="0"/>
              <a:t>Hence, due to the COVID-19 outbreak universities closed and lockdown, most instructors and students in Jordan are enforced to move to online education. </a:t>
            </a:r>
          </a:p>
          <a:p>
            <a:pPr lvl="0" algn="just"/>
            <a:endParaRPr lang="en-US" sz="2000" dirty="0" smtClean="0"/>
          </a:p>
          <a:p>
            <a:endParaRPr lang="en-US" dirty="0"/>
          </a:p>
        </p:txBody>
      </p:sp>
    </p:spTree>
    <p:extLst>
      <p:ext uri="{BB962C8B-B14F-4D97-AF65-F5344CB8AC3E}">
        <p14:creationId xmlns:p14="http://schemas.microsoft.com/office/powerpoint/2010/main" xmlns="" val="300794677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4905</TotalTime>
  <Words>2913</Words>
  <Application>Microsoft Office PowerPoint</Application>
  <PresentationFormat>Custom</PresentationFormat>
  <Paragraphs>100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Dividend</vt:lpstr>
      <vt:lpstr>  The Role of Educational Technology and E-Learning during COVID -19 Pandemic and Its Impact on the Higher Education Sector in Jordan</vt:lpstr>
      <vt:lpstr>Overview</vt:lpstr>
      <vt:lpstr>Introduction</vt:lpstr>
      <vt:lpstr>Slide 4</vt:lpstr>
      <vt:lpstr>The Impact of Using E-Learning during the COVID-19 on Jordanian Higher Education Institutions</vt:lpstr>
      <vt:lpstr>Slide 6</vt:lpstr>
      <vt:lpstr>Slide 7</vt:lpstr>
      <vt:lpstr>Slide 8</vt:lpstr>
      <vt:lpstr>Slide 9</vt:lpstr>
      <vt:lpstr>Slide 10</vt:lpstr>
      <vt:lpstr>Slide 11</vt:lpstr>
      <vt:lpstr>Statistics about E-Learning  in Jordan in the Light of the Coronavirus Pandemic</vt:lpstr>
      <vt:lpstr>Slide 13</vt:lpstr>
      <vt:lpstr>Slide 14</vt:lpstr>
      <vt:lpstr>Slide 15</vt:lpstr>
      <vt:lpstr>Slide 16</vt:lpstr>
      <vt:lpstr>Slide 17</vt:lpstr>
      <vt:lpstr>Impact of the COVID-19 Pandemic on Higher Education in Jordan </vt:lpstr>
      <vt:lpstr>Slide 19</vt:lpstr>
      <vt:lpstr>Slide 20</vt:lpstr>
      <vt:lpstr>Slide 21</vt:lpstr>
      <vt:lpstr>Conclusions </vt:lpstr>
      <vt:lpstr>Slide 23</vt:lpstr>
      <vt:lpstr>Contact Information</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603</cp:revision>
  <dcterms:created xsi:type="dcterms:W3CDTF">2016-02-03T12:11:05Z</dcterms:created>
  <dcterms:modified xsi:type="dcterms:W3CDTF">2020-11-14T21:59:44Z</dcterms:modified>
</cp:coreProperties>
</file>