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3" r:id="rId3"/>
    <p:sldId id="286" r:id="rId4"/>
    <p:sldId id="328" r:id="rId5"/>
    <p:sldId id="259" r:id="rId6"/>
    <p:sldId id="261" r:id="rId7"/>
    <p:sldId id="30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58" r:id="rId18"/>
    <p:sldId id="294" r:id="rId19"/>
    <p:sldId id="288" r:id="rId20"/>
    <p:sldId id="302" r:id="rId21"/>
    <p:sldId id="289" r:id="rId22"/>
    <p:sldId id="290" r:id="rId23"/>
    <p:sldId id="291" r:id="rId24"/>
    <p:sldId id="297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F6C8D-1B5C-489B-BEC5-2419E8B80320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01FE98E-45BE-4C8B-803C-5B29742DCCFA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Research</a:t>
          </a:r>
        </a:p>
      </dgm:t>
    </dgm:pt>
    <dgm:pt modelId="{64993436-6054-4DDE-A93E-B748616A91D3}" type="parTrans" cxnId="{41D336B8-FC44-407C-8EB3-F6683BA032BF}">
      <dgm:prSet/>
      <dgm:spPr/>
      <dgm:t>
        <a:bodyPr/>
        <a:lstStyle/>
        <a:p>
          <a:endParaRPr lang="en-US"/>
        </a:p>
      </dgm:t>
    </dgm:pt>
    <dgm:pt modelId="{66895020-90B5-4006-9E5E-E250917266DF}" type="sibTrans" cxnId="{41D336B8-FC44-407C-8EB3-F6683BA032BF}">
      <dgm:prSet/>
      <dgm:spPr/>
      <dgm:t>
        <a:bodyPr/>
        <a:lstStyle/>
        <a:p>
          <a:endParaRPr lang="en-US"/>
        </a:p>
      </dgm:t>
    </dgm:pt>
    <dgm:pt modelId="{062571E2-10DE-4D1F-AEB1-6DB6098D8CF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Global Fellows</a:t>
          </a:r>
        </a:p>
      </dgm:t>
    </dgm:pt>
    <dgm:pt modelId="{BEE97B43-4A03-4C20-82E0-810A8E188911}" type="parTrans" cxnId="{7F94315F-151C-439B-B9D7-1A20B39BA691}">
      <dgm:prSet/>
      <dgm:spPr/>
      <dgm:t>
        <a:bodyPr/>
        <a:lstStyle/>
        <a:p>
          <a:endParaRPr lang="en-US"/>
        </a:p>
      </dgm:t>
    </dgm:pt>
    <dgm:pt modelId="{CB94BCFB-CA40-4DC9-B43A-E9A88450091C}" type="sibTrans" cxnId="{7F94315F-151C-439B-B9D7-1A20B39BA691}">
      <dgm:prSet/>
      <dgm:spPr/>
      <dgm:t>
        <a:bodyPr/>
        <a:lstStyle/>
        <a:p>
          <a:endParaRPr lang="en-US"/>
        </a:p>
      </dgm:t>
    </dgm:pt>
    <dgm:pt modelId="{EFBA3600-9CF3-47F0-820A-3D8FB8CDE422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Teaching on Campus</a:t>
          </a:r>
        </a:p>
      </dgm:t>
    </dgm:pt>
    <dgm:pt modelId="{9FC3AC8A-3ADE-46BB-ABC4-6DBB0FF299E1}" type="parTrans" cxnId="{9B73EA93-0177-40DC-8D94-8AF8BDF8625D}">
      <dgm:prSet/>
      <dgm:spPr/>
      <dgm:t>
        <a:bodyPr/>
        <a:lstStyle/>
        <a:p>
          <a:endParaRPr lang="en-US"/>
        </a:p>
      </dgm:t>
    </dgm:pt>
    <dgm:pt modelId="{B4781596-EE68-43CA-84B9-8F61977ACDF7}" type="sibTrans" cxnId="{9B73EA93-0177-40DC-8D94-8AF8BDF8625D}">
      <dgm:prSet/>
      <dgm:spPr/>
      <dgm:t>
        <a:bodyPr/>
        <a:lstStyle/>
        <a:p>
          <a:endParaRPr lang="en-US"/>
        </a:p>
      </dgm:t>
    </dgm:pt>
    <dgm:pt modelId="{A0090665-9F7A-4BCF-8AE3-E3742B7FEE7C}">
      <dgm:prSet phldrT="[Text]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Global Learning Institute</a:t>
          </a:r>
        </a:p>
      </dgm:t>
    </dgm:pt>
    <dgm:pt modelId="{31445917-41F9-4729-8536-4756EF061CAC}" type="parTrans" cxnId="{202176D8-E6E9-4B82-834F-7C85A2E110AC}">
      <dgm:prSet/>
      <dgm:spPr/>
      <dgm:t>
        <a:bodyPr/>
        <a:lstStyle/>
        <a:p>
          <a:endParaRPr lang="en-US"/>
        </a:p>
      </dgm:t>
    </dgm:pt>
    <dgm:pt modelId="{0AF373CB-1A56-4DCE-B712-ED4F3871FD4B}" type="sibTrans" cxnId="{202176D8-E6E9-4B82-834F-7C85A2E110AC}">
      <dgm:prSet/>
      <dgm:spPr/>
      <dgm:t>
        <a:bodyPr/>
        <a:lstStyle/>
        <a:p>
          <a:endParaRPr lang="en-US"/>
        </a:p>
      </dgm:t>
    </dgm:pt>
    <dgm:pt modelId="{40BFD2D1-7A40-4A1B-99F5-A696035F1F69}">
      <dgm:prSet phldrT="[Text]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Virtual Exchange</a:t>
          </a:r>
        </a:p>
      </dgm:t>
    </dgm:pt>
    <dgm:pt modelId="{60FBC24F-049F-423A-8351-1A4DC9AE5D7A}" type="parTrans" cxnId="{898BB490-0940-41AA-9C5E-A0F489FECA80}">
      <dgm:prSet/>
      <dgm:spPr/>
      <dgm:t>
        <a:bodyPr/>
        <a:lstStyle/>
        <a:p>
          <a:endParaRPr lang="en-US"/>
        </a:p>
      </dgm:t>
    </dgm:pt>
    <dgm:pt modelId="{3202351B-EE8E-43A7-A076-D23C2E56C3C8}" type="sibTrans" cxnId="{898BB490-0940-41AA-9C5E-A0F489FECA80}">
      <dgm:prSet/>
      <dgm:spPr/>
      <dgm:t>
        <a:bodyPr/>
        <a:lstStyle/>
        <a:p>
          <a:endParaRPr lang="en-US"/>
        </a:p>
      </dgm:t>
    </dgm:pt>
    <dgm:pt modelId="{F16D6931-66E2-423C-96D0-AB49E4B3E307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Teaching Abroad</a:t>
          </a:r>
        </a:p>
      </dgm:t>
    </dgm:pt>
    <dgm:pt modelId="{C2312A04-D678-4F4E-B81F-7723195B8209}" type="parTrans" cxnId="{0840D69B-0A9D-4500-A04A-FF2E472D1756}">
      <dgm:prSet/>
      <dgm:spPr/>
      <dgm:t>
        <a:bodyPr/>
        <a:lstStyle/>
        <a:p>
          <a:endParaRPr lang="en-US"/>
        </a:p>
      </dgm:t>
    </dgm:pt>
    <dgm:pt modelId="{7FB718F5-8466-48EC-8D01-FD6C9F39611C}" type="sibTrans" cxnId="{0840D69B-0A9D-4500-A04A-FF2E472D1756}">
      <dgm:prSet/>
      <dgm:spPr/>
      <dgm:t>
        <a:bodyPr/>
        <a:lstStyle/>
        <a:p>
          <a:endParaRPr lang="en-US"/>
        </a:p>
      </dgm:t>
    </dgm:pt>
    <dgm:pt modelId="{F9A79CF9-7957-41EB-9092-97ADC8174FD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Study Abroad Leadership Program</a:t>
          </a:r>
        </a:p>
      </dgm:t>
    </dgm:pt>
    <dgm:pt modelId="{4393B0A5-BC86-44DE-97DA-10E4F71DA309}" type="parTrans" cxnId="{927FE3ED-27B4-44BD-9AD5-6939A2074528}">
      <dgm:prSet/>
      <dgm:spPr/>
      <dgm:t>
        <a:bodyPr/>
        <a:lstStyle/>
        <a:p>
          <a:endParaRPr lang="en-US"/>
        </a:p>
      </dgm:t>
    </dgm:pt>
    <dgm:pt modelId="{34D3BAE8-1ABC-4782-A4FA-EC2DA3791CE5}" type="sibTrans" cxnId="{927FE3ED-27B4-44BD-9AD5-6939A2074528}">
      <dgm:prSet/>
      <dgm:spPr/>
      <dgm:t>
        <a:bodyPr/>
        <a:lstStyle/>
        <a:p>
          <a:endParaRPr lang="en-US"/>
        </a:p>
      </dgm:t>
    </dgm:pt>
    <dgm:pt modelId="{5F8CB169-7499-48CD-B9B6-083F593774F6}" type="pres">
      <dgm:prSet presAssocID="{329F6C8D-1B5C-489B-BEC5-2419E8B80320}" presName="root" presStyleCnt="0">
        <dgm:presLayoutVars>
          <dgm:dir/>
          <dgm:resizeHandles val="exact"/>
        </dgm:presLayoutVars>
      </dgm:prSet>
      <dgm:spPr/>
    </dgm:pt>
    <dgm:pt modelId="{B5D8AF2D-39DF-44AB-910C-1B002398C370}" type="pres">
      <dgm:prSet presAssocID="{B01FE98E-45BE-4C8B-803C-5B29742DCCFA}" presName="compNode" presStyleCnt="0"/>
      <dgm:spPr/>
    </dgm:pt>
    <dgm:pt modelId="{10F66C11-631A-418F-99FD-6137CF92D150}" type="pres">
      <dgm:prSet presAssocID="{B01FE98E-45BE-4C8B-803C-5B29742DCCF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A591FB04-8251-4B41-B72B-78D425C77A6C}" type="pres">
      <dgm:prSet presAssocID="{B01FE98E-45BE-4C8B-803C-5B29742DCCFA}" presName="iconSpace" presStyleCnt="0"/>
      <dgm:spPr/>
    </dgm:pt>
    <dgm:pt modelId="{B881421A-4B57-4ADD-AD90-8F1C2114269B}" type="pres">
      <dgm:prSet presAssocID="{B01FE98E-45BE-4C8B-803C-5B29742DCCFA}" presName="parTx" presStyleLbl="revTx" presStyleIdx="0" presStyleCnt="6">
        <dgm:presLayoutVars>
          <dgm:chMax val="0"/>
          <dgm:chPref val="0"/>
        </dgm:presLayoutVars>
      </dgm:prSet>
      <dgm:spPr/>
    </dgm:pt>
    <dgm:pt modelId="{37C14F17-A8BA-47A3-9EBF-2A74D7EAA6A6}" type="pres">
      <dgm:prSet presAssocID="{B01FE98E-45BE-4C8B-803C-5B29742DCCFA}" presName="txSpace" presStyleCnt="0"/>
      <dgm:spPr/>
    </dgm:pt>
    <dgm:pt modelId="{99463BAF-5E3D-4766-A44A-52824B93FB9F}" type="pres">
      <dgm:prSet presAssocID="{B01FE98E-45BE-4C8B-803C-5B29742DCCFA}" presName="desTx" presStyleLbl="revTx" presStyleIdx="1" presStyleCnt="6">
        <dgm:presLayoutVars/>
      </dgm:prSet>
      <dgm:spPr/>
    </dgm:pt>
    <dgm:pt modelId="{D813F256-C9F6-4095-8E10-74E92E55C8FA}" type="pres">
      <dgm:prSet presAssocID="{66895020-90B5-4006-9E5E-E250917266DF}" presName="sibTrans" presStyleCnt="0"/>
      <dgm:spPr/>
    </dgm:pt>
    <dgm:pt modelId="{3A526776-BF9D-48F5-A197-84A755165235}" type="pres">
      <dgm:prSet presAssocID="{EFBA3600-9CF3-47F0-820A-3D8FB8CDE422}" presName="compNode" presStyleCnt="0"/>
      <dgm:spPr/>
    </dgm:pt>
    <dgm:pt modelId="{C4FAC34B-52E1-4192-A7FA-96502482EE5A}" type="pres">
      <dgm:prSet presAssocID="{EFBA3600-9CF3-47F0-820A-3D8FB8CDE42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C27DDCB-1305-4A4C-8C81-AB1A474BE32F}" type="pres">
      <dgm:prSet presAssocID="{EFBA3600-9CF3-47F0-820A-3D8FB8CDE422}" presName="iconSpace" presStyleCnt="0"/>
      <dgm:spPr/>
    </dgm:pt>
    <dgm:pt modelId="{368E5BC1-20E5-41A8-9EDD-0BD47BB8B6D5}" type="pres">
      <dgm:prSet presAssocID="{EFBA3600-9CF3-47F0-820A-3D8FB8CDE422}" presName="parTx" presStyleLbl="revTx" presStyleIdx="2" presStyleCnt="6">
        <dgm:presLayoutVars>
          <dgm:chMax val="0"/>
          <dgm:chPref val="0"/>
        </dgm:presLayoutVars>
      </dgm:prSet>
      <dgm:spPr/>
    </dgm:pt>
    <dgm:pt modelId="{9B20C8F8-8820-4B39-89CC-82B03AEA7F4A}" type="pres">
      <dgm:prSet presAssocID="{EFBA3600-9CF3-47F0-820A-3D8FB8CDE422}" presName="txSpace" presStyleCnt="0"/>
      <dgm:spPr/>
    </dgm:pt>
    <dgm:pt modelId="{8CE493BE-F219-4B49-95AE-785168B62513}" type="pres">
      <dgm:prSet presAssocID="{EFBA3600-9CF3-47F0-820A-3D8FB8CDE422}" presName="desTx" presStyleLbl="revTx" presStyleIdx="3" presStyleCnt="6">
        <dgm:presLayoutVars/>
      </dgm:prSet>
      <dgm:spPr/>
    </dgm:pt>
    <dgm:pt modelId="{BF348424-7168-4AB5-8276-82247FB463C0}" type="pres">
      <dgm:prSet presAssocID="{B4781596-EE68-43CA-84B9-8F61977ACDF7}" presName="sibTrans" presStyleCnt="0"/>
      <dgm:spPr/>
    </dgm:pt>
    <dgm:pt modelId="{B3E1A07B-105A-4997-989A-54AF248679E7}" type="pres">
      <dgm:prSet presAssocID="{F16D6931-66E2-423C-96D0-AB49E4B3E307}" presName="compNode" presStyleCnt="0"/>
      <dgm:spPr/>
    </dgm:pt>
    <dgm:pt modelId="{8AAA0137-178D-470C-A855-27456181A96F}" type="pres">
      <dgm:prSet presAssocID="{F16D6931-66E2-423C-96D0-AB49E4B3E30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680C2F89-2EC2-493E-982B-91FF43F3CB05}" type="pres">
      <dgm:prSet presAssocID="{F16D6931-66E2-423C-96D0-AB49E4B3E307}" presName="iconSpace" presStyleCnt="0"/>
      <dgm:spPr/>
    </dgm:pt>
    <dgm:pt modelId="{CDD7B005-BC3C-4E03-A9EC-E73DD822EC83}" type="pres">
      <dgm:prSet presAssocID="{F16D6931-66E2-423C-96D0-AB49E4B3E307}" presName="parTx" presStyleLbl="revTx" presStyleIdx="4" presStyleCnt="6">
        <dgm:presLayoutVars>
          <dgm:chMax val="0"/>
          <dgm:chPref val="0"/>
        </dgm:presLayoutVars>
      </dgm:prSet>
      <dgm:spPr/>
    </dgm:pt>
    <dgm:pt modelId="{D46952A9-3EDE-44BA-A56F-90D0BDCAC0C2}" type="pres">
      <dgm:prSet presAssocID="{F16D6931-66E2-423C-96D0-AB49E4B3E307}" presName="txSpace" presStyleCnt="0"/>
      <dgm:spPr/>
    </dgm:pt>
    <dgm:pt modelId="{AA3D3034-1D38-430A-A23E-85ABAA507A9A}" type="pres">
      <dgm:prSet presAssocID="{F16D6931-66E2-423C-96D0-AB49E4B3E307}" presName="desTx" presStyleLbl="revTx" presStyleIdx="5" presStyleCnt="6">
        <dgm:presLayoutVars/>
      </dgm:prSet>
      <dgm:spPr/>
    </dgm:pt>
  </dgm:ptLst>
  <dgm:cxnLst>
    <dgm:cxn modelId="{85FC6708-B7EC-40E8-867E-728BAAF0E63A}" type="presOf" srcId="{A0090665-9F7A-4BCF-8AE3-E3742B7FEE7C}" destId="{8CE493BE-F219-4B49-95AE-785168B62513}" srcOrd="0" destOrd="0" presId="urn:microsoft.com/office/officeart/2018/5/layout/CenteredIconLabelDescriptionList"/>
    <dgm:cxn modelId="{7F94315F-151C-439B-B9D7-1A20B39BA691}" srcId="{B01FE98E-45BE-4C8B-803C-5B29742DCCFA}" destId="{062571E2-10DE-4D1F-AEB1-6DB6098D8CF3}" srcOrd="0" destOrd="0" parTransId="{BEE97B43-4A03-4C20-82E0-810A8E188911}" sibTransId="{CB94BCFB-CA40-4DC9-B43A-E9A88450091C}"/>
    <dgm:cxn modelId="{DFB9006F-E27B-4859-95CA-DED597F695DC}" type="presOf" srcId="{F16D6931-66E2-423C-96D0-AB49E4B3E307}" destId="{CDD7B005-BC3C-4E03-A9EC-E73DD822EC83}" srcOrd="0" destOrd="0" presId="urn:microsoft.com/office/officeart/2018/5/layout/CenteredIconLabelDescriptionList"/>
    <dgm:cxn modelId="{7468F371-F59D-4EEB-BC40-D32258F32C9A}" type="presOf" srcId="{062571E2-10DE-4D1F-AEB1-6DB6098D8CF3}" destId="{99463BAF-5E3D-4766-A44A-52824B93FB9F}" srcOrd="0" destOrd="0" presId="urn:microsoft.com/office/officeart/2018/5/layout/CenteredIconLabelDescriptionList"/>
    <dgm:cxn modelId="{9D03AB56-BAC3-4074-93D7-B4F407546DBB}" type="presOf" srcId="{F9A79CF9-7957-41EB-9092-97ADC8174FD5}" destId="{AA3D3034-1D38-430A-A23E-85ABAA507A9A}" srcOrd="0" destOrd="0" presId="urn:microsoft.com/office/officeart/2018/5/layout/CenteredIconLabelDescriptionList"/>
    <dgm:cxn modelId="{870EF585-5E3A-4B2D-A7D2-B62BC3818873}" type="presOf" srcId="{40BFD2D1-7A40-4A1B-99F5-A696035F1F69}" destId="{8CE493BE-F219-4B49-95AE-785168B62513}" srcOrd="0" destOrd="1" presId="urn:microsoft.com/office/officeart/2018/5/layout/CenteredIconLabelDescriptionList"/>
    <dgm:cxn modelId="{898BB490-0940-41AA-9C5E-A0F489FECA80}" srcId="{EFBA3600-9CF3-47F0-820A-3D8FB8CDE422}" destId="{40BFD2D1-7A40-4A1B-99F5-A696035F1F69}" srcOrd="1" destOrd="0" parTransId="{60FBC24F-049F-423A-8351-1A4DC9AE5D7A}" sibTransId="{3202351B-EE8E-43A7-A076-D23C2E56C3C8}"/>
    <dgm:cxn modelId="{9B73EA93-0177-40DC-8D94-8AF8BDF8625D}" srcId="{329F6C8D-1B5C-489B-BEC5-2419E8B80320}" destId="{EFBA3600-9CF3-47F0-820A-3D8FB8CDE422}" srcOrd="1" destOrd="0" parTransId="{9FC3AC8A-3ADE-46BB-ABC4-6DBB0FF299E1}" sibTransId="{B4781596-EE68-43CA-84B9-8F61977ACDF7}"/>
    <dgm:cxn modelId="{0840D69B-0A9D-4500-A04A-FF2E472D1756}" srcId="{329F6C8D-1B5C-489B-BEC5-2419E8B80320}" destId="{F16D6931-66E2-423C-96D0-AB49E4B3E307}" srcOrd="2" destOrd="0" parTransId="{C2312A04-D678-4F4E-B81F-7723195B8209}" sibTransId="{7FB718F5-8466-48EC-8D01-FD6C9F39611C}"/>
    <dgm:cxn modelId="{41D336B8-FC44-407C-8EB3-F6683BA032BF}" srcId="{329F6C8D-1B5C-489B-BEC5-2419E8B80320}" destId="{B01FE98E-45BE-4C8B-803C-5B29742DCCFA}" srcOrd="0" destOrd="0" parTransId="{64993436-6054-4DDE-A93E-B748616A91D3}" sibTransId="{66895020-90B5-4006-9E5E-E250917266DF}"/>
    <dgm:cxn modelId="{A4AD78C9-CC8B-4460-B2CF-EA29304E183D}" type="presOf" srcId="{B01FE98E-45BE-4C8B-803C-5B29742DCCFA}" destId="{B881421A-4B57-4ADD-AD90-8F1C2114269B}" srcOrd="0" destOrd="0" presId="urn:microsoft.com/office/officeart/2018/5/layout/CenteredIconLabelDescriptionList"/>
    <dgm:cxn modelId="{202176D8-E6E9-4B82-834F-7C85A2E110AC}" srcId="{EFBA3600-9CF3-47F0-820A-3D8FB8CDE422}" destId="{A0090665-9F7A-4BCF-8AE3-E3742B7FEE7C}" srcOrd="0" destOrd="0" parTransId="{31445917-41F9-4729-8536-4756EF061CAC}" sibTransId="{0AF373CB-1A56-4DCE-B712-ED4F3871FD4B}"/>
    <dgm:cxn modelId="{5D5A07E6-99BC-4751-A7E1-988311E2D643}" type="presOf" srcId="{EFBA3600-9CF3-47F0-820A-3D8FB8CDE422}" destId="{368E5BC1-20E5-41A8-9EDD-0BD47BB8B6D5}" srcOrd="0" destOrd="0" presId="urn:microsoft.com/office/officeart/2018/5/layout/CenteredIconLabelDescriptionList"/>
    <dgm:cxn modelId="{927FE3ED-27B4-44BD-9AD5-6939A2074528}" srcId="{F16D6931-66E2-423C-96D0-AB49E4B3E307}" destId="{F9A79CF9-7957-41EB-9092-97ADC8174FD5}" srcOrd="0" destOrd="0" parTransId="{4393B0A5-BC86-44DE-97DA-10E4F71DA309}" sibTransId="{34D3BAE8-1ABC-4782-A4FA-EC2DA3791CE5}"/>
    <dgm:cxn modelId="{75D00FFE-75B8-44DC-A201-B0F8F823CC4C}" type="presOf" srcId="{329F6C8D-1B5C-489B-BEC5-2419E8B80320}" destId="{5F8CB169-7499-48CD-B9B6-083F593774F6}" srcOrd="0" destOrd="0" presId="urn:microsoft.com/office/officeart/2018/5/layout/CenteredIconLabelDescriptionList"/>
    <dgm:cxn modelId="{D1DBE381-6D75-4235-B62E-56B093AFDF63}" type="presParOf" srcId="{5F8CB169-7499-48CD-B9B6-083F593774F6}" destId="{B5D8AF2D-39DF-44AB-910C-1B002398C370}" srcOrd="0" destOrd="0" presId="urn:microsoft.com/office/officeart/2018/5/layout/CenteredIconLabelDescriptionList"/>
    <dgm:cxn modelId="{C4CDF8E0-0EDD-4725-9F35-7EA6DD0DE5F5}" type="presParOf" srcId="{B5D8AF2D-39DF-44AB-910C-1B002398C370}" destId="{10F66C11-631A-418F-99FD-6137CF92D150}" srcOrd="0" destOrd="0" presId="urn:microsoft.com/office/officeart/2018/5/layout/CenteredIconLabelDescriptionList"/>
    <dgm:cxn modelId="{29299E3B-52D9-485A-95EF-6A572EC5411F}" type="presParOf" srcId="{B5D8AF2D-39DF-44AB-910C-1B002398C370}" destId="{A591FB04-8251-4B41-B72B-78D425C77A6C}" srcOrd="1" destOrd="0" presId="urn:microsoft.com/office/officeart/2018/5/layout/CenteredIconLabelDescriptionList"/>
    <dgm:cxn modelId="{4B19A7FB-D655-414C-AB7E-6514DFAC3073}" type="presParOf" srcId="{B5D8AF2D-39DF-44AB-910C-1B002398C370}" destId="{B881421A-4B57-4ADD-AD90-8F1C2114269B}" srcOrd="2" destOrd="0" presId="urn:microsoft.com/office/officeart/2018/5/layout/CenteredIconLabelDescriptionList"/>
    <dgm:cxn modelId="{14F347C6-83D6-40B4-AA20-1AE7173F1D95}" type="presParOf" srcId="{B5D8AF2D-39DF-44AB-910C-1B002398C370}" destId="{37C14F17-A8BA-47A3-9EBF-2A74D7EAA6A6}" srcOrd="3" destOrd="0" presId="urn:microsoft.com/office/officeart/2018/5/layout/CenteredIconLabelDescriptionList"/>
    <dgm:cxn modelId="{56036971-9172-4E4D-BE29-10DECC250197}" type="presParOf" srcId="{B5D8AF2D-39DF-44AB-910C-1B002398C370}" destId="{99463BAF-5E3D-4766-A44A-52824B93FB9F}" srcOrd="4" destOrd="0" presId="urn:microsoft.com/office/officeart/2018/5/layout/CenteredIconLabelDescriptionList"/>
    <dgm:cxn modelId="{78359CCC-845E-4F43-B55D-EB28A0174912}" type="presParOf" srcId="{5F8CB169-7499-48CD-B9B6-083F593774F6}" destId="{D813F256-C9F6-4095-8E10-74E92E55C8FA}" srcOrd="1" destOrd="0" presId="urn:microsoft.com/office/officeart/2018/5/layout/CenteredIconLabelDescriptionList"/>
    <dgm:cxn modelId="{4A40661C-95A0-4F3C-A1A8-D8741DDF40C5}" type="presParOf" srcId="{5F8CB169-7499-48CD-B9B6-083F593774F6}" destId="{3A526776-BF9D-48F5-A197-84A755165235}" srcOrd="2" destOrd="0" presId="urn:microsoft.com/office/officeart/2018/5/layout/CenteredIconLabelDescriptionList"/>
    <dgm:cxn modelId="{D889BEAC-6485-48D4-846D-6E2A7358BE92}" type="presParOf" srcId="{3A526776-BF9D-48F5-A197-84A755165235}" destId="{C4FAC34B-52E1-4192-A7FA-96502482EE5A}" srcOrd="0" destOrd="0" presId="urn:microsoft.com/office/officeart/2018/5/layout/CenteredIconLabelDescriptionList"/>
    <dgm:cxn modelId="{D3AB3933-F905-41E6-A873-8ADDD3C009EC}" type="presParOf" srcId="{3A526776-BF9D-48F5-A197-84A755165235}" destId="{8C27DDCB-1305-4A4C-8C81-AB1A474BE32F}" srcOrd="1" destOrd="0" presId="urn:microsoft.com/office/officeart/2018/5/layout/CenteredIconLabelDescriptionList"/>
    <dgm:cxn modelId="{16DA8332-445F-4DB3-9394-3F9BBB400988}" type="presParOf" srcId="{3A526776-BF9D-48F5-A197-84A755165235}" destId="{368E5BC1-20E5-41A8-9EDD-0BD47BB8B6D5}" srcOrd="2" destOrd="0" presId="urn:microsoft.com/office/officeart/2018/5/layout/CenteredIconLabelDescriptionList"/>
    <dgm:cxn modelId="{5F007646-5DF7-4F64-B810-A2399EA126E5}" type="presParOf" srcId="{3A526776-BF9D-48F5-A197-84A755165235}" destId="{9B20C8F8-8820-4B39-89CC-82B03AEA7F4A}" srcOrd="3" destOrd="0" presId="urn:microsoft.com/office/officeart/2018/5/layout/CenteredIconLabelDescriptionList"/>
    <dgm:cxn modelId="{44CC5807-9F1B-4272-87D4-A4EDAA52E9E7}" type="presParOf" srcId="{3A526776-BF9D-48F5-A197-84A755165235}" destId="{8CE493BE-F219-4B49-95AE-785168B62513}" srcOrd="4" destOrd="0" presId="urn:microsoft.com/office/officeart/2018/5/layout/CenteredIconLabelDescriptionList"/>
    <dgm:cxn modelId="{C996A719-1AA3-4981-830C-DA2026C391E5}" type="presParOf" srcId="{5F8CB169-7499-48CD-B9B6-083F593774F6}" destId="{BF348424-7168-4AB5-8276-82247FB463C0}" srcOrd="3" destOrd="0" presId="urn:microsoft.com/office/officeart/2018/5/layout/CenteredIconLabelDescriptionList"/>
    <dgm:cxn modelId="{414F8E64-0FA7-4E5B-9164-4ECAB66FC035}" type="presParOf" srcId="{5F8CB169-7499-48CD-B9B6-083F593774F6}" destId="{B3E1A07B-105A-4997-989A-54AF248679E7}" srcOrd="4" destOrd="0" presId="urn:microsoft.com/office/officeart/2018/5/layout/CenteredIconLabelDescriptionList"/>
    <dgm:cxn modelId="{B26CB339-DFC6-4BA9-9D57-93D32B0251CC}" type="presParOf" srcId="{B3E1A07B-105A-4997-989A-54AF248679E7}" destId="{8AAA0137-178D-470C-A855-27456181A96F}" srcOrd="0" destOrd="0" presId="urn:microsoft.com/office/officeart/2018/5/layout/CenteredIconLabelDescriptionList"/>
    <dgm:cxn modelId="{76F91B11-B733-476C-96A8-17C9A165BAE4}" type="presParOf" srcId="{B3E1A07B-105A-4997-989A-54AF248679E7}" destId="{680C2F89-2EC2-493E-982B-91FF43F3CB05}" srcOrd="1" destOrd="0" presId="urn:microsoft.com/office/officeart/2018/5/layout/CenteredIconLabelDescriptionList"/>
    <dgm:cxn modelId="{CDED1216-86F0-4927-85C8-B14F511C0A95}" type="presParOf" srcId="{B3E1A07B-105A-4997-989A-54AF248679E7}" destId="{CDD7B005-BC3C-4E03-A9EC-E73DD822EC83}" srcOrd="2" destOrd="0" presId="urn:microsoft.com/office/officeart/2018/5/layout/CenteredIconLabelDescriptionList"/>
    <dgm:cxn modelId="{1D4AA411-A7BE-4446-8FE9-652030BA3D0B}" type="presParOf" srcId="{B3E1A07B-105A-4997-989A-54AF248679E7}" destId="{D46952A9-3EDE-44BA-A56F-90D0BDCAC0C2}" srcOrd="3" destOrd="0" presId="urn:microsoft.com/office/officeart/2018/5/layout/CenteredIconLabelDescriptionList"/>
    <dgm:cxn modelId="{371EAE18-8247-487C-BC31-7E1028859B59}" type="presParOf" srcId="{B3E1A07B-105A-4997-989A-54AF248679E7}" destId="{AA3D3034-1D38-430A-A23E-85ABAA507A9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66C11-631A-418F-99FD-6137CF92D150}">
      <dsp:nvSpPr>
        <dsp:cNvPr id="0" name=""/>
        <dsp:cNvSpPr/>
      </dsp:nvSpPr>
      <dsp:spPr>
        <a:xfrm>
          <a:off x="822370" y="1194996"/>
          <a:ext cx="884460" cy="8844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1421A-4B57-4ADD-AD90-8F1C2114269B}">
      <dsp:nvSpPr>
        <dsp:cNvPr id="0" name=""/>
        <dsp:cNvSpPr/>
      </dsp:nvSpPr>
      <dsp:spPr>
        <a:xfrm>
          <a:off x="1085" y="2166730"/>
          <a:ext cx="2527031" cy="37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Research</a:t>
          </a:r>
        </a:p>
      </dsp:txBody>
      <dsp:txXfrm>
        <a:off x="1085" y="2166730"/>
        <a:ext cx="2527031" cy="379054"/>
      </dsp:txXfrm>
    </dsp:sp>
    <dsp:sp modelId="{99463BAF-5E3D-4766-A44A-52824B93FB9F}">
      <dsp:nvSpPr>
        <dsp:cNvPr id="0" name=""/>
        <dsp:cNvSpPr/>
      </dsp:nvSpPr>
      <dsp:spPr>
        <a:xfrm>
          <a:off x="1085" y="2586377"/>
          <a:ext cx="2527031" cy="638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Global Fellows</a:t>
          </a:r>
        </a:p>
      </dsp:txBody>
      <dsp:txXfrm>
        <a:off x="1085" y="2586377"/>
        <a:ext cx="2527031" cy="638225"/>
      </dsp:txXfrm>
    </dsp:sp>
    <dsp:sp modelId="{C4FAC34B-52E1-4192-A7FA-96502482EE5A}">
      <dsp:nvSpPr>
        <dsp:cNvPr id="0" name=""/>
        <dsp:cNvSpPr/>
      </dsp:nvSpPr>
      <dsp:spPr>
        <a:xfrm>
          <a:off x="3791632" y="1194996"/>
          <a:ext cx="884460" cy="8844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E5BC1-20E5-41A8-9EDD-0BD47BB8B6D5}">
      <dsp:nvSpPr>
        <dsp:cNvPr id="0" name=""/>
        <dsp:cNvSpPr/>
      </dsp:nvSpPr>
      <dsp:spPr>
        <a:xfrm>
          <a:off x="2970346" y="2166730"/>
          <a:ext cx="2527031" cy="37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Teaching on Campus</a:t>
          </a:r>
        </a:p>
      </dsp:txBody>
      <dsp:txXfrm>
        <a:off x="2970346" y="2166730"/>
        <a:ext cx="2527031" cy="379054"/>
      </dsp:txXfrm>
    </dsp:sp>
    <dsp:sp modelId="{8CE493BE-F219-4B49-95AE-785168B62513}">
      <dsp:nvSpPr>
        <dsp:cNvPr id="0" name=""/>
        <dsp:cNvSpPr/>
      </dsp:nvSpPr>
      <dsp:spPr>
        <a:xfrm>
          <a:off x="2970346" y="2586377"/>
          <a:ext cx="2527031" cy="638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 dirty="0"/>
            <a:t>Global Learning Institute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 dirty="0"/>
            <a:t>Virtual Exchange</a:t>
          </a:r>
        </a:p>
      </dsp:txBody>
      <dsp:txXfrm>
        <a:off x="2970346" y="2586377"/>
        <a:ext cx="2527031" cy="638225"/>
      </dsp:txXfrm>
    </dsp:sp>
    <dsp:sp modelId="{8AAA0137-178D-470C-A855-27456181A96F}">
      <dsp:nvSpPr>
        <dsp:cNvPr id="0" name=""/>
        <dsp:cNvSpPr/>
      </dsp:nvSpPr>
      <dsp:spPr>
        <a:xfrm>
          <a:off x="6760893" y="1194996"/>
          <a:ext cx="884460" cy="8844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7B005-BC3C-4E03-A9EC-E73DD822EC83}">
      <dsp:nvSpPr>
        <dsp:cNvPr id="0" name=""/>
        <dsp:cNvSpPr/>
      </dsp:nvSpPr>
      <dsp:spPr>
        <a:xfrm>
          <a:off x="5939608" y="2166730"/>
          <a:ext cx="2527031" cy="37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Teaching Abroad</a:t>
          </a:r>
        </a:p>
      </dsp:txBody>
      <dsp:txXfrm>
        <a:off x="5939608" y="2166730"/>
        <a:ext cx="2527031" cy="379054"/>
      </dsp:txXfrm>
    </dsp:sp>
    <dsp:sp modelId="{AA3D3034-1D38-430A-A23E-85ABAA507A9A}">
      <dsp:nvSpPr>
        <dsp:cNvPr id="0" name=""/>
        <dsp:cNvSpPr/>
      </dsp:nvSpPr>
      <dsp:spPr>
        <a:xfrm>
          <a:off x="5939608" y="2586377"/>
          <a:ext cx="2527031" cy="638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Study Abroad Leadership Program</a:t>
          </a:r>
        </a:p>
      </dsp:txBody>
      <dsp:txXfrm>
        <a:off x="5939608" y="2586377"/>
        <a:ext cx="2527031" cy="638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91913-9B92-4FBD-84BC-36DDDF836B1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8FCD3-9305-4AA6-8D58-5B793FF23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1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liya.net/" TargetMode="External"/><Relationship Id="rId3" Type="http://schemas.openxmlformats.org/officeDocument/2006/relationships/hyperlink" Target="https://eacea.ec.europa.eu/homepage_en" TargetMode="External"/><Relationship Id="rId7" Type="http://schemas.openxmlformats.org/officeDocument/2006/relationships/hyperlink" Target="https://sharingperspectivesfoundation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uni-med.net/en/" TargetMode="External"/><Relationship Id="rId11" Type="http://schemas.openxmlformats.org/officeDocument/2006/relationships/hyperlink" Target="http://migrationmatters.me/" TargetMode="External"/><Relationship Id="rId5" Type="http://schemas.openxmlformats.org/officeDocument/2006/relationships/hyperlink" Target="http://www.annalindhfoundation.org/" TargetMode="External"/><Relationship Id="rId10" Type="http://schemas.openxmlformats.org/officeDocument/2006/relationships/hyperlink" Target="https://kiron.ngo/" TargetMode="External"/><Relationship Id="rId4" Type="http://schemas.openxmlformats.org/officeDocument/2006/relationships/hyperlink" Target="https://www.sfcg.org/" TargetMode="External"/><Relationship Id="rId9" Type="http://schemas.openxmlformats.org/officeDocument/2006/relationships/hyperlink" Target="https://unicollaboration.webhosting.rug.nl/" TargetMode="External"/></Relationships>
</file>

<file path=ppt/notesSlides/_rels/notesSlide16.xml.rels><?xml version="1.0" encoding="UTF-8" standalone="yes"?>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hyperlink" Target="about:blank" TargetMode="External"/><Relationship Id="rId7" Type="http://schemas.openxmlformats.org/officeDocument/2006/relationships/hyperlink" Target="about:blank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about:blank" TargetMode="External"/><Relationship Id="rId11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10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/Relationships>
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109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3ca6a853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3ca6a853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10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3ca6a8535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73ca6a8535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336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3ca6a853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3ca6a853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771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74c7e4060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74c7e4060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74c7e4060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74c7e4060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4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943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4c7e4060a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g74c7e4060a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This flagship programme is established under a contract with the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Education, Audiovisual and Culture Executive Agency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financed by the European Union’s budget, and it is implemented by a consortium composed of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Search for Common Ground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Anna Lindh Foundation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UNIMED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Sharing Perspectives Foundation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Soliya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9"/>
              </a:rPr>
              <a:t>UNICollaboration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10"/>
              </a:rPr>
              <a:t>Kiron Open Higher Education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and </a:t>
            </a:r>
            <a:r>
              <a:rPr lang="en-US" u="sng">
                <a:solidFill>
                  <a:schemeClr val="hlink"/>
                </a:solidFill>
                <a:hlinkClick r:id="rId11"/>
              </a:rPr>
              <a:t>Migration Matters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200">
              <a:solidFill>
                <a:srgbClr val="66666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472190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4c7e4060a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g74c7e4060a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This flagship programme is established under a contract with the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Education, Audiovisual and Culture Executive Agency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financed by the European Union’s budget, and it is implemented by a consortium composed of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Search for Common Ground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Anna Lindh Foundation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UNIMED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Sharing Perspectives Foundation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Soliya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9"/>
              </a:rPr>
              <a:t>UNICollaboration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u="sng">
                <a:solidFill>
                  <a:schemeClr val="hlink"/>
                </a:solidFill>
                <a:hlinkClick r:id="rId10"/>
              </a:rPr>
              <a:t>Kiron Open Higher Education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, and </a:t>
            </a:r>
            <a:r>
              <a:rPr lang="en-US" u="sng">
                <a:solidFill>
                  <a:schemeClr val="hlink"/>
                </a:solidFill>
                <a:hlinkClick r:id="rId11"/>
              </a:rPr>
              <a:t>Migration Matters</a:t>
            </a:r>
            <a:r>
              <a:rPr lang="en-US" sz="1200">
                <a:solidFill>
                  <a:srgbClr val="666666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1200">
              <a:solidFill>
                <a:srgbClr val="66666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57675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3ca6a8535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g73ca6a8535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Paloma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9138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74c7e4060a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74c7e4060a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964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115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40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3ca6a853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73ca6a853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Other examples:  invited educators discussing educational systems, sustainable development non-profit practitioner discussions on careers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5024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3ca6a853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3ca6a853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77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3ca6a853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73ca6a853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99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3ca6a853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3ca6a853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71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3ca6a8535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3ca6a8535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89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3ca6a85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3ca6a85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416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3ca6a85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3ca6a853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3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1CA5-2CEA-4C01-BA96-1F233B1B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4EE93-3C5B-488D-ADE3-60A4E4FD2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B9F81-EA51-420B-8A2D-0BF62A97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3EB5A-ED7F-4C24-9FC2-162C559D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6175A-70DC-4DC7-A8AE-A129F25C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50B72-21F2-4223-8D14-16E77436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B7395-2BAC-4D21-A04F-9DC5652B9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33EA-02CF-42ED-A082-C5A3D04D9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8D57F-CA23-4FBF-8BC3-D632310F9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DFEEF-168C-455F-BB56-9E2FD06A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7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86A1D-F78D-4DFF-A341-B3D1AF340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E8F45-5351-4802-9059-5D3FC5C88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7C260-0937-4A4C-9EF9-9BC9D24B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BFD6C-8CCC-46CD-92C7-A23D9236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A657C-ADD0-4813-807D-85FDD9EA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ctrTitle"/>
          </p:nvPr>
        </p:nvSpPr>
        <p:spPr>
          <a:xfrm>
            <a:off x="2266913" y="2655800"/>
            <a:ext cx="77432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9pPr>
          </a:lstStyle>
          <a:p>
            <a:endParaRPr/>
          </a:p>
        </p:txBody>
      </p:sp>
      <p:sp>
        <p:nvSpPr>
          <p:cNvPr id="11" name="Google Shape;11;p27"/>
          <p:cNvSpPr/>
          <p:nvPr/>
        </p:nvSpPr>
        <p:spPr>
          <a:xfrm>
            <a:off x="9783375" y="617343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7"/>
          <p:cNvSpPr/>
          <p:nvPr/>
        </p:nvSpPr>
        <p:spPr>
          <a:xfrm>
            <a:off x="10386991" y="5576535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7"/>
          <p:cNvSpPr/>
          <p:nvPr/>
        </p:nvSpPr>
        <p:spPr>
          <a:xfrm>
            <a:off x="11857671" y="4444464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7"/>
          <p:cNvSpPr/>
          <p:nvPr/>
        </p:nvSpPr>
        <p:spPr>
          <a:xfrm>
            <a:off x="11695069" y="656503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7"/>
          <p:cNvSpPr/>
          <p:nvPr/>
        </p:nvSpPr>
        <p:spPr>
          <a:xfrm>
            <a:off x="3181688" y="67751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7"/>
          <p:cNvSpPr/>
          <p:nvPr/>
        </p:nvSpPr>
        <p:spPr>
          <a:xfrm>
            <a:off x="639280" y="3605307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7"/>
          <p:cNvSpPr/>
          <p:nvPr/>
        </p:nvSpPr>
        <p:spPr>
          <a:xfrm>
            <a:off x="348720" y="85746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7"/>
          <p:cNvSpPr/>
          <p:nvPr/>
        </p:nvSpPr>
        <p:spPr>
          <a:xfrm>
            <a:off x="676313" y="144115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7"/>
          <p:cNvSpPr/>
          <p:nvPr/>
        </p:nvSpPr>
        <p:spPr>
          <a:xfrm>
            <a:off x="11085359" y="4833763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7"/>
          <p:cNvSpPr/>
          <p:nvPr/>
        </p:nvSpPr>
        <p:spPr>
          <a:xfrm>
            <a:off x="11843811" y="5582348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7"/>
          <p:cNvSpPr/>
          <p:nvPr/>
        </p:nvSpPr>
        <p:spPr>
          <a:xfrm>
            <a:off x="211084" y="2128745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7"/>
          <p:cNvSpPr/>
          <p:nvPr/>
        </p:nvSpPr>
        <p:spPr>
          <a:xfrm>
            <a:off x="1861977" y="301904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7"/>
          <p:cNvSpPr/>
          <p:nvPr/>
        </p:nvSpPr>
        <p:spPr>
          <a:xfrm>
            <a:off x="823323" y="2667459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7"/>
          <p:cNvSpPr/>
          <p:nvPr/>
        </p:nvSpPr>
        <p:spPr>
          <a:xfrm>
            <a:off x="4567031" y="517173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7"/>
          <p:cNvSpPr/>
          <p:nvPr/>
        </p:nvSpPr>
        <p:spPr>
          <a:xfrm>
            <a:off x="10685372" y="609006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ctrTitle"/>
          </p:nvPr>
        </p:nvSpPr>
        <p:spPr>
          <a:xfrm>
            <a:off x="2061367" y="2339725"/>
            <a:ext cx="77768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867" b="1"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ubTitle" idx="1"/>
          </p:nvPr>
        </p:nvSpPr>
        <p:spPr>
          <a:xfrm>
            <a:off x="2061367" y="4015348"/>
            <a:ext cx="77768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260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1"/>
          </p:nvPr>
        </p:nvSpPr>
        <p:spPr>
          <a:xfrm>
            <a:off x="1048183" y="1600200"/>
            <a:ext cx="4900400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2"/>
          </p:nvPr>
        </p:nvSpPr>
        <p:spPr>
          <a:xfrm>
            <a:off x="6243545" y="1600200"/>
            <a:ext cx="4900400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◎"/>
              <a:defRPr sz="2667"/>
            </a:lvl1pPr>
            <a:lvl2pPr marL="1219170" lvl="1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667"/>
            </a:lvl3pPr>
            <a:lvl4pPr marL="2438339" lvl="3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7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5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1"/>
          </p:nvPr>
        </p:nvSpPr>
        <p:spPr>
          <a:xfrm>
            <a:off x="1048200" y="1600200"/>
            <a:ext cx="3226400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body" idx="2"/>
          </p:nvPr>
        </p:nvSpPr>
        <p:spPr>
          <a:xfrm>
            <a:off x="4439989" y="1600200"/>
            <a:ext cx="3226400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3"/>
          </p:nvPr>
        </p:nvSpPr>
        <p:spPr>
          <a:xfrm>
            <a:off x="7831779" y="1600200"/>
            <a:ext cx="3226400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1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3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4351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5400000" flipH="1">
            <a:off x="6025267" y="-4481167"/>
            <a:ext cx="150800" cy="122016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9500" y="1695033"/>
            <a:ext cx="12201600" cy="516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2463033" y="2272800"/>
            <a:ext cx="7266000" cy="36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1pPr>
            <a:lvl2pPr lvl="1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2pPr>
            <a:lvl3pPr lvl="2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3pPr>
            <a:lvl4pPr lvl="3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4pPr>
            <a:lvl5pPr lvl="4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5pPr>
            <a:lvl6pPr lvl="5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6pPr>
            <a:lvl7pPr lvl="6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7pPr>
            <a:lvl8pPr lvl="7" algn="ctr" rtl="0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8pPr>
            <a:lvl9pPr lvl="8" algn="ctr">
              <a:spcBef>
                <a:spcPts val="0"/>
              </a:spcBef>
              <a:buSzPct val="100000"/>
              <a:buFont typeface="Georgia"/>
              <a:defRPr sz="3200" i="1"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/>
          <p:nvPr/>
        </p:nvSpPr>
        <p:spPr>
          <a:xfrm>
            <a:off x="4791200" y="303632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409044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05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2A79-A248-4C6C-9EF9-D344AA3E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C602D-4083-4C16-A180-6BFD7B5D2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98D83-4E23-44CC-89B2-B3668028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80361-037B-4D86-BE0D-63AE4E93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5D3FA-B5BC-47CF-A84A-787F6CAC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1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94E6-0FD5-49C6-ABA8-E001B0A48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D0F3C-0BFF-4079-9A8D-ACD5EBA01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A22A1-2EB9-4644-980A-381CFEE3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07566-7962-4ECB-B5BD-44743007F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1FC92-699A-408D-A156-4B3164F8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7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E8C9D-3DE1-4036-90E4-FAD7E8B0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D667A-BB66-4EB7-B712-B4E165131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A4E69-66BE-4150-9479-ED9138A85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0B613-3176-4513-B6FB-B6508E8A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513FC-1E42-475C-8F53-013513C9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1B5D-DA9F-4081-9FA2-2CB70164D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0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4209-4D45-4937-ACB4-4193AFB6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C452F-0678-48D5-86BD-CA25B816F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50DC5-4D86-494B-9030-39BA1A741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FD5E6E-134F-46DC-AD9E-DE10C096A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7ABDE-048D-42FD-A3C9-DB5493FBB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A4438-42C2-457F-ABC1-DB9C5AE1F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1EE2F-C013-429E-8C8D-E1D9305EA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4738C-17A7-4A34-A555-2D389016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5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8F44E-0AF6-4B1B-8A1F-552D07AF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46666-8BE8-46D3-9F3E-B109F826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298D5-8086-413F-B835-4ACA5DD7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000C9-5A18-4623-B637-BBB5432C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7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47C62-F5B8-4F4C-A90C-8E4F7C1F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91E9E-2AD7-4341-9F9E-A055BCFA0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598FC-B610-42FE-A4AC-FC3F6D8C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C4AC-7F1F-41E6-AA25-F840787F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4230A-4ACB-469F-9EBE-C4D3A43C5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2EF35-E6AC-4A85-91ED-58BDE0AF3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27FB9-F237-4FA9-918D-50E00E89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F324F-C8EE-454C-9A6A-85B85E69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5DC66-B342-4A9E-9309-7AD6FE881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7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82F1-43ED-4F18-BE75-4CF35725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3EDE7-B224-4674-91F6-00B805171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CE6CD-6278-45A8-9DB2-16F1CDDAA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10C8F-25FF-4B65-BB4E-678DB3AF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2124D-E895-4D1B-88C8-002C5DC9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5314F-FDF9-459A-A6B0-FDDD7710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6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B7DD7-3DC1-4C44-A5A0-2797FDE1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588B1-9152-446F-813B-F2A4B3E0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3C33D-27AB-42D7-B5D1-E932C5A2B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A312B-D793-4B71-A1CF-C4C8B432011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5F5E0-DD14-4D29-B10A-31B245D1A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EBF98-38A9-433D-A1DF-5FF1496F0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8D23B-D260-43CA-B2D9-3921DF54B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7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5.xml.rels><?xml version="1.0" encoding="UTF-8" standalone="yes"?>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about:blank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7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6.xml"/></Relationships>
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image" Target="../media/image34.png"/><Relationship Id="rId7" Type="http://schemas.openxmlformats.org/officeDocument/2006/relationships/hyperlink" Target="about:blan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11" Type="http://schemas.openxmlformats.org/officeDocument/2006/relationships/image" Target="../media/image36.png"/><Relationship Id="rId5" Type="http://schemas.openxmlformats.org/officeDocument/2006/relationships/hyperlink" Target="about:blank" TargetMode="External"/><Relationship Id="rId10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/Relationships>

</file>

<file path=ppt/slides/_rels/slide2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
</file>

<file path=ppt/slides/_rels/slide20.xml.rels><?xml version="1.0" encoding="UTF-8" standalone="yes"?>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about:blank" TargetMode="External"/></Relationships>

</file>

<file path=ppt/slides/_rels/slide21.xml.rels><?xml version="1.0" encoding="UTF-8" standalone="yes"?>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hyperlink" Target="about:blan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hyperlink" Target="about:blank" TargetMode="External"/><Relationship Id="rId10" Type="http://schemas.openxmlformats.org/officeDocument/2006/relationships/image" Target="../media/image42.png"/><Relationship Id="rId4" Type="http://schemas.openxmlformats.org/officeDocument/2006/relationships/hyperlink" Target="about:blank" TargetMode="External"/><Relationship Id="rId9" Type="http://schemas.openxmlformats.org/officeDocument/2006/relationships/image" Target="../media/image41.png"/></Relationships>

</file>

<file path=ppt/slides/_rels/slide22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/Relationships>

</file>

<file path=ppt/slides/_rels/slide2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about:blank" TargetMode="External"/></Relationships>
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about:blank" TargetMode="External"/></Relationships>

</file>

<file path=ppt/slides/_rels/slide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
</file>

<file path=ppt/slides/_rels/slide4.xml.rels><?xml version="1.0" encoding="UTF-8" standalone="yes"?>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about:blank" TargetMode="External"/></Relationships>
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hyperlink" Target="about:blank" TargetMode="External"/></Relationships>
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8" name="Rectangle 154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Google Shape;149;p1"/>
          <p:cNvSpPr txBox="1">
            <a:spLocks noGrp="1"/>
          </p:cNvSpPr>
          <p:nvPr>
            <p:ph type="ctrTitle"/>
          </p:nvPr>
        </p:nvSpPr>
        <p:spPr>
          <a:xfrm>
            <a:off x="7421580" y="1874520"/>
            <a:ext cx="4273596" cy="179222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100" kern="1200" dirty="0">
                <a:solidFill>
                  <a:srgbClr val="2D354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Creating Global Classrooms through Virtual Exchange</a:t>
            </a: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82738A5C-A1C0-481D-A59A-EB3207079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313" y="617363"/>
            <a:ext cx="6122676" cy="5475458"/>
          </a:xfrm>
          <a:custGeom>
            <a:avLst/>
            <a:gdLst>
              <a:gd name="connsiteX0" fmla="*/ 3697237 w 6122676"/>
              <a:gd name="connsiteY0" fmla="*/ 2503039 h 5475458"/>
              <a:gd name="connsiteX1" fmla="*/ 5157717 w 6122676"/>
              <a:gd name="connsiteY1" fmla="*/ 2503039 h 5475458"/>
              <a:gd name="connsiteX2" fmla="*/ 5366357 w 6122676"/>
              <a:gd name="connsiteY2" fmla="*/ 2619016 h 5475458"/>
              <a:gd name="connsiteX3" fmla="*/ 6096596 w 6122676"/>
              <a:gd name="connsiteY3" fmla="*/ 3868978 h 5475458"/>
              <a:gd name="connsiteX4" fmla="*/ 6096596 w 6122676"/>
              <a:gd name="connsiteY4" fmla="*/ 4109521 h 5475458"/>
              <a:gd name="connsiteX5" fmla="*/ 5366357 w 6122676"/>
              <a:gd name="connsiteY5" fmla="*/ 5359483 h 5475458"/>
              <a:gd name="connsiteX6" fmla="*/ 5157717 w 6122676"/>
              <a:gd name="connsiteY6" fmla="*/ 5475458 h 5475458"/>
              <a:gd name="connsiteX7" fmla="*/ 3697237 w 6122676"/>
              <a:gd name="connsiteY7" fmla="*/ 5475458 h 5475458"/>
              <a:gd name="connsiteX8" fmla="*/ 3488597 w 6122676"/>
              <a:gd name="connsiteY8" fmla="*/ 5359483 h 5475458"/>
              <a:gd name="connsiteX9" fmla="*/ 2758358 w 6122676"/>
              <a:gd name="connsiteY9" fmla="*/ 4109521 h 5475458"/>
              <a:gd name="connsiteX10" fmla="*/ 2758358 w 6122676"/>
              <a:gd name="connsiteY10" fmla="*/ 3868978 h 5475458"/>
              <a:gd name="connsiteX11" fmla="*/ 3488597 w 6122676"/>
              <a:gd name="connsiteY11" fmla="*/ 2619016 h 5475458"/>
              <a:gd name="connsiteX12" fmla="*/ 3697237 w 6122676"/>
              <a:gd name="connsiteY12" fmla="*/ 2503039 h 5475458"/>
              <a:gd name="connsiteX13" fmla="*/ 5087889 w 6122676"/>
              <a:gd name="connsiteY13" fmla="*/ 880798 h 5475458"/>
              <a:gd name="connsiteX14" fmla="*/ 5602872 w 6122676"/>
              <a:gd name="connsiteY14" fmla="*/ 880798 h 5475458"/>
              <a:gd name="connsiteX15" fmla="*/ 5682956 w 6122676"/>
              <a:gd name="connsiteY15" fmla="*/ 927340 h 5475458"/>
              <a:gd name="connsiteX16" fmla="*/ 5939892 w 6122676"/>
              <a:gd name="connsiteY16" fmla="*/ 1371716 h 5475458"/>
              <a:gd name="connsiteX17" fmla="*/ 5939892 w 6122676"/>
              <a:gd name="connsiteY17" fmla="*/ 1462586 h 5475458"/>
              <a:gd name="connsiteX18" fmla="*/ 5682956 w 6122676"/>
              <a:gd name="connsiteY18" fmla="*/ 1906962 h 5475458"/>
              <a:gd name="connsiteX19" fmla="*/ 5602872 w 6122676"/>
              <a:gd name="connsiteY19" fmla="*/ 1953505 h 5475458"/>
              <a:gd name="connsiteX20" fmla="*/ 5087889 w 6122676"/>
              <a:gd name="connsiteY20" fmla="*/ 1953505 h 5475458"/>
              <a:gd name="connsiteX21" fmla="*/ 5008916 w 6122676"/>
              <a:gd name="connsiteY21" fmla="*/ 1906962 h 5475458"/>
              <a:gd name="connsiteX22" fmla="*/ 4750868 w 6122676"/>
              <a:gd name="connsiteY22" fmla="*/ 1462586 h 5475458"/>
              <a:gd name="connsiteX23" fmla="*/ 4750868 w 6122676"/>
              <a:gd name="connsiteY23" fmla="*/ 1371716 h 5475458"/>
              <a:gd name="connsiteX24" fmla="*/ 5008916 w 6122676"/>
              <a:gd name="connsiteY24" fmla="*/ 927340 h 5475458"/>
              <a:gd name="connsiteX25" fmla="*/ 5087889 w 6122676"/>
              <a:gd name="connsiteY25" fmla="*/ 880798 h 5475458"/>
              <a:gd name="connsiteX26" fmla="*/ 1437823 w 6122676"/>
              <a:gd name="connsiteY26" fmla="*/ 0 h 5475458"/>
              <a:gd name="connsiteX27" fmla="*/ 3556238 w 6122676"/>
              <a:gd name="connsiteY27" fmla="*/ 0 h 5475458"/>
              <a:gd name="connsiteX28" fmla="*/ 3885668 w 6122676"/>
              <a:gd name="connsiteY28" fmla="*/ 191458 h 5475458"/>
              <a:gd name="connsiteX29" fmla="*/ 4942588 w 6122676"/>
              <a:gd name="connsiteY29" fmla="*/ 2019425 h 5475458"/>
              <a:gd name="connsiteX30" fmla="*/ 4981194 w 6122676"/>
              <a:gd name="connsiteY30" fmla="*/ 2302766 h 5475458"/>
              <a:gd name="connsiteX31" fmla="*/ 4958806 w 6122676"/>
              <a:gd name="connsiteY31" fmla="*/ 2355223 h 5475458"/>
              <a:gd name="connsiteX32" fmla="*/ 4944721 w 6122676"/>
              <a:gd name="connsiteY32" fmla="*/ 2355223 h 5475458"/>
              <a:gd name="connsiteX33" fmla="*/ 3624769 w 6122676"/>
              <a:gd name="connsiteY33" fmla="*/ 2355223 h 5475458"/>
              <a:gd name="connsiteX34" fmla="*/ 3395379 w 6122676"/>
              <a:gd name="connsiteY34" fmla="*/ 2482734 h 5475458"/>
              <a:gd name="connsiteX35" fmla="*/ 2592510 w 6122676"/>
              <a:gd name="connsiteY35" fmla="*/ 3857016 h 5475458"/>
              <a:gd name="connsiteX36" fmla="*/ 2592510 w 6122676"/>
              <a:gd name="connsiteY36" fmla="*/ 4121483 h 5475458"/>
              <a:gd name="connsiteX37" fmla="*/ 2735404 w 6122676"/>
              <a:gd name="connsiteY37" fmla="*/ 4366076 h 5475458"/>
              <a:gd name="connsiteX38" fmla="*/ 2762612 w 6122676"/>
              <a:gd name="connsiteY38" fmla="*/ 4412648 h 5475458"/>
              <a:gd name="connsiteX39" fmla="*/ 2648495 w 6122676"/>
              <a:gd name="connsiteY39" fmla="*/ 4412648 h 5475458"/>
              <a:gd name="connsiteX40" fmla="*/ 1437823 w 6122676"/>
              <a:gd name="connsiteY40" fmla="*/ 4412648 h 5475458"/>
              <a:gd name="connsiteX41" fmla="*/ 1112968 w 6122676"/>
              <a:gd name="connsiteY41" fmla="*/ 4221190 h 5475458"/>
              <a:gd name="connsiteX42" fmla="*/ 51474 w 6122676"/>
              <a:gd name="connsiteY42" fmla="*/ 2393224 h 5475458"/>
              <a:gd name="connsiteX43" fmla="*/ 51474 w 6122676"/>
              <a:gd name="connsiteY43" fmla="*/ 2019425 h 5475458"/>
              <a:gd name="connsiteX44" fmla="*/ 1112968 w 6122676"/>
              <a:gd name="connsiteY44" fmla="*/ 191458 h 5475458"/>
              <a:gd name="connsiteX45" fmla="*/ 1437823 w 6122676"/>
              <a:gd name="connsiteY45" fmla="*/ 0 h 547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122676" h="5475458">
                <a:moveTo>
                  <a:pt x="3697237" y="2503039"/>
                </a:moveTo>
                <a:cubicBezTo>
                  <a:pt x="5157717" y="2503039"/>
                  <a:pt x="5157717" y="2503039"/>
                  <a:pt x="5157717" y="2503039"/>
                </a:cubicBezTo>
                <a:cubicBezTo>
                  <a:pt x="5231610" y="2503039"/>
                  <a:pt x="5327237" y="2554585"/>
                  <a:pt x="5366357" y="2619016"/>
                </a:cubicBezTo>
                <a:cubicBezTo>
                  <a:pt x="6096596" y="3868978"/>
                  <a:pt x="6096596" y="3868978"/>
                  <a:pt x="6096596" y="3868978"/>
                </a:cubicBezTo>
                <a:cubicBezTo>
                  <a:pt x="6131370" y="3937705"/>
                  <a:pt x="6131370" y="4040794"/>
                  <a:pt x="6096596" y="4109521"/>
                </a:cubicBezTo>
                <a:cubicBezTo>
                  <a:pt x="5366357" y="5359483"/>
                  <a:pt x="5366357" y="5359483"/>
                  <a:pt x="5366357" y="5359483"/>
                </a:cubicBezTo>
                <a:cubicBezTo>
                  <a:pt x="5327237" y="5423914"/>
                  <a:pt x="5231610" y="5475458"/>
                  <a:pt x="5157717" y="5475458"/>
                </a:cubicBezTo>
                <a:lnTo>
                  <a:pt x="3697237" y="5475458"/>
                </a:lnTo>
                <a:cubicBezTo>
                  <a:pt x="3618997" y="5475458"/>
                  <a:pt x="3523371" y="5423914"/>
                  <a:pt x="3488597" y="5359483"/>
                </a:cubicBezTo>
                <a:cubicBezTo>
                  <a:pt x="2758358" y="4109521"/>
                  <a:pt x="2758358" y="4109521"/>
                  <a:pt x="2758358" y="4109521"/>
                </a:cubicBezTo>
                <a:cubicBezTo>
                  <a:pt x="2719237" y="4040794"/>
                  <a:pt x="2719237" y="3937705"/>
                  <a:pt x="2758358" y="3868978"/>
                </a:cubicBezTo>
                <a:cubicBezTo>
                  <a:pt x="3488597" y="2619016"/>
                  <a:pt x="3488597" y="2619016"/>
                  <a:pt x="3488597" y="2619016"/>
                </a:cubicBezTo>
                <a:cubicBezTo>
                  <a:pt x="3523371" y="2554585"/>
                  <a:pt x="3618997" y="2503039"/>
                  <a:pt x="3697237" y="2503039"/>
                </a:cubicBezTo>
                <a:close/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4994062" y="2104897"/>
                  <a:pt x="5006931" y="2208319"/>
                  <a:pt x="4981194" y="2302766"/>
                </a:cubicBezTo>
                <a:lnTo>
                  <a:pt x="4958806" y="2355223"/>
                </a:lnTo>
                <a:lnTo>
                  <a:pt x="4944721" y="2355223"/>
                </a:lnTo>
                <a:cubicBezTo>
                  <a:pt x="4722442" y="2355223"/>
                  <a:pt x="4327280" y="2355223"/>
                  <a:pt x="3624769" y="2355223"/>
                </a:cubicBezTo>
                <a:cubicBezTo>
                  <a:pt x="3538748" y="2355223"/>
                  <a:pt x="3433611" y="2411895"/>
                  <a:pt x="3395379" y="2482734"/>
                </a:cubicBezTo>
                <a:cubicBezTo>
                  <a:pt x="3395379" y="2482734"/>
                  <a:pt x="3395379" y="2482734"/>
                  <a:pt x="2592510" y="3857016"/>
                </a:cubicBezTo>
                <a:cubicBezTo>
                  <a:pt x="2549498" y="3932578"/>
                  <a:pt x="2549498" y="4045920"/>
                  <a:pt x="2592510" y="4121483"/>
                </a:cubicBezTo>
                <a:cubicBezTo>
                  <a:pt x="2592510" y="4121483"/>
                  <a:pt x="2592510" y="4121483"/>
                  <a:pt x="2735404" y="4366076"/>
                </a:cubicBezTo>
                <a:lnTo>
                  <a:pt x="2762612" y="4412648"/>
                </a:lnTo>
                <a:lnTo>
                  <a:pt x="2648495" y="4412648"/>
                </a:lnTo>
                <a:cubicBezTo>
                  <a:pt x="2352185" y="4412648"/>
                  <a:pt x="1959152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397E7-DD83-49B1-B534-F2CA58BF9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535" y="1536305"/>
            <a:ext cx="2122114" cy="1892696"/>
          </a:xfrm>
          <a:prstGeom prst="rect">
            <a:avLst/>
          </a:prstGeom>
        </p:spPr>
      </p:pic>
      <p:pic>
        <p:nvPicPr>
          <p:cNvPr id="6" name="Google Shape;175;p3" descr="https://internationalcenter.ufl.edu/sites/default/files/trainingprogram.png">
            <a:extLst>
              <a:ext uri="{FF2B5EF4-FFF2-40B4-BE49-F238E27FC236}">
                <a16:creationId xmlns:a16="http://schemas.microsoft.com/office/drawing/2014/main" id="{F91F4F5D-C05D-466C-BC6D-A06ACE6B9DBF}"/>
              </a:ext>
            </a:extLst>
          </p:cNvPr>
          <p:cNvPicPr preferRelativeResize="0"/>
          <p:nvPr/>
        </p:nvPicPr>
        <p:blipFill rotWithShape="1">
          <a:blip r:embed="rId4"/>
          <a:srcRect l="2159" r="1501" b="3"/>
          <a:stretch/>
        </p:blipFill>
        <p:spPr>
          <a:xfrm>
            <a:off x="4160933" y="3570697"/>
            <a:ext cx="1796454" cy="2071829"/>
          </a:xfrm>
          <a:prstGeom prst="rect">
            <a:avLst/>
          </a:prstGeom>
          <a:noFill/>
        </p:spPr>
      </p:pic>
      <p:sp>
        <p:nvSpPr>
          <p:cNvPr id="150" name="Google Shape;150;p1"/>
          <p:cNvSpPr/>
          <p:nvPr/>
        </p:nvSpPr>
        <p:spPr>
          <a:xfrm>
            <a:off x="6230271" y="930397"/>
            <a:ext cx="2438944" cy="9721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600">
                <a:solidFill>
                  <a:schemeClr val="bg1">
                    <a:lumMod val="95000"/>
                    <a:lumOff val="5000"/>
                  </a:schemeClr>
                </a:solidFill>
                <a:sym typeface="Arial"/>
              </a:rPr>
              <a:t>Paloma Rodriguez,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600">
                <a:solidFill>
                  <a:schemeClr val="bg1">
                    <a:lumMod val="95000"/>
                    <a:lumOff val="5000"/>
                  </a:schemeClr>
                </a:solidFill>
                <a:sym typeface="Arial"/>
              </a:rPr>
              <a:t>Director of Office of Global Learning</a:t>
            </a:r>
            <a:endParaRPr lang="en-US" sz="60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Google Shape;149;p1">
            <a:extLst>
              <a:ext uri="{FF2B5EF4-FFF2-40B4-BE49-F238E27FC236}">
                <a16:creationId xmlns:a16="http://schemas.microsoft.com/office/drawing/2014/main" id="{FE69C154-58BF-4088-B8B3-EE2E819FD765}"/>
              </a:ext>
            </a:extLst>
          </p:cNvPr>
          <p:cNvSpPr txBox="1">
            <a:spLocks/>
          </p:cNvSpPr>
          <p:nvPr/>
        </p:nvSpPr>
        <p:spPr>
          <a:xfrm>
            <a:off x="7518734" y="3788408"/>
            <a:ext cx="4165757" cy="17922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b" anchorCtr="0">
            <a:normAutofit fontScale="975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Paloma Rodriguez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Director, Office of Global Learning</a:t>
            </a:r>
          </a:p>
        </p:txBody>
      </p:sp>
      <p:pic>
        <p:nvPicPr>
          <p:cNvPr id="15" name="Google Shape;153;p1">
            <a:extLst>
              <a:ext uri="{FF2B5EF4-FFF2-40B4-BE49-F238E27FC236}">
                <a16:creationId xmlns:a16="http://schemas.microsoft.com/office/drawing/2014/main" id="{A62A283D-482F-4661-9376-632FAE2F553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1898" y="5580632"/>
            <a:ext cx="2194633" cy="61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19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3ca6a8535_0_112"/>
          <p:cNvSpPr txBox="1">
            <a:spLocks noGrp="1"/>
          </p:cNvSpPr>
          <p:nvPr>
            <p:ph type="body" idx="2"/>
          </p:nvPr>
        </p:nvSpPr>
        <p:spPr>
          <a:xfrm>
            <a:off x="1532033" y="5396333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Peer to Peer</a:t>
            </a:r>
            <a:endParaRPr/>
          </a:p>
        </p:txBody>
      </p:sp>
      <p:sp>
        <p:nvSpPr>
          <p:cNvPr id="226" name="Google Shape;226;g73ca6a8535_0_112"/>
          <p:cNvSpPr txBox="1">
            <a:spLocks noGrp="1"/>
          </p:cNvSpPr>
          <p:nvPr>
            <p:ph type="title"/>
          </p:nvPr>
        </p:nvSpPr>
        <p:spPr>
          <a:xfrm>
            <a:off x="996233" y="1032593"/>
            <a:ext cx="10095600" cy="9368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 sz="3200">
              <a:solidFill>
                <a:srgbClr val="263238"/>
              </a:solidFill>
              <a:latin typeface="Arial"/>
              <a:ea typeface="Arial"/>
              <a:cs typeface="Arial"/>
              <a:sym typeface="Arial"/>
            </a:endParaRPr>
          </a:p>
          <a:p>
            <a:endParaRPr/>
          </a:p>
        </p:txBody>
      </p:sp>
      <p:sp>
        <p:nvSpPr>
          <p:cNvPr id="227" name="Google Shape;227;g73ca6a8535_0_112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pic>
        <p:nvPicPr>
          <p:cNvPr id="228" name="Google Shape;228;g73ca6a8535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029" y="2264265"/>
            <a:ext cx="2926003" cy="3089600"/>
          </a:xfrm>
          <a:prstGeom prst="rect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9" name="Google Shape;229;g73ca6a8535_0_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317" y="2221789"/>
            <a:ext cx="3100064" cy="317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73ca6a8535_0_112"/>
          <p:cNvPicPr preferRelativeResize="0"/>
          <p:nvPr/>
        </p:nvPicPr>
        <p:blipFill rotWithShape="1">
          <a:blip r:embed="rId5">
            <a:alphaModFix/>
          </a:blip>
          <a:srcRect b="13479"/>
          <a:stretch/>
        </p:blipFill>
        <p:spPr>
          <a:xfrm>
            <a:off x="7868145" y="2179368"/>
            <a:ext cx="3244540" cy="317454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3ca6a8535_0_112"/>
          <p:cNvSpPr txBox="1">
            <a:spLocks noGrp="1"/>
          </p:cNvSpPr>
          <p:nvPr>
            <p:ph type="body" idx="2"/>
          </p:nvPr>
        </p:nvSpPr>
        <p:spPr>
          <a:xfrm>
            <a:off x="4817033" y="5396333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Synchronous </a:t>
            </a:r>
            <a:endParaRPr/>
          </a:p>
        </p:txBody>
      </p:sp>
      <p:sp>
        <p:nvSpPr>
          <p:cNvPr id="232" name="Google Shape;232;g73ca6a8535_0_112"/>
          <p:cNvSpPr txBox="1">
            <a:spLocks noGrp="1"/>
          </p:cNvSpPr>
          <p:nvPr>
            <p:ph type="body" idx="2"/>
          </p:nvPr>
        </p:nvSpPr>
        <p:spPr>
          <a:xfrm>
            <a:off x="8198000" y="5396333"/>
            <a:ext cx="27880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Outside of Class</a:t>
            </a:r>
            <a:endParaRPr/>
          </a:p>
        </p:txBody>
      </p:sp>
      <p:sp>
        <p:nvSpPr>
          <p:cNvPr id="233" name="Google Shape;233;g73ca6a8535_0_112"/>
          <p:cNvSpPr txBox="1">
            <a:spLocks noGrp="1"/>
          </p:cNvSpPr>
          <p:nvPr>
            <p:ph type="title"/>
          </p:nvPr>
        </p:nvSpPr>
        <p:spPr>
          <a:xfrm>
            <a:off x="1110233" y="354368"/>
            <a:ext cx="10095600" cy="6776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Behavioral Change Plan</a:t>
            </a:r>
            <a:endParaRPr sz="2400"/>
          </a:p>
        </p:txBody>
      </p:sp>
      <p:sp>
        <p:nvSpPr>
          <p:cNvPr id="234" name="Google Shape;234;g73ca6a8535_0_112"/>
          <p:cNvSpPr txBox="1"/>
          <p:nvPr/>
        </p:nvSpPr>
        <p:spPr>
          <a:xfrm>
            <a:off x="1110233" y="1185333"/>
            <a:ext cx="3886000" cy="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b="1">
                <a:solidFill>
                  <a:srgbClr val="1C4587"/>
                </a:solidFill>
                <a:latin typeface="Roboto Slab"/>
                <a:ea typeface="Roboto Slab"/>
                <a:cs typeface="Roboto Slab"/>
                <a:sym typeface="Roboto Slab"/>
              </a:rPr>
              <a:t>Activity Type</a:t>
            </a:r>
            <a:endParaRPr sz="3200" b="1">
              <a:solidFill>
                <a:srgbClr val="1C4587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235" name="Google Shape;235;g73ca6a8535_0_112"/>
          <p:cNvCxnSpPr/>
          <p:nvPr/>
        </p:nvCxnSpPr>
        <p:spPr>
          <a:xfrm flipH="1">
            <a:off x="7892033" y="2201333"/>
            <a:ext cx="3132400" cy="3132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138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3ca6a8535_0_187"/>
          <p:cNvSpPr txBox="1">
            <a:spLocks noGrp="1"/>
          </p:cNvSpPr>
          <p:nvPr>
            <p:ph type="title"/>
          </p:nvPr>
        </p:nvSpPr>
        <p:spPr>
          <a:xfrm>
            <a:off x="314100" y="0"/>
            <a:ext cx="10007600" cy="78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/>
              <a:t>Envisioning the Possibilities</a:t>
            </a:r>
            <a:endParaRPr/>
          </a:p>
        </p:txBody>
      </p:sp>
      <p:sp>
        <p:nvSpPr>
          <p:cNvPr id="241" name="Google Shape;241;g73ca6a8535_0_187"/>
          <p:cNvSpPr txBox="1">
            <a:spLocks noGrp="1"/>
          </p:cNvSpPr>
          <p:nvPr>
            <p:ph type="body" idx="1"/>
          </p:nvPr>
        </p:nvSpPr>
        <p:spPr>
          <a:xfrm>
            <a:off x="314100" y="5624967"/>
            <a:ext cx="56344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1867">
                <a:latin typeface="Arial"/>
                <a:ea typeface="Arial"/>
                <a:cs typeface="Arial"/>
                <a:sym typeface="Arial"/>
              </a:rPr>
              <a:t>Santa Fe College, FL- Orebro, Sweden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73ca6a8535_0_187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11</a:t>
            </a:fld>
            <a:endParaRPr/>
          </a:p>
        </p:txBody>
      </p:sp>
      <p:pic>
        <p:nvPicPr>
          <p:cNvPr id="243" name="Google Shape;243;g73ca6a8535_0_187"/>
          <p:cNvPicPr preferRelativeResize="0"/>
          <p:nvPr/>
        </p:nvPicPr>
        <p:blipFill rotWithShape="1">
          <a:blip r:embed="rId3">
            <a:alphaModFix/>
          </a:blip>
          <a:srcRect t="15085" b="37653"/>
          <a:stretch/>
        </p:blipFill>
        <p:spPr>
          <a:xfrm>
            <a:off x="0" y="887433"/>
            <a:ext cx="12192003" cy="324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73ca6a8535_0_187"/>
          <p:cNvPicPr preferRelativeResize="0"/>
          <p:nvPr/>
        </p:nvPicPr>
        <p:blipFill rotWithShape="1">
          <a:blip r:embed="rId4">
            <a:alphaModFix/>
          </a:blip>
          <a:srcRect l="4915" b="14390"/>
          <a:stretch/>
        </p:blipFill>
        <p:spPr>
          <a:xfrm>
            <a:off x="6346601" y="3635133"/>
            <a:ext cx="5032599" cy="3020800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5" name="Google Shape;245;g73ca6a8535_0_187"/>
          <p:cNvSpPr txBox="1"/>
          <p:nvPr/>
        </p:nvSpPr>
        <p:spPr>
          <a:xfrm>
            <a:off x="378299" y="4321685"/>
            <a:ext cx="5154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1F3864"/>
              </a:buClr>
              <a:buSzPts val="1500"/>
            </a:pPr>
            <a:r>
              <a:rPr lang="en-US" sz="20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Virtual Exchange Project:</a:t>
            </a:r>
            <a:endParaRPr sz="2400"/>
          </a:p>
        </p:txBody>
      </p:sp>
      <p:sp>
        <p:nvSpPr>
          <p:cNvPr id="246" name="Google Shape;246;g73ca6a8535_0_187"/>
          <p:cNvSpPr/>
          <p:nvPr/>
        </p:nvSpPr>
        <p:spPr>
          <a:xfrm>
            <a:off x="314100" y="4823300"/>
            <a:ext cx="5282400" cy="97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ED7D31"/>
              </a:buClr>
              <a:buSzPts val="2400"/>
            </a:pPr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Marriage and Family: Compare &amp; Contrast, Guest Lectures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907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3ca6a8535_0_142"/>
          <p:cNvSpPr txBox="1">
            <a:spLocks noGrp="1"/>
          </p:cNvSpPr>
          <p:nvPr>
            <p:ph type="title"/>
          </p:nvPr>
        </p:nvSpPr>
        <p:spPr>
          <a:xfrm>
            <a:off x="1048200" y="1024660"/>
            <a:ext cx="100956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2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Activity Type</a:t>
            </a:r>
            <a:endParaRPr sz="3200" b="1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73ca6a8535_0_142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/>
          </a:p>
        </p:txBody>
      </p:sp>
      <p:pic>
        <p:nvPicPr>
          <p:cNvPr id="253" name="Google Shape;253;g73ca6a8535_0_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2268" y="2258000"/>
            <a:ext cx="2253033" cy="23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73ca6a8535_0_142"/>
          <p:cNvPicPr preferRelativeResize="0"/>
          <p:nvPr/>
        </p:nvPicPr>
        <p:blipFill rotWithShape="1">
          <a:blip r:embed="rId4">
            <a:alphaModFix/>
          </a:blip>
          <a:srcRect b="13479"/>
          <a:stretch/>
        </p:blipFill>
        <p:spPr>
          <a:xfrm>
            <a:off x="6208067" y="2245918"/>
            <a:ext cx="2462368" cy="236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73ca6a8535_0_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3201" y="2260767"/>
            <a:ext cx="2253031" cy="2336467"/>
          </a:xfrm>
          <a:prstGeom prst="rect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g73ca6a8535_0_1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8201" y="2260767"/>
            <a:ext cx="2323167" cy="233646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73ca6a8535_0_142"/>
          <p:cNvSpPr txBox="1">
            <a:spLocks noGrp="1"/>
          </p:cNvSpPr>
          <p:nvPr>
            <p:ph type="body" idx="2"/>
          </p:nvPr>
        </p:nvSpPr>
        <p:spPr>
          <a:xfrm>
            <a:off x="1143567" y="4719000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Peer to Peer</a:t>
            </a:r>
            <a:endParaRPr/>
          </a:p>
        </p:txBody>
      </p:sp>
      <p:sp>
        <p:nvSpPr>
          <p:cNvPr id="258" name="Google Shape;258;g73ca6a8535_0_142"/>
          <p:cNvSpPr txBox="1">
            <a:spLocks noGrp="1"/>
          </p:cNvSpPr>
          <p:nvPr>
            <p:ph type="body" idx="2"/>
          </p:nvPr>
        </p:nvSpPr>
        <p:spPr>
          <a:xfrm>
            <a:off x="3723500" y="4719000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Synchronous </a:t>
            </a:r>
            <a:endParaRPr/>
          </a:p>
        </p:txBody>
      </p:sp>
      <p:sp>
        <p:nvSpPr>
          <p:cNvPr id="259" name="Google Shape;259;g73ca6a8535_0_142"/>
          <p:cNvSpPr txBox="1">
            <a:spLocks noGrp="1"/>
          </p:cNvSpPr>
          <p:nvPr>
            <p:ph type="body" idx="2"/>
          </p:nvPr>
        </p:nvSpPr>
        <p:spPr>
          <a:xfrm>
            <a:off x="6703317" y="4719000"/>
            <a:ext cx="16412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In Class</a:t>
            </a:r>
            <a:endParaRPr/>
          </a:p>
        </p:txBody>
      </p:sp>
      <p:sp>
        <p:nvSpPr>
          <p:cNvPr id="260" name="Google Shape;260;g73ca6a8535_0_142"/>
          <p:cNvSpPr txBox="1">
            <a:spLocks noGrp="1"/>
          </p:cNvSpPr>
          <p:nvPr>
            <p:ph type="body" idx="2"/>
          </p:nvPr>
        </p:nvSpPr>
        <p:spPr>
          <a:xfrm>
            <a:off x="8670433" y="4719000"/>
            <a:ext cx="29468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Pre- study abroad</a:t>
            </a:r>
            <a:endParaRPr/>
          </a:p>
        </p:txBody>
      </p:sp>
      <p:sp>
        <p:nvSpPr>
          <p:cNvPr id="261" name="Google Shape;261;g73ca6a8535_0_142"/>
          <p:cNvSpPr txBox="1"/>
          <p:nvPr/>
        </p:nvSpPr>
        <p:spPr>
          <a:xfrm>
            <a:off x="6703333" y="296333"/>
            <a:ext cx="51552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Marriage and Family: </a:t>
            </a:r>
            <a:endParaRPr sz="24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Compare &amp; Contrast, Guest Lectures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887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3ca6a8535_0_29"/>
          <p:cNvSpPr txBox="1">
            <a:spLocks noGrp="1"/>
          </p:cNvSpPr>
          <p:nvPr>
            <p:ph type="title"/>
          </p:nvPr>
        </p:nvSpPr>
        <p:spPr>
          <a:xfrm>
            <a:off x="688333" y="262667"/>
            <a:ext cx="104556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/>
              <a:t>Envisioning the Possibilities</a:t>
            </a:r>
            <a:endParaRPr/>
          </a:p>
        </p:txBody>
      </p:sp>
      <p:sp>
        <p:nvSpPr>
          <p:cNvPr id="267" name="Google Shape;267;g73ca6a8535_0_29"/>
          <p:cNvSpPr txBox="1">
            <a:spLocks noGrp="1"/>
          </p:cNvSpPr>
          <p:nvPr>
            <p:ph type="body" idx="2"/>
          </p:nvPr>
        </p:nvSpPr>
        <p:spPr>
          <a:xfrm>
            <a:off x="7699433" y="1365533"/>
            <a:ext cx="4238000" cy="10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1867">
                <a:latin typeface="Arial"/>
                <a:ea typeface="Arial"/>
                <a:cs typeface="Arial"/>
                <a:sym typeface="Arial"/>
              </a:rPr>
              <a:t>Michelle Freas, American Sign Language</a:t>
            </a:r>
            <a:endParaRPr sz="1867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73ca6a8535_0_29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13</a:t>
            </a:fld>
            <a:endParaRPr/>
          </a:p>
        </p:txBody>
      </p:sp>
      <p:pic>
        <p:nvPicPr>
          <p:cNvPr id="269" name="Google Shape;269;g73ca6a8535_0_29"/>
          <p:cNvPicPr preferRelativeResize="0"/>
          <p:nvPr/>
        </p:nvPicPr>
        <p:blipFill rotWithShape="1">
          <a:blip r:embed="rId3">
            <a:alphaModFix/>
          </a:blip>
          <a:srcRect t="11715"/>
          <a:stretch/>
        </p:blipFill>
        <p:spPr>
          <a:xfrm>
            <a:off x="688334" y="1600200"/>
            <a:ext cx="6626468" cy="4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73ca6a8535_0_29"/>
          <p:cNvSpPr/>
          <p:nvPr/>
        </p:nvSpPr>
        <p:spPr>
          <a:xfrm>
            <a:off x="7788433" y="2457467"/>
            <a:ext cx="3810400" cy="77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ED7D31"/>
              </a:buClr>
              <a:buSzPts val="2400"/>
            </a:pPr>
            <a:r>
              <a:rPr lang="en-US" sz="2400">
                <a:solidFill>
                  <a:srgbClr val="ED7D31"/>
                </a:solidFill>
              </a:rPr>
              <a:t>Project: Bilingual Sign Language Dictionary</a:t>
            </a:r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/>
          </a:p>
        </p:txBody>
      </p:sp>
      <p:sp>
        <p:nvSpPr>
          <p:cNvPr id="271" name="Google Shape;271;g73ca6a8535_0_29"/>
          <p:cNvSpPr txBox="1"/>
          <p:nvPr/>
        </p:nvSpPr>
        <p:spPr>
          <a:xfrm>
            <a:off x="7744033" y="3427100"/>
            <a:ext cx="3899200" cy="6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800"/>
              </a:spcBef>
            </a:pPr>
            <a:r>
              <a:rPr lang="en-US" sz="2400">
                <a:solidFill>
                  <a:schemeClr val="dk1"/>
                </a:solidFill>
              </a:rPr>
              <a:t>Partnership: Santa Fe College (FL) - </a:t>
            </a:r>
            <a:r>
              <a:rPr lang="en-US" sz="24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Al-Amal School for the Deaf </a:t>
            </a:r>
            <a:r>
              <a:rPr lang="en-US" sz="2400">
                <a:solidFill>
                  <a:schemeClr val="dk1"/>
                </a:solidFill>
              </a:rPr>
              <a:t>in West Bank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924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3ca6a8535_0_131"/>
          <p:cNvSpPr txBox="1">
            <a:spLocks noGrp="1"/>
          </p:cNvSpPr>
          <p:nvPr>
            <p:ph type="title"/>
          </p:nvPr>
        </p:nvSpPr>
        <p:spPr>
          <a:xfrm>
            <a:off x="996233" y="486836"/>
            <a:ext cx="10095600" cy="6140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US" sz="1867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Bilingual Sign Language Dictionary</a:t>
            </a:r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77" name="Google Shape;277;g73ca6a8535_0_13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/>
          </a:p>
        </p:txBody>
      </p:sp>
      <p:pic>
        <p:nvPicPr>
          <p:cNvPr id="278" name="Google Shape;278;g73ca6a8535_0_131"/>
          <p:cNvPicPr preferRelativeResize="0"/>
          <p:nvPr/>
        </p:nvPicPr>
        <p:blipFill rotWithShape="1">
          <a:blip r:embed="rId3">
            <a:alphaModFix/>
          </a:blip>
          <a:srcRect b="13479"/>
          <a:stretch/>
        </p:blipFill>
        <p:spPr>
          <a:xfrm>
            <a:off x="6208067" y="2245918"/>
            <a:ext cx="2462368" cy="236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73ca6a8535_0_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3201" y="2260767"/>
            <a:ext cx="2253031" cy="2336467"/>
          </a:xfrm>
          <a:prstGeom prst="rect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0" name="Google Shape;280;g73ca6a8535_0_1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201" y="2260767"/>
            <a:ext cx="2323167" cy="2336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73ca6a8535_0_131"/>
          <p:cNvSpPr txBox="1">
            <a:spLocks noGrp="1"/>
          </p:cNvSpPr>
          <p:nvPr>
            <p:ph type="body" idx="2"/>
          </p:nvPr>
        </p:nvSpPr>
        <p:spPr>
          <a:xfrm>
            <a:off x="1143567" y="4719000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Peer to Peer</a:t>
            </a:r>
            <a:endParaRPr/>
          </a:p>
        </p:txBody>
      </p:sp>
      <p:sp>
        <p:nvSpPr>
          <p:cNvPr id="282" name="Google Shape;282;g73ca6a8535_0_131"/>
          <p:cNvSpPr txBox="1">
            <a:spLocks noGrp="1"/>
          </p:cNvSpPr>
          <p:nvPr>
            <p:ph type="body" idx="2"/>
          </p:nvPr>
        </p:nvSpPr>
        <p:spPr>
          <a:xfrm>
            <a:off x="3723500" y="4719000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Synchronous </a:t>
            </a:r>
            <a:endParaRPr/>
          </a:p>
        </p:txBody>
      </p:sp>
      <p:sp>
        <p:nvSpPr>
          <p:cNvPr id="283" name="Google Shape;283;g73ca6a8535_0_131"/>
          <p:cNvSpPr txBox="1">
            <a:spLocks noGrp="1"/>
          </p:cNvSpPr>
          <p:nvPr>
            <p:ph type="body" idx="2"/>
          </p:nvPr>
        </p:nvSpPr>
        <p:spPr>
          <a:xfrm>
            <a:off x="6703317" y="4719000"/>
            <a:ext cx="16412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In Class</a:t>
            </a:r>
            <a:endParaRPr/>
          </a:p>
        </p:txBody>
      </p:sp>
      <p:sp>
        <p:nvSpPr>
          <p:cNvPr id="284" name="Google Shape;284;g73ca6a8535_0_131"/>
          <p:cNvSpPr txBox="1"/>
          <p:nvPr/>
        </p:nvSpPr>
        <p:spPr>
          <a:xfrm>
            <a:off x="8962183" y="4888600"/>
            <a:ext cx="2253200" cy="9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Service Learning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85" name="Google Shape;285;g73ca6a8535_0_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7185" y="2267418"/>
            <a:ext cx="2323167" cy="2323167"/>
          </a:xfrm>
          <a:prstGeom prst="rect">
            <a:avLst/>
          </a:prstGeom>
          <a:noFill/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6" name="Google Shape;286;g73ca6a8535_0_131"/>
          <p:cNvSpPr txBox="1">
            <a:spLocks noGrp="1"/>
          </p:cNvSpPr>
          <p:nvPr>
            <p:ph type="title"/>
          </p:nvPr>
        </p:nvSpPr>
        <p:spPr>
          <a:xfrm>
            <a:off x="1048200" y="1024660"/>
            <a:ext cx="100956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2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Activity Type</a:t>
            </a:r>
            <a:endParaRPr sz="3200" b="1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244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3ca6a8535_0_248"/>
          <p:cNvSpPr txBox="1">
            <a:spLocks noGrp="1"/>
          </p:cNvSpPr>
          <p:nvPr>
            <p:ph type="title"/>
          </p:nvPr>
        </p:nvSpPr>
        <p:spPr>
          <a:xfrm>
            <a:off x="483433" y="275167"/>
            <a:ext cx="10007600" cy="78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/>
              <a:t>Envisioning the Possibilities</a:t>
            </a:r>
            <a:endParaRPr/>
          </a:p>
        </p:txBody>
      </p:sp>
      <p:sp>
        <p:nvSpPr>
          <p:cNvPr id="292" name="Google Shape;292;g73ca6a8535_0_248"/>
          <p:cNvSpPr txBox="1">
            <a:spLocks noGrp="1"/>
          </p:cNvSpPr>
          <p:nvPr>
            <p:ph type="body" idx="1"/>
          </p:nvPr>
        </p:nvSpPr>
        <p:spPr>
          <a:xfrm>
            <a:off x="378300" y="5348100"/>
            <a:ext cx="56344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1867">
                <a:latin typeface="Arial"/>
                <a:ea typeface="Arial"/>
                <a:cs typeface="Arial"/>
                <a:sym typeface="Arial"/>
              </a:rPr>
              <a:t>University of Florida- Japan</a:t>
            </a: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73ca6a8535_0_248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15</a:t>
            </a:fld>
            <a:endParaRPr/>
          </a:p>
        </p:txBody>
      </p:sp>
      <p:sp>
        <p:nvSpPr>
          <p:cNvPr id="294" name="Google Shape;294;g73ca6a8535_0_248"/>
          <p:cNvSpPr txBox="1"/>
          <p:nvPr/>
        </p:nvSpPr>
        <p:spPr>
          <a:xfrm>
            <a:off x="378299" y="4321685"/>
            <a:ext cx="5154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1F3864"/>
              </a:buClr>
              <a:buSzPts val="1500"/>
            </a:pPr>
            <a:r>
              <a:rPr lang="en-US" sz="20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Virtual Exchange Project:</a:t>
            </a:r>
            <a:endParaRPr sz="2400"/>
          </a:p>
        </p:txBody>
      </p:sp>
      <p:sp>
        <p:nvSpPr>
          <p:cNvPr id="295" name="Google Shape;295;g73ca6a8535_0_248"/>
          <p:cNvSpPr/>
          <p:nvPr/>
        </p:nvSpPr>
        <p:spPr>
          <a:xfrm>
            <a:off x="314100" y="4823300"/>
            <a:ext cx="5282400" cy="52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ED7D31"/>
              </a:buClr>
              <a:buSzPts val="2400"/>
            </a:pPr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Japanese Language Practice</a:t>
            </a:r>
            <a:endParaRPr sz="2400"/>
          </a:p>
        </p:txBody>
      </p:sp>
      <p:pic>
        <p:nvPicPr>
          <p:cNvPr id="296" name="Google Shape;296;g73ca6a8535_0_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33" y="1323812"/>
            <a:ext cx="4372200" cy="245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73ca6a8535_0_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300" y="0"/>
            <a:ext cx="7222600" cy="72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73ca6a8535_0_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3167" y="1320851"/>
            <a:ext cx="4372199" cy="24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73ca6a8535_0_248"/>
          <p:cNvSpPr txBox="1"/>
          <p:nvPr/>
        </p:nvSpPr>
        <p:spPr>
          <a:xfrm>
            <a:off x="610433" y="3782833"/>
            <a:ext cx="7997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467" u="sng" dirty="0">
                <a:solidFill>
                  <a:schemeClr val="hlink"/>
                </a:solidFill>
                <a:hlinkClick r:id="rId6"/>
              </a:rPr>
              <a:t>https://rachelgeshay.wixsite.com/rachelgeshay/language-learning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27633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3ca6a8535_0_256"/>
          <p:cNvSpPr txBox="1">
            <a:spLocks noGrp="1"/>
          </p:cNvSpPr>
          <p:nvPr>
            <p:ph type="body" idx="2"/>
          </p:nvPr>
        </p:nvSpPr>
        <p:spPr>
          <a:xfrm>
            <a:off x="1532033" y="5396333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Peer to Peer</a:t>
            </a:r>
            <a:endParaRPr/>
          </a:p>
        </p:txBody>
      </p:sp>
      <p:sp>
        <p:nvSpPr>
          <p:cNvPr id="305" name="Google Shape;305;g73ca6a8535_0_256"/>
          <p:cNvSpPr txBox="1">
            <a:spLocks noGrp="1"/>
          </p:cNvSpPr>
          <p:nvPr>
            <p:ph type="title"/>
          </p:nvPr>
        </p:nvSpPr>
        <p:spPr>
          <a:xfrm>
            <a:off x="996233" y="1032593"/>
            <a:ext cx="10095600" cy="9368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endParaRPr sz="3200">
              <a:solidFill>
                <a:srgbClr val="263238"/>
              </a:solidFill>
              <a:latin typeface="Arial"/>
              <a:ea typeface="Arial"/>
              <a:cs typeface="Arial"/>
              <a:sym typeface="Arial"/>
            </a:endParaRPr>
          </a:p>
          <a:p>
            <a:endParaRPr/>
          </a:p>
        </p:txBody>
      </p:sp>
      <p:sp>
        <p:nvSpPr>
          <p:cNvPr id="306" name="Google Shape;306;g73ca6a8535_0_256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16</a:t>
            </a:fld>
            <a:endParaRPr/>
          </a:p>
        </p:txBody>
      </p:sp>
      <p:pic>
        <p:nvPicPr>
          <p:cNvPr id="307" name="Google Shape;307;g73ca6a8535_0_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029" y="2264265"/>
            <a:ext cx="2926003" cy="3089600"/>
          </a:xfrm>
          <a:prstGeom prst="rect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" name="Google Shape;308;g73ca6a8535_0_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317" y="2221789"/>
            <a:ext cx="3100064" cy="317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73ca6a8535_0_256"/>
          <p:cNvPicPr preferRelativeResize="0"/>
          <p:nvPr/>
        </p:nvPicPr>
        <p:blipFill rotWithShape="1">
          <a:blip r:embed="rId5">
            <a:alphaModFix/>
          </a:blip>
          <a:srcRect b="13479"/>
          <a:stretch/>
        </p:blipFill>
        <p:spPr>
          <a:xfrm>
            <a:off x="7868145" y="2179368"/>
            <a:ext cx="3244540" cy="317454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73ca6a8535_0_256"/>
          <p:cNvSpPr txBox="1">
            <a:spLocks noGrp="1"/>
          </p:cNvSpPr>
          <p:nvPr>
            <p:ph type="body" idx="2"/>
          </p:nvPr>
        </p:nvSpPr>
        <p:spPr>
          <a:xfrm>
            <a:off x="4905967" y="5396333"/>
            <a:ext cx="22676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Asynchronous </a:t>
            </a:r>
            <a:endParaRPr/>
          </a:p>
        </p:txBody>
      </p:sp>
      <p:sp>
        <p:nvSpPr>
          <p:cNvPr id="311" name="Google Shape;311;g73ca6a8535_0_256"/>
          <p:cNvSpPr txBox="1">
            <a:spLocks noGrp="1"/>
          </p:cNvSpPr>
          <p:nvPr>
            <p:ph type="body" idx="2"/>
          </p:nvPr>
        </p:nvSpPr>
        <p:spPr>
          <a:xfrm>
            <a:off x="8198000" y="5396333"/>
            <a:ext cx="27880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Outside of Class</a:t>
            </a:r>
            <a:endParaRPr/>
          </a:p>
        </p:txBody>
      </p:sp>
      <p:sp>
        <p:nvSpPr>
          <p:cNvPr id="312" name="Google Shape;312;g73ca6a8535_0_256"/>
          <p:cNvSpPr txBox="1">
            <a:spLocks noGrp="1"/>
          </p:cNvSpPr>
          <p:nvPr>
            <p:ph type="title"/>
          </p:nvPr>
        </p:nvSpPr>
        <p:spPr>
          <a:xfrm>
            <a:off x="1048200" y="624701"/>
            <a:ext cx="10095600" cy="6776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Japanese Language Practice</a:t>
            </a:r>
            <a:endParaRPr sz="2400"/>
          </a:p>
        </p:txBody>
      </p:sp>
      <p:sp>
        <p:nvSpPr>
          <p:cNvPr id="313" name="Google Shape;313;g73ca6a8535_0_256"/>
          <p:cNvSpPr txBox="1"/>
          <p:nvPr/>
        </p:nvSpPr>
        <p:spPr>
          <a:xfrm>
            <a:off x="1110233" y="1185333"/>
            <a:ext cx="3886000" cy="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b="1">
                <a:solidFill>
                  <a:srgbClr val="1C4587"/>
                </a:solidFill>
                <a:latin typeface="Roboto Slab"/>
                <a:ea typeface="Roboto Slab"/>
                <a:cs typeface="Roboto Slab"/>
                <a:sym typeface="Roboto Slab"/>
              </a:rPr>
              <a:t>Activity Type</a:t>
            </a:r>
            <a:endParaRPr sz="3200" b="1">
              <a:solidFill>
                <a:srgbClr val="1C4587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314" name="Google Shape;314;g73ca6a8535_0_256"/>
          <p:cNvCxnSpPr/>
          <p:nvPr/>
        </p:nvCxnSpPr>
        <p:spPr>
          <a:xfrm flipH="1">
            <a:off x="7892033" y="2201333"/>
            <a:ext cx="3132400" cy="3132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" name="Google Shape;315;g73ca6a8535_0_256"/>
          <p:cNvCxnSpPr/>
          <p:nvPr/>
        </p:nvCxnSpPr>
        <p:spPr>
          <a:xfrm flipH="1">
            <a:off x="4568767" y="2264833"/>
            <a:ext cx="2942000" cy="309040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28729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37304"/>
            <a:ext cx="12192000" cy="775778"/>
          </a:xfrm>
        </p:spPr>
        <p:txBody>
          <a:bodyPr>
            <a:normAutofit/>
          </a:bodyPr>
          <a:lstStyle/>
          <a:p>
            <a:r>
              <a:rPr lang="en-US" sz="3600" dirty="0"/>
              <a:t>Virtual Exchange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41"/>
          </p:nvPr>
        </p:nvSpPr>
        <p:spPr>
          <a:xfrm>
            <a:off x="0" y="1208805"/>
            <a:ext cx="12192000" cy="419379"/>
          </a:xfrm>
        </p:spPr>
        <p:txBody>
          <a:bodyPr>
            <a:normAutofit fontScale="85000" lnSpcReduction="20000"/>
          </a:bodyPr>
          <a:lstStyle/>
          <a:p>
            <a:r>
              <a:rPr lang="en-US" sz="3200" i="1" dirty="0"/>
              <a:t>Why and Why now?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476EE-9FD2-4CEA-A6D9-0AD39ADF3D03}"/>
              </a:ext>
            </a:extLst>
          </p:cNvPr>
          <p:cNvSpPr txBox="1"/>
          <p:nvPr/>
        </p:nvSpPr>
        <p:spPr>
          <a:xfrm>
            <a:off x="0" y="659976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hlinkClick r:id="rId2"/>
              </a:rPr>
              <a:t>www.free-powerpoint-templates-design.com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43580" y="1903825"/>
            <a:ext cx="10291868" cy="1182063"/>
            <a:chOff x="943580" y="1903825"/>
            <a:chExt cx="10291868" cy="1182063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C3B33B83-D58D-4FC9-AADE-E433CB23B2C6}"/>
                </a:ext>
              </a:extLst>
            </p:cNvPr>
            <p:cNvSpPr/>
            <p:nvPr/>
          </p:nvSpPr>
          <p:spPr>
            <a:xfrm>
              <a:off x="1195453" y="1959918"/>
              <a:ext cx="2202428" cy="1069545"/>
            </a:xfrm>
            <a:prstGeom prst="rect">
              <a:avLst/>
            </a:prstGeom>
            <a:gradFill>
              <a:gsLst>
                <a:gs pos="0">
                  <a:schemeClr val="accent1">
                    <a:lumMod val="83000"/>
                  </a:schemeClr>
                </a:gs>
                <a:gs pos="100000">
                  <a:schemeClr val="accent1">
                    <a:lumMod val="8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4" name="Rounded Rectangle 6">
              <a:extLst>
                <a:ext uri="{FF2B5EF4-FFF2-40B4-BE49-F238E27FC236}">
                  <a16:creationId xmlns:a16="http://schemas.microsoft.com/office/drawing/2014/main" id="{EB14A913-5A36-4DE8-90FD-C1D86BF3C153}"/>
                </a:ext>
              </a:extLst>
            </p:cNvPr>
            <p:cNvSpPr/>
            <p:nvPr/>
          </p:nvSpPr>
          <p:spPr>
            <a:xfrm>
              <a:off x="1550807" y="1910476"/>
              <a:ext cx="9684641" cy="1175412"/>
            </a:xfrm>
            <a:prstGeom prst="roundRect">
              <a:avLst>
                <a:gd name="adj" fmla="val 53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5" name="Isosceles Triangle 3">
              <a:extLst>
                <a:ext uri="{FF2B5EF4-FFF2-40B4-BE49-F238E27FC236}">
                  <a16:creationId xmlns:a16="http://schemas.microsoft.com/office/drawing/2014/main" id="{1248D881-1FE8-4C5E-B0F3-E59386CD9B52}"/>
                </a:ext>
              </a:extLst>
            </p:cNvPr>
            <p:cNvSpPr/>
            <p:nvPr/>
          </p:nvSpPr>
          <p:spPr>
            <a:xfrm rot="5400000">
              <a:off x="980273" y="1923225"/>
              <a:ext cx="1070443" cy="1143829"/>
            </a:xfrm>
            <a:custGeom>
              <a:avLst/>
              <a:gdLst/>
              <a:ahLst/>
              <a:cxnLst/>
              <a:rect l="l" t="t" r="r" b="b"/>
              <a:pathLst>
                <a:path w="1886866" h="2016224">
                  <a:moveTo>
                    <a:pt x="943433" y="0"/>
                  </a:moveTo>
                  <a:lnTo>
                    <a:pt x="1886866" y="1584176"/>
                  </a:lnTo>
                  <a:cubicBezTo>
                    <a:pt x="1683465" y="1844743"/>
                    <a:pt x="1336825" y="2016224"/>
                    <a:pt x="943433" y="2016224"/>
                  </a:cubicBezTo>
                  <a:cubicBezTo>
                    <a:pt x="550041" y="2016224"/>
                    <a:pt x="203402" y="1844743"/>
                    <a:pt x="0" y="1584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6" name="Rounded Rectangle 9">
              <a:extLst>
                <a:ext uri="{FF2B5EF4-FFF2-40B4-BE49-F238E27FC236}">
                  <a16:creationId xmlns:a16="http://schemas.microsoft.com/office/drawing/2014/main" id="{52E43CEC-C7D1-43D4-8A62-7B5FC0990D97}"/>
                </a:ext>
              </a:extLst>
            </p:cNvPr>
            <p:cNvSpPr/>
            <p:nvPr/>
          </p:nvSpPr>
          <p:spPr>
            <a:xfrm>
              <a:off x="5026400" y="1903825"/>
              <a:ext cx="6209047" cy="1182063"/>
            </a:xfrm>
            <a:custGeom>
              <a:avLst/>
              <a:gdLst/>
              <a:ahLst/>
              <a:cxnLst/>
              <a:rect l="l" t="t" r="r" b="b"/>
              <a:pathLst>
                <a:path w="5264968" h="1008113">
                  <a:moveTo>
                    <a:pt x="0" y="0"/>
                  </a:moveTo>
                  <a:lnTo>
                    <a:pt x="5211246" y="0"/>
                  </a:lnTo>
                  <a:cubicBezTo>
                    <a:pt x="5240916" y="0"/>
                    <a:pt x="5264968" y="24052"/>
                    <a:pt x="5264968" y="53722"/>
                  </a:cubicBezTo>
                  <a:lnTo>
                    <a:pt x="5264968" y="954391"/>
                  </a:lnTo>
                  <a:cubicBezTo>
                    <a:pt x="5264968" y="984061"/>
                    <a:pt x="5240916" y="1008113"/>
                    <a:pt x="5211246" y="1008113"/>
                  </a:cubicBezTo>
                  <a:lnTo>
                    <a:pt x="0" y="10081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86EF3F83-296B-4180-9B5A-433AF97AE439}"/>
                </a:ext>
              </a:extLst>
            </p:cNvPr>
            <p:cNvSpPr txBox="1"/>
            <p:nvPr/>
          </p:nvSpPr>
          <p:spPr>
            <a:xfrm>
              <a:off x="2248510" y="2179263"/>
              <a:ext cx="2609570" cy="584775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Leverages Availability of Virtual Communications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213052CD-CF25-4315-8F6F-EAD8539DD656}"/>
                </a:ext>
              </a:extLst>
            </p:cNvPr>
            <p:cNvGrpSpPr/>
            <p:nvPr/>
          </p:nvGrpSpPr>
          <p:grpSpPr>
            <a:xfrm>
              <a:off x="5448754" y="2242174"/>
              <a:ext cx="5664411" cy="461664"/>
              <a:chOff x="4159001" y="2201320"/>
              <a:chExt cx="4858184" cy="395955"/>
            </a:xfrm>
          </p:grpSpPr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F81BF11A-0161-4D00-B58F-3F273952CC3F}"/>
                  </a:ext>
                </a:extLst>
              </p:cNvPr>
              <p:cNvSpPr txBox="1"/>
              <p:nvPr/>
            </p:nvSpPr>
            <p:spPr>
              <a:xfrm>
                <a:off x="4159001" y="2216011"/>
                <a:ext cx="1290500" cy="237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FE93A0C8-0246-4F3B-85DB-AA9A342F09CD}"/>
                  </a:ext>
                </a:extLst>
              </p:cNvPr>
              <p:cNvSpPr txBox="1"/>
              <p:nvPr/>
            </p:nvSpPr>
            <p:spPr>
              <a:xfrm>
                <a:off x="7721041" y="2201320"/>
                <a:ext cx="1296144" cy="395955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Increased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Faculty Expertise</a:t>
                </a:r>
                <a:endPara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9BF35199-2EC7-4D7C-8387-E7DC3278B7A3}"/>
                </a:ext>
              </a:extLst>
            </p:cNvPr>
            <p:cNvSpPr txBox="1"/>
            <p:nvPr/>
          </p:nvSpPr>
          <p:spPr>
            <a:xfrm>
              <a:off x="7598592" y="2236837"/>
              <a:ext cx="1511242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Aligned with Student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Digital literacy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00741C9-8AA1-418B-881B-12CDFED08B4E}"/>
                </a:ext>
              </a:extLst>
            </p:cNvPr>
            <p:cNvSpPr txBox="1"/>
            <p:nvPr/>
          </p:nvSpPr>
          <p:spPr>
            <a:xfrm>
              <a:off x="5476110" y="2305468"/>
              <a:ext cx="151124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Restricted Mobility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F29A28F6-E353-4C66-BAC1-6F722D2C5B01}"/>
                </a:ext>
              </a:extLst>
            </p:cNvPr>
            <p:cNvCxnSpPr/>
            <p:nvPr/>
          </p:nvCxnSpPr>
          <p:spPr>
            <a:xfrm>
              <a:off x="7229096" y="2151650"/>
              <a:ext cx="0" cy="73300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02D5D1EC-B29C-4E68-A3F7-D34C71A9D901}"/>
                </a:ext>
              </a:extLst>
            </p:cNvPr>
            <p:cNvCxnSpPr/>
            <p:nvPr/>
          </p:nvCxnSpPr>
          <p:spPr>
            <a:xfrm>
              <a:off x="9307326" y="2162350"/>
              <a:ext cx="0" cy="73300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D251F79F-1A6F-4B29-A6FF-B449DF728F5F}"/>
                </a:ext>
              </a:extLst>
            </p:cNvPr>
            <p:cNvSpPr txBox="1"/>
            <p:nvPr/>
          </p:nvSpPr>
          <p:spPr>
            <a:xfrm>
              <a:off x="965790" y="2122815"/>
              <a:ext cx="114383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3580" y="3369252"/>
            <a:ext cx="10291868" cy="1182063"/>
            <a:chOff x="943580" y="3369252"/>
            <a:chExt cx="10291868" cy="1182063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1571F48-62C9-4334-9BE6-3235BA6335B4}"/>
                </a:ext>
              </a:extLst>
            </p:cNvPr>
            <p:cNvSpPr/>
            <p:nvPr/>
          </p:nvSpPr>
          <p:spPr>
            <a:xfrm>
              <a:off x="1195453" y="3425345"/>
              <a:ext cx="2202428" cy="1069545"/>
            </a:xfrm>
            <a:prstGeom prst="rect">
              <a:avLst/>
            </a:prstGeom>
            <a:gradFill>
              <a:gsLst>
                <a:gs pos="0">
                  <a:schemeClr val="accent2">
                    <a:lumMod val="84000"/>
                  </a:schemeClr>
                </a:gs>
                <a:gs pos="100000">
                  <a:schemeClr val="accent2">
                    <a:lumMod val="8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3" name="Rounded Rectangle 31">
              <a:extLst>
                <a:ext uri="{FF2B5EF4-FFF2-40B4-BE49-F238E27FC236}">
                  <a16:creationId xmlns:a16="http://schemas.microsoft.com/office/drawing/2014/main" id="{81B93EBD-E0A3-4CB0-893E-408BAE7AD3A4}"/>
                </a:ext>
              </a:extLst>
            </p:cNvPr>
            <p:cNvSpPr/>
            <p:nvPr/>
          </p:nvSpPr>
          <p:spPr>
            <a:xfrm>
              <a:off x="1550807" y="3375903"/>
              <a:ext cx="9684641" cy="1175412"/>
            </a:xfrm>
            <a:prstGeom prst="roundRect">
              <a:avLst>
                <a:gd name="adj" fmla="val 53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4" name="Isosceles Triangle 3">
              <a:extLst>
                <a:ext uri="{FF2B5EF4-FFF2-40B4-BE49-F238E27FC236}">
                  <a16:creationId xmlns:a16="http://schemas.microsoft.com/office/drawing/2014/main" id="{A2D8A24E-8F36-4101-ADC3-982F7BC0E311}"/>
                </a:ext>
              </a:extLst>
            </p:cNvPr>
            <p:cNvSpPr/>
            <p:nvPr/>
          </p:nvSpPr>
          <p:spPr>
            <a:xfrm rot="5400000">
              <a:off x="980273" y="3388652"/>
              <a:ext cx="1070443" cy="1143829"/>
            </a:xfrm>
            <a:custGeom>
              <a:avLst/>
              <a:gdLst/>
              <a:ahLst/>
              <a:cxnLst/>
              <a:rect l="l" t="t" r="r" b="b"/>
              <a:pathLst>
                <a:path w="1886866" h="2016224">
                  <a:moveTo>
                    <a:pt x="943433" y="0"/>
                  </a:moveTo>
                  <a:lnTo>
                    <a:pt x="1886866" y="1584176"/>
                  </a:lnTo>
                  <a:cubicBezTo>
                    <a:pt x="1683465" y="1844743"/>
                    <a:pt x="1336825" y="2016224"/>
                    <a:pt x="943433" y="2016224"/>
                  </a:cubicBezTo>
                  <a:cubicBezTo>
                    <a:pt x="550041" y="2016224"/>
                    <a:pt x="203402" y="1844743"/>
                    <a:pt x="0" y="15841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5" name="Rounded Rectangle 9">
              <a:extLst>
                <a:ext uri="{FF2B5EF4-FFF2-40B4-BE49-F238E27FC236}">
                  <a16:creationId xmlns:a16="http://schemas.microsoft.com/office/drawing/2014/main" id="{73FE192C-EA0F-4551-A557-2ED7DF396CFF}"/>
                </a:ext>
              </a:extLst>
            </p:cNvPr>
            <p:cNvSpPr/>
            <p:nvPr/>
          </p:nvSpPr>
          <p:spPr>
            <a:xfrm>
              <a:off x="5026400" y="3369252"/>
              <a:ext cx="6209047" cy="1182063"/>
            </a:xfrm>
            <a:custGeom>
              <a:avLst/>
              <a:gdLst/>
              <a:ahLst/>
              <a:cxnLst/>
              <a:rect l="l" t="t" r="r" b="b"/>
              <a:pathLst>
                <a:path w="5264968" h="1008113">
                  <a:moveTo>
                    <a:pt x="0" y="0"/>
                  </a:moveTo>
                  <a:lnTo>
                    <a:pt x="5211246" y="0"/>
                  </a:lnTo>
                  <a:cubicBezTo>
                    <a:pt x="5240916" y="0"/>
                    <a:pt x="5264968" y="24052"/>
                    <a:pt x="5264968" y="53722"/>
                  </a:cubicBezTo>
                  <a:lnTo>
                    <a:pt x="5264968" y="954391"/>
                  </a:lnTo>
                  <a:cubicBezTo>
                    <a:pt x="5264968" y="984061"/>
                    <a:pt x="5240916" y="1008113"/>
                    <a:pt x="5211246" y="1008113"/>
                  </a:cubicBezTo>
                  <a:lnTo>
                    <a:pt x="0" y="10081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56" name="그룹 5">
              <a:extLst>
                <a:ext uri="{FF2B5EF4-FFF2-40B4-BE49-F238E27FC236}">
                  <a16:creationId xmlns:a16="http://schemas.microsoft.com/office/drawing/2014/main" id="{49C64E48-53AF-4D57-AF2F-5218DF1F505E}"/>
                </a:ext>
              </a:extLst>
            </p:cNvPr>
            <p:cNvGrpSpPr/>
            <p:nvPr/>
          </p:nvGrpSpPr>
          <p:grpSpPr>
            <a:xfrm>
              <a:off x="2241072" y="3608208"/>
              <a:ext cx="2575895" cy="616456"/>
              <a:chOff x="2095151" y="3564247"/>
              <a:chExt cx="2575895" cy="616456"/>
            </a:xfrm>
          </p:grpSpPr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81AB27BE-6C1B-43AA-9474-0772B770B366}"/>
                  </a:ext>
                </a:extLst>
              </p:cNvPr>
              <p:cNvSpPr txBox="1"/>
              <p:nvPr/>
            </p:nvSpPr>
            <p:spPr>
              <a:xfrm>
                <a:off x="2131831" y="3903704"/>
                <a:ext cx="253921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EE925520-AB88-45C1-9688-85D034DB2C81}"/>
                  </a:ext>
                </a:extLst>
              </p:cNvPr>
              <p:cNvSpPr txBox="1"/>
              <p:nvPr/>
            </p:nvSpPr>
            <p:spPr>
              <a:xfrm>
                <a:off x="2095151" y="3564247"/>
                <a:ext cx="2550319" cy="584775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Strengthens Internationalization</a:t>
                </a:r>
                <a:endPara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E3075EF7-91A8-4AAA-97F2-3A9DB087DA5C}"/>
                </a:ext>
              </a:extLst>
            </p:cNvPr>
            <p:cNvGrpSpPr/>
            <p:nvPr/>
          </p:nvGrpSpPr>
          <p:grpSpPr>
            <a:xfrm>
              <a:off x="7624445" y="3582681"/>
              <a:ext cx="1511243" cy="706794"/>
              <a:chOff x="6025018" y="2094182"/>
              <a:chExt cx="1296144" cy="606196"/>
            </a:xfrm>
          </p:grpSpPr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84183528-63A0-4CDC-B584-0C073EDAC602}"/>
                  </a:ext>
                </a:extLst>
              </p:cNvPr>
              <p:cNvSpPr txBox="1"/>
              <p:nvPr/>
            </p:nvSpPr>
            <p:spPr>
              <a:xfrm>
                <a:off x="6025484" y="2304422"/>
                <a:ext cx="1290500" cy="39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Adds new mode of partnership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C6989708-CAE1-4A41-BF09-FB2118E4AC83}"/>
                  </a:ext>
                </a:extLst>
              </p:cNvPr>
              <p:cNvSpPr txBox="1"/>
              <p:nvPr/>
            </p:nvSpPr>
            <p:spPr>
              <a:xfrm>
                <a:off x="6025018" y="2094182"/>
                <a:ext cx="1296144" cy="237573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Partnerships</a:t>
                </a:r>
                <a:endPara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A035ED40-7EE2-446A-9D3D-09554879CA7D}"/>
                </a:ext>
              </a:extLst>
            </p:cNvPr>
            <p:cNvGrpSpPr/>
            <p:nvPr/>
          </p:nvGrpSpPr>
          <p:grpSpPr>
            <a:xfrm>
              <a:off x="5452796" y="3608209"/>
              <a:ext cx="3189964" cy="646332"/>
              <a:chOff x="2380036" y="2125594"/>
              <a:chExt cx="2735930" cy="554338"/>
            </a:xfrm>
          </p:grpSpPr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5DCAC032-8903-418D-9B05-15025B17CFAC}"/>
                  </a:ext>
                </a:extLst>
              </p:cNvPr>
              <p:cNvSpPr txBox="1"/>
              <p:nvPr/>
            </p:nvSpPr>
            <p:spPr>
              <a:xfrm>
                <a:off x="3589026" y="2399111"/>
                <a:ext cx="1526940" cy="274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2F28FCB9-9466-4DC7-948A-6EB44AA1EBFC}"/>
                  </a:ext>
                </a:extLst>
              </p:cNvPr>
              <p:cNvSpPr txBox="1"/>
              <p:nvPr/>
            </p:nvSpPr>
            <p:spPr>
              <a:xfrm>
                <a:off x="2380036" y="2125594"/>
                <a:ext cx="1473172" cy="554338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Complements curriculum internationalization</a:t>
                </a:r>
                <a:endPara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69591AD1-371F-4348-B1BB-9ED7C914BBA9}"/>
                </a:ext>
              </a:extLst>
            </p:cNvPr>
            <p:cNvGrpSpPr/>
            <p:nvPr/>
          </p:nvGrpSpPr>
          <p:grpSpPr>
            <a:xfrm>
              <a:off x="9589690" y="3577545"/>
              <a:ext cx="1520186" cy="879033"/>
              <a:chOff x="4145685" y="2099298"/>
              <a:chExt cx="1303814" cy="753919"/>
            </a:xfrm>
          </p:grpSpPr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7D93832C-7B54-4D24-B255-690A83959321}"/>
                  </a:ext>
                </a:extLst>
              </p:cNvPr>
              <p:cNvSpPr txBox="1"/>
              <p:nvPr/>
            </p:nvSpPr>
            <p:spPr>
              <a:xfrm>
                <a:off x="4158999" y="2457261"/>
                <a:ext cx="1290500" cy="39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Gateway to study abroad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72B91C37-EE69-43CE-8D2A-CFB0FBB841CE}"/>
                  </a:ext>
                </a:extLst>
              </p:cNvPr>
              <p:cNvSpPr txBox="1"/>
              <p:nvPr/>
            </p:nvSpPr>
            <p:spPr>
              <a:xfrm>
                <a:off x="4145685" y="2099298"/>
                <a:ext cx="1296144" cy="39595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Complements mobility</a:t>
                </a:r>
                <a:endPara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9EE4E6C1-38D0-435F-BBBD-EB8F534F1AEB}"/>
                </a:ext>
              </a:extLst>
            </p:cNvPr>
            <p:cNvCxnSpPr/>
            <p:nvPr/>
          </p:nvCxnSpPr>
          <p:spPr>
            <a:xfrm>
              <a:off x="7229096" y="3617077"/>
              <a:ext cx="0" cy="73300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04807BB4-9A58-412E-B506-5924BDD09BA1}"/>
                </a:ext>
              </a:extLst>
            </p:cNvPr>
            <p:cNvCxnSpPr/>
            <p:nvPr/>
          </p:nvCxnSpPr>
          <p:spPr>
            <a:xfrm>
              <a:off x="9307326" y="3627777"/>
              <a:ext cx="0" cy="73300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3B3FB0A7-EF95-40C3-8576-BF741437E759}"/>
                </a:ext>
              </a:extLst>
            </p:cNvPr>
            <p:cNvSpPr txBox="1"/>
            <p:nvPr/>
          </p:nvSpPr>
          <p:spPr>
            <a:xfrm>
              <a:off x="965790" y="3588242"/>
              <a:ext cx="114383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43580" y="4830791"/>
            <a:ext cx="10299680" cy="1185951"/>
            <a:chOff x="943580" y="4830791"/>
            <a:chExt cx="10299680" cy="1185951"/>
          </a:xfrm>
        </p:grpSpPr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D79EA22D-6C56-445D-A881-73B933D53EA9}"/>
                </a:ext>
              </a:extLst>
            </p:cNvPr>
            <p:cNvSpPr/>
            <p:nvPr/>
          </p:nvSpPr>
          <p:spPr>
            <a:xfrm>
              <a:off x="1195453" y="4890772"/>
              <a:ext cx="2202428" cy="1069545"/>
            </a:xfrm>
            <a:prstGeom prst="rect">
              <a:avLst/>
            </a:prstGeom>
            <a:gradFill>
              <a:gsLst>
                <a:gs pos="0">
                  <a:schemeClr val="accent3">
                    <a:lumMod val="83000"/>
                  </a:schemeClr>
                </a:gs>
                <a:gs pos="100000">
                  <a:schemeClr val="accent3">
                    <a:lumMod val="8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2" name="Rounded Rectangle 50">
              <a:extLst>
                <a:ext uri="{FF2B5EF4-FFF2-40B4-BE49-F238E27FC236}">
                  <a16:creationId xmlns:a16="http://schemas.microsoft.com/office/drawing/2014/main" id="{AABAD3EE-2682-459E-A406-F5E0FD20624C}"/>
                </a:ext>
              </a:extLst>
            </p:cNvPr>
            <p:cNvSpPr/>
            <p:nvPr/>
          </p:nvSpPr>
          <p:spPr>
            <a:xfrm>
              <a:off x="1550807" y="4841330"/>
              <a:ext cx="9684641" cy="1175412"/>
            </a:xfrm>
            <a:prstGeom prst="roundRect">
              <a:avLst>
                <a:gd name="adj" fmla="val 53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3" name="Isosceles Triangle 3">
              <a:extLst>
                <a:ext uri="{FF2B5EF4-FFF2-40B4-BE49-F238E27FC236}">
                  <a16:creationId xmlns:a16="http://schemas.microsoft.com/office/drawing/2014/main" id="{FD202FCD-71A1-4030-B742-34DB2124D210}"/>
                </a:ext>
              </a:extLst>
            </p:cNvPr>
            <p:cNvSpPr/>
            <p:nvPr/>
          </p:nvSpPr>
          <p:spPr>
            <a:xfrm rot="5400000">
              <a:off x="980273" y="4854079"/>
              <a:ext cx="1070443" cy="1143829"/>
            </a:xfrm>
            <a:custGeom>
              <a:avLst/>
              <a:gdLst/>
              <a:ahLst/>
              <a:cxnLst/>
              <a:rect l="l" t="t" r="r" b="b"/>
              <a:pathLst>
                <a:path w="1886866" h="2016224">
                  <a:moveTo>
                    <a:pt x="943433" y="0"/>
                  </a:moveTo>
                  <a:lnTo>
                    <a:pt x="1886866" y="1584176"/>
                  </a:lnTo>
                  <a:cubicBezTo>
                    <a:pt x="1683465" y="1844743"/>
                    <a:pt x="1336825" y="2016224"/>
                    <a:pt x="943433" y="2016224"/>
                  </a:cubicBezTo>
                  <a:cubicBezTo>
                    <a:pt x="550041" y="2016224"/>
                    <a:pt x="203402" y="1844743"/>
                    <a:pt x="0" y="15841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4" name="Rounded Rectangle 9">
              <a:extLst>
                <a:ext uri="{FF2B5EF4-FFF2-40B4-BE49-F238E27FC236}">
                  <a16:creationId xmlns:a16="http://schemas.microsoft.com/office/drawing/2014/main" id="{614930D5-1EB2-4761-AF36-C4F49CC129B5}"/>
                </a:ext>
              </a:extLst>
            </p:cNvPr>
            <p:cNvSpPr/>
            <p:nvPr/>
          </p:nvSpPr>
          <p:spPr>
            <a:xfrm>
              <a:off x="5026400" y="4834679"/>
              <a:ext cx="6209047" cy="1182063"/>
            </a:xfrm>
            <a:custGeom>
              <a:avLst/>
              <a:gdLst/>
              <a:ahLst/>
              <a:cxnLst/>
              <a:rect l="l" t="t" r="r" b="b"/>
              <a:pathLst>
                <a:path w="5264968" h="1008113">
                  <a:moveTo>
                    <a:pt x="0" y="0"/>
                  </a:moveTo>
                  <a:lnTo>
                    <a:pt x="5211246" y="0"/>
                  </a:lnTo>
                  <a:cubicBezTo>
                    <a:pt x="5240916" y="0"/>
                    <a:pt x="5264968" y="24052"/>
                    <a:pt x="5264968" y="53722"/>
                  </a:cubicBezTo>
                  <a:lnTo>
                    <a:pt x="5264968" y="954391"/>
                  </a:lnTo>
                  <a:cubicBezTo>
                    <a:pt x="5264968" y="984061"/>
                    <a:pt x="5240916" y="1008113"/>
                    <a:pt x="5211246" y="1008113"/>
                  </a:cubicBezTo>
                  <a:lnTo>
                    <a:pt x="0" y="10081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46046D61-FD2D-451B-BB5C-6AE324B35597}"/>
                </a:ext>
              </a:extLst>
            </p:cNvPr>
            <p:cNvSpPr txBox="1"/>
            <p:nvPr/>
          </p:nvSpPr>
          <p:spPr>
            <a:xfrm>
              <a:off x="2226915" y="5093204"/>
              <a:ext cx="2550319" cy="584775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Improves Student Learning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338BD6BB-66E0-4794-A75A-D8B29D6ACFEC}"/>
                </a:ext>
              </a:extLst>
            </p:cNvPr>
            <p:cNvGrpSpPr/>
            <p:nvPr/>
          </p:nvGrpSpPr>
          <p:grpSpPr>
            <a:xfrm>
              <a:off x="5426545" y="4936394"/>
              <a:ext cx="1526872" cy="900096"/>
              <a:chOff x="4139952" y="1998365"/>
              <a:chExt cx="1309549" cy="771984"/>
            </a:xfrm>
          </p:grpSpPr>
          <p:sp>
            <p:nvSpPr>
              <p:cNvPr id="279" name="TextBox 278">
                <a:extLst>
                  <a:ext uri="{FF2B5EF4-FFF2-40B4-BE49-F238E27FC236}">
                    <a16:creationId xmlns:a16="http://schemas.microsoft.com/office/drawing/2014/main" id="{51A32F69-44F1-4049-B731-895ACBBE5970}"/>
                  </a:ext>
                </a:extLst>
              </p:cNvPr>
              <p:cNvSpPr txBox="1"/>
              <p:nvPr/>
            </p:nvSpPr>
            <p:spPr>
              <a:xfrm>
                <a:off x="4159001" y="2216011"/>
                <a:ext cx="1290500" cy="55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All students can participate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Affordable</a:t>
                </a:r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010E16CD-AB4F-4213-8720-8AD9606FBC9D}"/>
                  </a:ext>
                </a:extLst>
              </p:cNvPr>
              <p:cNvSpPr txBox="1"/>
              <p:nvPr/>
            </p:nvSpPr>
            <p:spPr>
              <a:xfrm>
                <a:off x="4139952" y="1998365"/>
                <a:ext cx="1296144" cy="237573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Access</a:t>
                </a:r>
                <a:endPara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81B9FBF3-603E-418F-8C25-14AAC2153DA2}"/>
                </a:ext>
              </a:extLst>
            </p:cNvPr>
            <p:cNvGrpSpPr/>
            <p:nvPr/>
          </p:nvGrpSpPr>
          <p:grpSpPr>
            <a:xfrm>
              <a:off x="7422450" y="4830791"/>
              <a:ext cx="1768487" cy="1067723"/>
              <a:chOff x="4139952" y="1998365"/>
              <a:chExt cx="1309548" cy="695023"/>
            </a:xfrm>
          </p:grpSpPr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61081B0E-02C7-47E3-A422-ECDBFA2A3880}"/>
                  </a:ext>
                </a:extLst>
              </p:cNvPr>
              <p:cNvSpPr txBox="1"/>
              <p:nvPr/>
            </p:nvSpPr>
            <p:spPr>
              <a:xfrm>
                <a:off x="4159000" y="2272666"/>
                <a:ext cx="1290500" cy="420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Peer to peer interactions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In-depth global views</a:t>
                </a: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6D8D5366-DAC1-454E-966B-EB6EF888CD3F}"/>
                  </a:ext>
                </a:extLst>
              </p:cNvPr>
              <p:cNvSpPr txBox="1"/>
              <p:nvPr/>
            </p:nvSpPr>
            <p:spPr>
              <a:xfrm>
                <a:off x="4139952" y="1998365"/>
                <a:ext cx="1296144" cy="39595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Intercultural Competence</a:t>
                </a:r>
                <a:endPara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A42B1789-A99A-4401-AB8B-0EA2C30FA714}"/>
                </a:ext>
              </a:extLst>
            </p:cNvPr>
            <p:cNvGrpSpPr/>
            <p:nvPr/>
          </p:nvGrpSpPr>
          <p:grpSpPr>
            <a:xfrm>
              <a:off x="9589690" y="4920519"/>
              <a:ext cx="1653570" cy="738664"/>
              <a:chOff x="4145688" y="1994274"/>
              <a:chExt cx="1418214" cy="633529"/>
            </a:xfrm>
          </p:grpSpPr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10843ADB-1FDB-4537-8BEA-E1D376ADC3E4}"/>
                  </a:ext>
                </a:extLst>
              </p:cNvPr>
              <p:cNvSpPr txBox="1"/>
              <p:nvPr/>
            </p:nvSpPr>
            <p:spPr>
              <a:xfrm>
                <a:off x="4146654" y="2231847"/>
                <a:ext cx="1417248" cy="39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Virtual collaboration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In international teams</a:t>
                </a: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E13357B0-2194-418C-A64A-F944AB01179B}"/>
                  </a:ext>
                </a:extLst>
              </p:cNvPr>
              <p:cNvSpPr txBox="1"/>
              <p:nvPr/>
            </p:nvSpPr>
            <p:spPr>
              <a:xfrm>
                <a:off x="4145688" y="1994274"/>
                <a:ext cx="1296144" cy="237573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Employability</a:t>
                </a:r>
                <a:endPara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F10602FA-9C72-4F60-BD28-4BC485D5D513}"/>
                </a:ext>
              </a:extLst>
            </p:cNvPr>
            <p:cNvCxnSpPr/>
            <p:nvPr/>
          </p:nvCxnSpPr>
          <p:spPr>
            <a:xfrm>
              <a:off x="7229096" y="5082504"/>
              <a:ext cx="0" cy="73300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9BB0213C-8855-4DF7-92BC-CD566665AAE1}"/>
                </a:ext>
              </a:extLst>
            </p:cNvPr>
            <p:cNvCxnSpPr/>
            <p:nvPr/>
          </p:nvCxnSpPr>
          <p:spPr>
            <a:xfrm>
              <a:off x="9307326" y="5093204"/>
              <a:ext cx="0" cy="733004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EFD4415A-6936-47F0-928A-A1E61FC070C8}"/>
                </a:ext>
              </a:extLst>
            </p:cNvPr>
            <p:cNvSpPr txBox="1"/>
            <p:nvPr/>
          </p:nvSpPr>
          <p:spPr>
            <a:xfrm>
              <a:off x="965790" y="5053669"/>
              <a:ext cx="114383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0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4c7e4060a_0_64"/>
          <p:cNvSpPr txBox="1">
            <a:spLocks noGrp="1"/>
          </p:cNvSpPr>
          <p:nvPr>
            <p:ph type="ctrTitle"/>
          </p:nvPr>
        </p:nvSpPr>
        <p:spPr>
          <a:xfrm>
            <a:off x="603315" y="509621"/>
            <a:ext cx="10733988" cy="7252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</a:rPr>
              <a:t>VE at UF: Global Classrooms</a:t>
            </a:r>
            <a:endParaRPr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5" name="Google Shape;535;g74c7e4060a_0_6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300"/>
            </a:pPr>
            <a:fld id="{00000000-1234-1234-1234-123412341234}" type="slidenum">
              <a:rPr lang="en-US"/>
              <a:pPr>
                <a:buSzPts val="1300"/>
              </a:pPr>
              <a:t>18</a:t>
            </a:fld>
            <a:endParaRPr/>
          </a:p>
        </p:txBody>
      </p:sp>
      <p:pic>
        <p:nvPicPr>
          <p:cNvPr id="20" name="Picture 19" descr="C:\Users\prodrigu\AppData\Local\Microsoft\Windows\INetCache\Content.Outlook\WEG113V5\UF Global Classrooms Map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1"/>
          <a:stretch/>
        </p:blipFill>
        <p:spPr bwMode="auto">
          <a:xfrm>
            <a:off x="1168924" y="1234911"/>
            <a:ext cx="9810861" cy="5623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9893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74c7e4060a_0_64"/>
          <p:cNvSpPr txBox="1">
            <a:spLocks noGrp="1"/>
          </p:cNvSpPr>
          <p:nvPr>
            <p:ph type="sldNum" idx="4294967295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300"/>
            </a:pPr>
            <a:fld id="{00000000-1234-1234-1234-123412341234}" type="slidenum">
              <a:rPr lang="en-US"/>
              <a:pPr>
                <a:buSzPts val="1300"/>
              </a:pPr>
              <a:t>19</a:t>
            </a:fld>
            <a:endParaRPr/>
          </a:p>
        </p:txBody>
      </p:sp>
      <p:sp>
        <p:nvSpPr>
          <p:cNvPr id="536" name="Google Shape;536;g74c7e4060a_0_64"/>
          <p:cNvSpPr txBox="1">
            <a:spLocks noGrp="1"/>
          </p:cNvSpPr>
          <p:nvPr>
            <p:ph type="ctrTitle"/>
          </p:nvPr>
        </p:nvSpPr>
        <p:spPr>
          <a:xfrm>
            <a:off x="1467721" y="170407"/>
            <a:ext cx="8786782" cy="1306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</a:rPr>
              <a:t>VE in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3"/>
                  </a:ext>
                </a:extLst>
              </a:rPr>
              <a:t>the </a:t>
            </a: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4"/>
                  </a:ext>
                </a:extLst>
              </a:rPr>
              <a:t>U.S./ Middle East</a:t>
            </a:r>
            <a:endParaRPr sz="4800" dirty="0"/>
          </a:p>
        </p:txBody>
      </p:sp>
      <p:pic>
        <p:nvPicPr>
          <p:cNvPr id="537" name="Google Shape;537;g74c7e4060a_0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6421" y="1482332"/>
            <a:ext cx="2326111" cy="142985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74c7e4060a_0_64"/>
          <p:cNvSpPr txBox="1"/>
          <p:nvPr/>
        </p:nvSpPr>
        <p:spPr>
          <a:xfrm>
            <a:off x="6244375" y="3109807"/>
            <a:ext cx="35788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2400" dirty="0"/>
          </a:p>
          <a:p>
            <a:pPr>
              <a:buClr>
                <a:srgbClr val="000000"/>
              </a:buClr>
              <a:buSzPts val="1400"/>
            </a:pPr>
            <a:endParaRPr sz="1867" b="1" dirty="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80990" indent="-380990"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867" b="1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Virtual Exchange Coalition</a:t>
            </a:r>
            <a:r>
              <a:rPr lang="en-US" sz="2400" b="1" dirty="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r>
              <a:rPr lang="en-US" sz="2400" dirty="0">
                <a:latin typeface="Source Sans Pro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1600" dirty="0">
                <a:latin typeface="Source Sans Pro"/>
                <a:ea typeface="Source Sans Pro"/>
                <a:cs typeface="Source Sans Pro"/>
                <a:sym typeface="Source Sans Pro"/>
              </a:rPr>
              <a:t>2011)</a:t>
            </a:r>
            <a:endParaRPr sz="16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0" name="Google Shape;540;g74c7e4060a_0_64"/>
          <p:cNvSpPr txBox="1"/>
          <p:nvPr/>
        </p:nvSpPr>
        <p:spPr>
          <a:xfrm>
            <a:off x="535924" y="4273165"/>
            <a:ext cx="5068000" cy="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  <a:spcBef>
                <a:spcPts val="3733"/>
              </a:spcBef>
              <a:buClr>
                <a:srgbClr val="000000"/>
              </a:buClr>
              <a:buSzPts val="1000"/>
            </a:pPr>
            <a:r>
              <a:rPr lang="en-US" sz="1333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https://youtu.be/ehyOWMgV7e4   </a:t>
            </a:r>
            <a:endParaRPr sz="1333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5"/>
            </a:endParaRPr>
          </a:p>
        </p:txBody>
      </p:sp>
      <p:pic>
        <p:nvPicPr>
          <p:cNvPr id="541" name="Google Shape;541;g74c7e4060a_0_64" descr="Stevens Initiative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2836" y="3551800"/>
            <a:ext cx="2006232" cy="126479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74c7e4060a_0_64"/>
          <p:cNvSpPr/>
          <p:nvPr/>
        </p:nvSpPr>
        <p:spPr>
          <a:xfrm>
            <a:off x="1714667" y="3116904"/>
            <a:ext cx="29712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467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https://www.stevensinitiative.org/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4" name="Google Shape;544;g74c7e4060a_0_64"/>
          <p:cNvCxnSpPr>
            <a:cxnSpLocks/>
          </p:cNvCxnSpPr>
          <p:nvPr/>
        </p:nvCxnSpPr>
        <p:spPr>
          <a:xfrm>
            <a:off x="5449948" y="1852552"/>
            <a:ext cx="0" cy="4480583"/>
          </a:xfrm>
          <a:prstGeom prst="straightConnector1">
            <a:avLst/>
          </a:prstGeom>
          <a:noFill/>
          <a:ln w="9525" cap="flat" cmpd="sng">
            <a:solidFill>
              <a:srgbClr val="008EE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7" name="Google Shape;547;g74c7e4060a_0_64"/>
          <p:cNvSpPr/>
          <p:nvPr/>
        </p:nvSpPr>
        <p:spPr>
          <a:xfrm>
            <a:off x="2129004" y="5188148"/>
            <a:ext cx="21736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indent="-364058"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Webinars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indent="-364058"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Grants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indent="-364058">
              <a:buSzPts val="1200"/>
              <a:buChar char="•"/>
            </a:pPr>
            <a:r>
              <a:rPr lang="en-US" sz="1600" dirty="0"/>
              <a:t>Manuals</a:t>
            </a:r>
            <a:endParaRPr sz="1600" dirty="0"/>
          </a:p>
          <a:p>
            <a:r>
              <a:rPr lang="en-US" sz="1600" dirty="0"/>
              <a:t>(2015)</a:t>
            </a:r>
            <a:endParaRPr sz="1600" dirty="0"/>
          </a:p>
        </p:txBody>
      </p:sp>
      <p:sp>
        <p:nvSpPr>
          <p:cNvPr id="548" name="Google Shape;548;g74c7e4060a_0_64"/>
          <p:cNvSpPr/>
          <p:nvPr/>
        </p:nvSpPr>
        <p:spPr>
          <a:xfrm>
            <a:off x="6137900" y="4703165"/>
            <a:ext cx="2979278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1"/>
            <a:r>
              <a:rPr lang="en-US" b="1" u="sng" dirty="0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8"/>
              </a:rPr>
              <a:t>Global Nomads</a:t>
            </a:r>
            <a:endParaRPr sz="2000" b="1" dirty="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1"/>
            <a:r>
              <a:rPr lang="en-US" sz="2000" b="1" u="sng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9"/>
              </a:rPr>
              <a:t>Soliya</a:t>
            </a:r>
            <a:endParaRPr sz="2000" b="1" dirty="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1"/>
            <a:r>
              <a:rPr lang="en-US" sz="2000" b="1" u="sng" dirty="0" err="1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0"/>
              </a:rPr>
              <a:t>iEarn</a:t>
            </a:r>
            <a:endParaRPr sz="2000" b="1" dirty="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49" name="Google Shape;549;g74c7e4060a_0_64"/>
          <p:cNvPicPr preferRelativeResize="0"/>
          <p:nvPr/>
        </p:nvPicPr>
        <p:blipFill rotWithShape="1">
          <a:blip r:embed="rId11">
            <a:alphaModFix/>
          </a:blip>
          <a:srcRect r="18771"/>
          <a:stretch/>
        </p:blipFill>
        <p:spPr>
          <a:xfrm>
            <a:off x="6402543" y="1852552"/>
            <a:ext cx="4530367" cy="1699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12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us university&quot;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223597"/>
            <a:ext cx="13004800" cy="78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52500" y="323851"/>
            <a:ext cx="10763250" cy="1019174"/>
          </a:xfrm>
        </p:spPr>
        <p:txBody>
          <a:bodyPr>
            <a:normAutofit/>
          </a:bodyPr>
          <a:lstStyle/>
          <a:p>
            <a:r>
              <a:rPr lang="en-US" sz="3200" b="1" dirty="0"/>
              <a:t>Priority Activities US Higher Ed Institutions</a:t>
            </a:r>
            <a:br>
              <a:rPr lang="en-US" sz="3600" dirty="0"/>
            </a:br>
            <a:r>
              <a:rPr lang="en-US" sz="2200" dirty="0">
                <a:hlinkClick r:id="rId3"/>
              </a:rPr>
              <a:t>Mapping Internationalization on US Campuses 2017, American Council on Education</a:t>
            </a:r>
            <a:endParaRPr lang="en-US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525" t="19787" r="6823" b="13838"/>
          <a:stretch/>
        </p:blipFill>
        <p:spPr>
          <a:xfrm>
            <a:off x="1351281" y="1729104"/>
            <a:ext cx="102108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74c7e4060a_0_153"/>
          <p:cNvSpPr txBox="1">
            <a:spLocks noGrp="1"/>
          </p:cNvSpPr>
          <p:nvPr>
            <p:ph type="sldNum" idx="4294967295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300"/>
            </a:pPr>
            <a:fld id="{00000000-1234-1234-1234-123412341234}" type="slidenum">
              <a:rPr lang="en-US"/>
              <a:pPr>
                <a:buSzPts val="1300"/>
              </a:pPr>
              <a:t>20</a:t>
            </a:fld>
            <a:endParaRPr/>
          </a:p>
        </p:txBody>
      </p:sp>
      <p:sp>
        <p:nvSpPr>
          <p:cNvPr id="556" name="Google Shape;556;g74c7e4060a_0_153"/>
          <p:cNvSpPr txBox="1">
            <a:spLocks noGrp="1"/>
          </p:cNvSpPr>
          <p:nvPr>
            <p:ph type="ctrTitle"/>
          </p:nvPr>
        </p:nvSpPr>
        <p:spPr>
          <a:xfrm>
            <a:off x="2190967" y="990996"/>
            <a:ext cx="47004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</a:rPr>
              <a:t>VE in the US</a:t>
            </a:r>
            <a:endParaRPr sz="4800" dirty="0">
              <a:solidFill>
                <a:schemeClr val="accent1">
                  <a:lumMod val="50000"/>
                </a:schemeClr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16" name="Google Shape;538;g74c7e4060a_0_64" descr="Image result for coil virtual exchange">
            <a:extLst>
              <a:ext uri="{FF2B5EF4-FFF2-40B4-BE49-F238E27FC236}">
                <a16:creationId xmlns:a16="http://schemas.microsoft.com/office/drawing/2014/main" id="{595A4B18-36CC-47EB-BE66-5DB5C9EEB6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5400" b="-9793"/>
          <a:stretch/>
        </p:blipFill>
        <p:spPr>
          <a:xfrm>
            <a:off x="2447586" y="2555147"/>
            <a:ext cx="3320167" cy="107905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545;g74c7e4060a_0_64">
            <a:extLst>
              <a:ext uri="{FF2B5EF4-FFF2-40B4-BE49-F238E27FC236}">
                <a16:creationId xmlns:a16="http://schemas.microsoft.com/office/drawing/2014/main" id="{3A6E17C2-247D-4DF4-B0AB-C4A45D335851}"/>
              </a:ext>
            </a:extLst>
          </p:cNvPr>
          <p:cNvSpPr/>
          <p:nvPr/>
        </p:nvSpPr>
        <p:spPr>
          <a:xfrm>
            <a:off x="2447586" y="3704202"/>
            <a:ext cx="2302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867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http://coil.suny.edu/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546;g74c7e4060a_0_64">
            <a:extLst>
              <a:ext uri="{FF2B5EF4-FFF2-40B4-BE49-F238E27FC236}">
                <a16:creationId xmlns:a16="http://schemas.microsoft.com/office/drawing/2014/main" id="{E7796D9E-1F26-4CAC-94BB-7E82773F3516}"/>
              </a:ext>
            </a:extLst>
          </p:cNvPr>
          <p:cNvSpPr txBox="1"/>
          <p:nvPr/>
        </p:nvSpPr>
        <p:spPr>
          <a:xfrm>
            <a:off x="2447586" y="4320605"/>
            <a:ext cx="723719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indent="-364058"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Courses</a:t>
            </a:r>
            <a:endParaRPr dirty="0"/>
          </a:p>
          <a:p>
            <a:pPr marL="380990" indent="-364058"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dirty="0"/>
              <a:t>Partner 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Network</a:t>
            </a:r>
            <a:endParaRPr dirty="0"/>
          </a:p>
          <a:p>
            <a:pPr marL="380990" indent="-364058"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dirty="0"/>
              <a:t>Professional Development</a:t>
            </a:r>
            <a:endParaRPr dirty="0"/>
          </a:p>
          <a:p>
            <a:pPr marL="380990" indent="-364058"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dirty="0"/>
              <a:t>Annual Conference (Now merged with Europe and other groups)</a:t>
            </a:r>
            <a:endParaRPr dirty="0"/>
          </a:p>
          <a:p>
            <a:endParaRPr sz="1600" dirty="0"/>
          </a:p>
          <a:p>
            <a:r>
              <a:rPr lang="en-US" sz="1600" dirty="0"/>
              <a:t>(2008, NEH)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569095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74c7e4060a_0_153"/>
          <p:cNvSpPr txBox="1">
            <a:spLocks noGrp="1"/>
          </p:cNvSpPr>
          <p:nvPr>
            <p:ph type="sldNum" idx="4294967295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300"/>
            </a:pPr>
            <a:fld id="{00000000-1234-1234-1234-123412341234}" type="slidenum">
              <a:rPr lang="en-US"/>
              <a:pPr>
                <a:buSzPts val="1300"/>
              </a:pPr>
              <a:t>21</a:t>
            </a:fld>
            <a:endParaRPr/>
          </a:p>
        </p:txBody>
      </p:sp>
      <p:sp>
        <p:nvSpPr>
          <p:cNvPr id="556" name="Google Shape;556;g74c7e4060a_0_153"/>
          <p:cNvSpPr txBox="1">
            <a:spLocks noGrp="1"/>
          </p:cNvSpPr>
          <p:nvPr>
            <p:ph type="ctrTitle"/>
          </p:nvPr>
        </p:nvSpPr>
        <p:spPr>
          <a:xfrm>
            <a:off x="705067" y="209633"/>
            <a:ext cx="47004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</a:rPr>
              <a:t>VE in Europe</a:t>
            </a:r>
            <a:endParaRPr sz="4800" dirty="0">
              <a:solidFill>
                <a:schemeClr val="accent1">
                  <a:lumMod val="50000"/>
                </a:schemeClr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557" name="Google Shape;557;g74c7e4060a_0_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057" y="4542929"/>
            <a:ext cx="3834123" cy="134181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74c7e4060a_0_153"/>
          <p:cNvSpPr/>
          <p:nvPr/>
        </p:nvSpPr>
        <p:spPr>
          <a:xfrm>
            <a:off x="705067" y="5884746"/>
            <a:ext cx="4700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https://europa.eu/youth/erasmusvirtual_en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74c7e4060a_0_153"/>
          <p:cNvSpPr/>
          <p:nvPr/>
        </p:nvSpPr>
        <p:spPr>
          <a:xfrm>
            <a:off x="914400" y="2514600"/>
            <a:ext cx="40868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https://www.unicollaboration.org/</a:t>
            </a:r>
            <a:r>
              <a:rPr lang="en-US" sz="2400" dirty="0"/>
              <a:t>  </a:t>
            </a:r>
            <a:r>
              <a:rPr lang="en-US" sz="1600" dirty="0"/>
              <a:t>(2014)</a:t>
            </a:r>
            <a:endParaRPr sz="2400" dirty="0"/>
          </a:p>
          <a:p>
            <a:pPr marL="609585" indent="-406390">
              <a:buSzPts val="1200"/>
              <a:buChar char="●"/>
            </a:pPr>
            <a:r>
              <a:rPr lang="en-US" sz="1600" dirty="0"/>
              <a:t>Conferences</a:t>
            </a:r>
            <a:endParaRPr sz="1600" dirty="0"/>
          </a:p>
          <a:p>
            <a:pPr marL="609585" indent="-406390">
              <a:buSzPts val="1200"/>
              <a:buChar char="●"/>
            </a:pPr>
            <a:r>
              <a:rPr lang="en-US" sz="1600" dirty="0"/>
              <a:t>EU Educational Policy</a:t>
            </a:r>
            <a:endParaRPr sz="1600" dirty="0"/>
          </a:p>
          <a:p>
            <a:pPr marL="609585" indent="-406390">
              <a:buSzPts val="1200"/>
              <a:buChar char="●"/>
            </a:pPr>
            <a:r>
              <a:rPr lang="en-US" sz="1600" dirty="0"/>
              <a:t>Professional Development</a:t>
            </a:r>
            <a:endParaRPr sz="1600" dirty="0"/>
          </a:p>
          <a:p>
            <a:pPr marL="609585" indent="-406390">
              <a:buSzPts val="1200"/>
              <a:buChar char="●"/>
            </a:pPr>
            <a:r>
              <a:rPr lang="en-US" sz="1600" dirty="0"/>
              <a:t>VE Journal</a:t>
            </a:r>
            <a:endParaRPr sz="1600" dirty="0"/>
          </a:p>
          <a:p>
            <a:pPr marL="609585" indent="-406390">
              <a:buSzPts val="1200"/>
              <a:buChar char="●"/>
            </a:pPr>
            <a:r>
              <a:rPr lang="en-US" sz="1600" dirty="0"/>
              <a:t>Partner Fairs</a:t>
            </a:r>
            <a:endParaRPr sz="1600" dirty="0"/>
          </a:p>
          <a:p>
            <a:pPr marL="609585"/>
            <a:endParaRPr sz="1600" dirty="0"/>
          </a:p>
          <a:p>
            <a:pPr>
              <a:buClr>
                <a:srgbClr val="000000"/>
              </a:buClr>
              <a:buSzPts val="1400"/>
            </a:pPr>
            <a:endParaRPr sz="2400" dirty="0"/>
          </a:p>
          <a:p>
            <a:pPr>
              <a:buClr>
                <a:srgbClr val="000000"/>
              </a:buClr>
              <a:buSzPts val="1400"/>
            </a:pPr>
            <a:endParaRPr sz="2400" dirty="0"/>
          </a:p>
        </p:txBody>
      </p:sp>
      <p:pic>
        <p:nvPicPr>
          <p:cNvPr id="560" name="Google Shape;560;g74c7e4060a_0_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0" y="1644162"/>
            <a:ext cx="3452791" cy="87043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74c7e4060a_0_153"/>
          <p:cNvSpPr txBox="1">
            <a:spLocks noGrp="1"/>
          </p:cNvSpPr>
          <p:nvPr>
            <p:ph type="ctrTitle"/>
          </p:nvPr>
        </p:nvSpPr>
        <p:spPr>
          <a:xfrm>
            <a:off x="6430967" y="720033"/>
            <a:ext cx="563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267" dirty="0">
                <a:solidFill>
                  <a:schemeClr val="accent1">
                    <a:lumMod val="50000"/>
                  </a:schemeClr>
                </a:solidFill>
                <a:latin typeface="Roboto Slab" panose="020B0604020202020204" charset="0"/>
                <a:ea typeface="Roboto Slab" panose="020B0604020202020204" charset="0"/>
              </a:rPr>
              <a:t>VE in Latin America</a:t>
            </a:r>
            <a:endParaRPr sz="4267" dirty="0">
              <a:solidFill>
                <a:schemeClr val="accent1">
                  <a:lumMod val="50000"/>
                </a:schemeClr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562" name="Google Shape;562;g74c7e4060a_0_153"/>
          <p:cNvSpPr txBox="1"/>
          <p:nvPr/>
        </p:nvSpPr>
        <p:spPr>
          <a:xfrm>
            <a:off x="6774449" y="4065749"/>
            <a:ext cx="40000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133" u="sng" dirty="0" err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Teletandem</a:t>
            </a:r>
            <a:r>
              <a:rPr lang="en-US" sz="2133" u="sng" dirty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 Brazil</a:t>
            </a:r>
            <a:r>
              <a:rPr lang="en-US" sz="2133" dirty="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</a:t>
            </a:r>
            <a:r>
              <a:rPr lang="en-US" sz="1600" dirty="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2006,</a:t>
            </a:r>
            <a:r>
              <a:rPr lang="en-US" sz="2400" dirty="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UNESP</a:t>
            </a:r>
            <a:endParaRPr sz="2400" dirty="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endParaRPr sz="2133" dirty="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endParaRPr sz="2133" dirty="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63" name="Google Shape;563;g74c7e4060a_0_1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9500" y="1810534"/>
            <a:ext cx="2518508" cy="191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74c7e4060a_0_1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45019" y="3453916"/>
            <a:ext cx="4086633" cy="61183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g74c7e4060a_0_153"/>
          <p:cNvSpPr txBox="1"/>
          <p:nvPr/>
        </p:nvSpPr>
        <p:spPr>
          <a:xfrm>
            <a:off x="6738276" y="4493149"/>
            <a:ext cx="19636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lang="en-US" sz="1333" b="1" dirty="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Language focus</a:t>
            </a:r>
            <a:endParaRPr sz="1333" b="1" dirty="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66" name="Google Shape;566;g74c7e4060a_0_1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38049" y="4677582"/>
            <a:ext cx="2107895" cy="85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544;g74c7e4060a_0_64">
            <a:extLst>
              <a:ext uri="{FF2B5EF4-FFF2-40B4-BE49-F238E27FC236}">
                <a16:creationId xmlns:a16="http://schemas.microsoft.com/office/drawing/2014/main" id="{5A0FA67F-210A-4878-A36A-5DA44A21A76E}"/>
              </a:ext>
            </a:extLst>
          </p:cNvPr>
          <p:cNvCxnSpPr>
            <a:cxnSpLocks/>
          </p:cNvCxnSpPr>
          <p:nvPr/>
        </p:nvCxnSpPr>
        <p:spPr>
          <a:xfrm>
            <a:off x="5898355" y="1037711"/>
            <a:ext cx="0" cy="5160866"/>
          </a:xfrm>
          <a:prstGeom prst="straightConnector1">
            <a:avLst/>
          </a:prstGeom>
          <a:noFill/>
          <a:ln w="9525" cap="flat" cmpd="sng">
            <a:solidFill>
              <a:srgbClr val="008EE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3049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73ca6a8535_0_619"/>
          <p:cNvSpPr txBox="1">
            <a:spLocks noGrp="1"/>
          </p:cNvSpPr>
          <p:nvPr>
            <p:ph type="title"/>
          </p:nvPr>
        </p:nvSpPr>
        <p:spPr>
          <a:xfrm>
            <a:off x="474156" y="274300"/>
            <a:ext cx="10095600" cy="9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Getting Started</a:t>
            </a:r>
            <a:endParaRPr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72" name="Google Shape;572;g73ca6a8535_0_619"/>
          <p:cNvSpPr txBox="1">
            <a:spLocks noGrp="1"/>
          </p:cNvSpPr>
          <p:nvPr>
            <p:ph type="body" idx="1"/>
          </p:nvPr>
        </p:nvSpPr>
        <p:spPr>
          <a:xfrm>
            <a:off x="769133" y="1515767"/>
            <a:ext cx="10306800" cy="433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6600"/>
                </a:solidFill>
              </a:rPr>
              <a:t>BROWSE</a:t>
            </a:r>
            <a:endParaRPr sz="3200" b="1" dirty="0">
              <a:solidFill>
                <a:srgbClr val="FF6600"/>
              </a:solidFill>
            </a:endParaRPr>
          </a:p>
          <a:p>
            <a:pPr marL="1219170" indent="0">
              <a:buNone/>
            </a:pPr>
            <a:r>
              <a:rPr lang="en-US" sz="2667" dirty="0"/>
              <a:t>Get some ideas by browsing a catalog of courses </a:t>
            </a:r>
            <a:endParaRPr sz="2667" dirty="0"/>
          </a:p>
          <a:p>
            <a:pPr lvl="1" indent="-465655">
              <a:spcBef>
                <a:spcPts val="800"/>
              </a:spcBef>
              <a:buSzPts val="1900"/>
            </a:pPr>
            <a:r>
              <a:rPr lang="en-US" sz="2533" u="sng" dirty="0">
                <a:solidFill>
                  <a:schemeClr val="hlink"/>
                </a:solidFill>
                <a:hlinkClick r:id="rId3"/>
              </a:rPr>
              <a:t>De Paul University</a:t>
            </a:r>
            <a:endParaRPr sz="2533" dirty="0"/>
          </a:p>
          <a:p>
            <a:pPr lvl="1" indent="-465655">
              <a:buSzPts val="1900"/>
            </a:pPr>
            <a:r>
              <a:rPr lang="en-US" sz="2533" u="sng" dirty="0">
                <a:solidFill>
                  <a:schemeClr val="hlink"/>
                </a:solidFill>
                <a:hlinkClick r:id="rId4"/>
              </a:rPr>
              <a:t>SUNY COIL Center</a:t>
            </a:r>
            <a:endParaRPr sz="2533" dirty="0"/>
          </a:p>
          <a:p>
            <a:pPr lvl="1" indent="-465655">
              <a:buSzPts val="1900"/>
            </a:pPr>
            <a:r>
              <a:rPr lang="en-US" sz="2533" u="sng" dirty="0" err="1">
                <a:solidFill>
                  <a:schemeClr val="hlink"/>
                </a:solidFill>
                <a:hlinkClick r:id="rId5"/>
              </a:rPr>
              <a:t>Unicollaborate</a:t>
            </a:r>
            <a:r>
              <a:rPr lang="en-US" sz="2533" u="sng" dirty="0">
                <a:solidFill>
                  <a:schemeClr val="hlink"/>
                </a:solidFill>
                <a:hlinkClick r:id="rId5"/>
              </a:rPr>
              <a:t> Projects</a:t>
            </a:r>
            <a:endParaRPr sz="2533" dirty="0"/>
          </a:p>
          <a:p>
            <a:pPr marL="0" indent="0">
              <a:buNone/>
            </a:pPr>
            <a:r>
              <a:rPr lang="en-US" sz="3200" b="1" dirty="0">
                <a:solidFill>
                  <a:srgbClr val="FF6600"/>
                </a:solidFill>
              </a:rPr>
              <a:t>READ</a:t>
            </a:r>
            <a:endParaRPr sz="3200" b="1" dirty="0">
              <a:solidFill>
                <a:srgbClr val="FF6600"/>
              </a:solidFill>
            </a:endParaRPr>
          </a:p>
          <a:p>
            <a:pPr lvl="1" indent="-474121">
              <a:buSzPts val="2000"/>
            </a:pPr>
            <a:r>
              <a:rPr lang="en-US" sz="2667" dirty="0"/>
              <a:t>Workshop handout</a:t>
            </a:r>
            <a:endParaRPr sz="2667" dirty="0"/>
          </a:p>
          <a:p>
            <a:pPr lvl="1" indent="-474121">
              <a:buSzPts val="2000"/>
            </a:pPr>
            <a:r>
              <a:rPr lang="en-US" sz="2667" dirty="0"/>
              <a:t>Faculty Guide to learn about VE (</a:t>
            </a:r>
            <a:r>
              <a:rPr lang="en-US" sz="2667" u="sng" dirty="0">
                <a:solidFill>
                  <a:schemeClr val="accent1"/>
                </a:solidFill>
                <a:hlinkClick r:id="rId6"/>
              </a:rPr>
              <a:t>SUNY-COIL</a:t>
            </a:r>
            <a:r>
              <a:rPr lang="en-US" sz="2667" dirty="0"/>
              <a:t>)</a:t>
            </a:r>
            <a:endParaRPr sz="2667" dirty="0"/>
          </a:p>
          <a:p>
            <a:pPr marL="0" indent="0">
              <a:buNone/>
            </a:pPr>
            <a:endParaRPr sz="2667" dirty="0"/>
          </a:p>
          <a:p>
            <a:pPr indent="0">
              <a:buNone/>
            </a:pPr>
            <a:endParaRPr dirty="0"/>
          </a:p>
        </p:txBody>
      </p:sp>
      <p:sp>
        <p:nvSpPr>
          <p:cNvPr id="573" name="Google Shape;573;g73ca6a8535_0_619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1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74c7e4060a_1_41"/>
          <p:cNvSpPr txBox="1">
            <a:spLocks noGrp="1"/>
          </p:cNvSpPr>
          <p:nvPr>
            <p:ph type="title"/>
          </p:nvPr>
        </p:nvSpPr>
        <p:spPr>
          <a:xfrm>
            <a:off x="7030422" y="388127"/>
            <a:ext cx="4541223" cy="9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Getting Started</a:t>
            </a:r>
            <a:endParaRPr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79" name="Google Shape;579;g74c7e4060a_1_41"/>
          <p:cNvSpPr txBox="1">
            <a:spLocks noGrp="1"/>
          </p:cNvSpPr>
          <p:nvPr>
            <p:ph type="body" idx="1"/>
          </p:nvPr>
        </p:nvSpPr>
        <p:spPr>
          <a:xfrm>
            <a:off x="491209" y="214506"/>
            <a:ext cx="11330489" cy="52735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en-US" sz="3200" b="1" dirty="0">
                <a:solidFill>
                  <a:srgbClr val="FF6600"/>
                </a:solidFill>
              </a:rPr>
              <a:t>TAKE A COURSE</a:t>
            </a:r>
            <a:endParaRPr sz="3200" b="1" dirty="0">
              <a:solidFill>
                <a:srgbClr val="FF6600"/>
              </a:solidFill>
            </a:endParaRPr>
          </a:p>
          <a:p>
            <a:pPr lvl="1" indent="-474121">
              <a:spcBef>
                <a:spcPts val="800"/>
              </a:spcBef>
              <a:buSzPts val="2000"/>
            </a:pPr>
            <a:r>
              <a:rPr lang="en-US" dirty="0">
                <a:hlinkClick r:id="rId3"/>
              </a:rPr>
              <a:t>Free Online Self-paced Courses</a:t>
            </a:r>
            <a:endParaRPr lang="en-US" dirty="0"/>
          </a:p>
          <a:p>
            <a:pPr lvl="2" indent="-474121">
              <a:spcBef>
                <a:spcPts val="800"/>
              </a:spcBef>
              <a:buSzPts val="2000"/>
            </a:pPr>
            <a:r>
              <a:rPr lang="en-US" dirty="0"/>
              <a:t>V</a:t>
            </a:r>
            <a:r>
              <a:rPr lang="en-US" sz="2267" dirty="0"/>
              <a:t>E 101- An Introduction</a:t>
            </a:r>
          </a:p>
          <a:p>
            <a:pPr lvl="2" indent="-474121">
              <a:spcBef>
                <a:spcPts val="800"/>
              </a:spcBef>
              <a:buSzPts val="2000"/>
            </a:pPr>
            <a:r>
              <a:rPr lang="en-US" sz="2267" dirty="0"/>
              <a:t>VE 102: A Deep Dive</a:t>
            </a:r>
          </a:p>
          <a:p>
            <a:pPr lvl="1" indent="-474121">
              <a:spcBef>
                <a:spcPts val="800"/>
              </a:spcBef>
              <a:buSzPts val="2000"/>
            </a:pPr>
            <a:r>
              <a:rPr lang="en-US" sz="2267" dirty="0">
                <a:hlinkClick r:id="rId4"/>
              </a:rPr>
              <a:t>UF Virtual Exchange Training</a:t>
            </a:r>
            <a:endParaRPr lang="en-US" sz="2267" dirty="0"/>
          </a:p>
          <a:p>
            <a:pPr marL="1697533" lvl="2" indent="-342900">
              <a:spcBef>
                <a:spcPts val="800"/>
              </a:spcBef>
              <a:buSzPts val="2000"/>
            </a:pPr>
            <a:r>
              <a:rPr lang="en-US" sz="2267" dirty="0"/>
              <a:t>5-week online cohort-based training for UF faculty </a:t>
            </a:r>
          </a:p>
          <a:p>
            <a:pPr marL="1697533" lvl="2" indent="-342900">
              <a:spcBef>
                <a:spcPts val="800"/>
              </a:spcBef>
              <a:buSzPts val="2000"/>
            </a:pPr>
            <a:r>
              <a:rPr lang="en-US" sz="2267" dirty="0"/>
              <a:t>Training models VE pedagogy, introduces technology tools and exercises, and helps faculty develop their own project</a:t>
            </a:r>
          </a:p>
          <a:p>
            <a:pPr marL="1697533" lvl="2" indent="-342900">
              <a:spcBef>
                <a:spcPts val="800"/>
              </a:spcBef>
              <a:buSzPts val="2000"/>
            </a:pPr>
            <a:r>
              <a:rPr lang="en-US" sz="2267" dirty="0">
                <a:highlight>
                  <a:srgbClr val="FFFF00"/>
                </a:highlight>
              </a:rPr>
              <a:t>International faculty partners join for free</a:t>
            </a:r>
            <a:endParaRPr sz="2267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6600"/>
                </a:solidFill>
              </a:rPr>
              <a:t>PARTNER</a:t>
            </a:r>
            <a:endParaRPr sz="3200" b="1" dirty="0">
              <a:solidFill>
                <a:srgbClr val="FF6600"/>
              </a:solidFill>
            </a:endParaRPr>
          </a:p>
          <a:p>
            <a:pPr marL="1219170" indent="-448722">
              <a:buSzPts val="1700"/>
            </a:pPr>
            <a:r>
              <a:rPr lang="en-US" sz="2267" dirty="0"/>
              <a:t>Find an international partner (UF International Center can provide help with partnering)</a:t>
            </a:r>
            <a:endParaRPr sz="2267" dirty="0"/>
          </a:p>
        </p:txBody>
      </p:sp>
      <p:sp>
        <p:nvSpPr>
          <p:cNvPr id="580" name="Google Shape;580;g74c7e4060a_1_41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1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0771" y="56476"/>
            <a:ext cx="785045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UF INTERNATIONAL CENTER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815" y="845674"/>
            <a:ext cx="69326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UF Professional Development Trainings &amp; Courses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59473" y="1481395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70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8" y="176622"/>
            <a:ext cx="294100" cy="1988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21" y="4612578"/>
            <a:ext cx="3447247" cy="2004327"/>
          </a:xfrm>
          <a:prstGeom prst="rect">
            <a:avLst/>
          </a:prstGeom>
        </p:spPr>
      </p:pic>
      <p:pic>
        <p:nvPicPr>
          <p:cNvPr id="23" name="Picture 2" descr="Designing a Virtual Exchan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81" y="4715157"/>
            <a:ext cx="1385571" cy="138557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606" y="1103148"/>
            <a:ext cx="3447247" cy="1107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158" y="2092157"/>
            <a:ext cx="2235295" cy="12795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305" y="2798179"/>
            <a:ext cx="1719283" cy="10025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127" y="3477113"/>
            <a:ext cx="1702840" cy="10234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9629" y="3477183"/>
            <a:ext cx="1932825" cy="11139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79001" y="1757981"/>
            <a:ext cx="5146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400" b="1" dirty="0">
                <a:latin typeface="Barlow"/>
                <a:ea typeface="Barlow"/>
                <a:cs typeface="Barlow"/>
                <a:sym typeface="Barlow"/>
              </a:rPr>
              <a:t>Designing a Virtual Exchange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Barlow"/>
                <a:ea typeface="Barlow"/>
                <a:cs typeface="Barlow"/>
                <a:sym typeface="Barlow"/>
              </a:rPr>
              <a:t>Online course available in spring and fall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Barlow"/>
                <a:ea typeface="Barlow"/>
                <a:cs typeface="Barlow"/>
                <a:sym typeface="Barlow"/>
              </a:rPr>
              <a:t>Training free for international partners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Barlow"/>
                <a:ea typeface="Barlow"/>
                <a:cs typeface="Barlow"/>
                <a:sym typeface="Barlow"/>
              </a:rPr>
              <a:t>In collaboration with Center for Latin American Studies and CITT</a:t>
            </a:r>
          </a:p>
        </p:txBody>
      </p:sp>
      <p:pic>
        <p:nvPicPr>
          <p:cNvPr id="30" name="Picture 3" descr="image00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0112" r="2627" b="3939"/>
          <a:stretch/>
        </p:blipFill>
        <p:spPr bwMode="auto">
          <a:xfrm>
            <a:off x="2174033" y="4206930"/>
            <a:ext cx="4049547" cy="24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4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5"/>
          <p:cNvSpPr txBox="1">
            <a:spLocks noGrp="1"/>
          </p:cNvSpPr>
          <p:nvPr>
            <p:ph type="ctrTitle" idx="4294967295"/>
          </p:nvPr>
        </p:nvSpPr>
        <p:spPr>
          <a:xfrm>
            <a:off x="914400" y="688723"/>
            <a:ext cx="103632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8000" b="1" dirty="0"/>
              <a:t>Thanks!</a:t>
            </a:r>
            <a:endParaRPr sz="8000" b="1" dirty="0"/>
          </a:p>
        </p:txBody>
      </p:sp>
      <p:sp>
        <p:nvSpPr>
          <p:cNvPr id="375" name="Google Shape;375;p35"/>
          <p:cNvSpPr txBox="1">
            <a:spLocks noGrp="1"/>
          </p:cNvSpPr>
          <p:nvPr>
            <p:ph type="subTitle" idx="4294967295"/>
          </p:nvPr>
        </p:nvSpPr>
        <p:spPr>
          <a:xfrm>
            <a:off x="914400" y="2186551"/>
            <a:ext cx="8791600" cy="10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4267" b="1" dirty="0"/>
              <a:t>Any questions?</a:t>
            </a:r>
            <a:endParaRPr sz="4267" b="1" dirty="0"/>
          </a:p>
        </p:txBody>
      </p:sp>
      <p:sp>
        <p:nvSpPr>
          <p:cNvPr id="376" name="Google Shape;376;p35"/>
          <p:cNvSpPr txBox="1">
            <a:spLocks noGrp="1"/>
          </p:cNvSpPr>
          <p:nvPr>
            <p:ph type="body" idx="4294967295"/>
          </p:nvPr>
        </p:nvSpPr>
        <p:spPr>
          <a:xfrm>
            <a:off x="914400" y="3083136"/>
            <a:ext cx="6485200" cy="24848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2667" dirty="0"/>
              <a:t>Paloma Rodriguez</a:t>
            </a:r>
            <a:endParaRPr sz="2667" dirty="0"/>
          </a:p>
          <a:p>
            <a:pPr marL="0" indent="0">
              <a:spcBef>
                <a:spcPts val="800"/>
              </a:spcBef>
              <a:buNone/>
            </a:pPr>
            <a:r>
              <a:rPr lang="en" sz="2133" dirty="0">
                <a:hlinkClick r:id="rId3"/>
              </a:rPr>
              <a:t>prodriguez@ufic.ufl.edu</a:t>
            </a:r>
            <a:endParaRPr lang="en" sz="2133" dirty="0"/>
          </a:p>
        </p:txBody>
      </p:sp>
      <p:sp>
        <p:nvSpPr>
          <p:cNvPr id="377" name="Google Shape;377;p35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096000" y="3798158"/>
            <a:ext cx="42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https://internationalcenter.ufl.edu/faculty-engagement/international-teaching/introduction-virtual-exchange</a:t>
            </a:r>
            <a:endParaRPr lang="en-US" sz="2400" dirty="0"/>
          </a:p>
        </p:txBody>
      </p:sp>
      <p:sp>
        <p:nvSpPr>
          <p:cNvPr id="7" name="Google Shape;375;p35"/>
          <p:cNvSpPr txBox="1">
            <a:spLocks/>
          </p:cNvSpPr>
          <p:nvPr/>
        </p:nvSpPr>
        <p:spPr>
          <a:xfrm>
            <a:off x="6096000" y="2186551"/>
            <a:ext cx="53200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4267" b="1" dirty="0"/>
              <a:t>UF Virtual Exchange Website</a:t>
            </a:r>
          </a:p>
        </p:txBody>
      </p:sp>
    </p:spTree>
    <p:extLst>
      <p:ext uri="{BB962C8B-B14F-4D97-AF65-F5344CB8AC3E}">
        <p14:creationId xmlns:p14="http://schemas.microsoft.com/office/powerpoint/2010/main" val="369827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1" t="16781" b="10154"/>
          <a:stretch/>
        </p:blipFill>
        <p:spPr>
          <a:xfrm>
            <a:off x="661774" y="1841411"/>
            <a:ext cx="10459766" cy="44901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5343" y="5949387"/>
            <a:ext cx="1241946" cy="382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288814" y="29378"/>
            <a:ext cx="11800765" cy="1325562"/>
          </a:xfrm>
        </p:spPr>
        <p:txBody>
          <a:bodyPr>
            <a:normAutofit/>
          </a:bodyPr>
          <a:lstStyle/>
          <a:p>
            <a:r>
              <a:rPr lang="en-US" sz="2600" b="1" i="0" u="none" strike="noStrike" baseline="0" dirty="0">
                <a:latin typeface="Calibri-Bold"/>
              </a:rPr>
              <a:t>National Survey of Student Engagement (NSSE) &amp; ACE Mapping Internationalization</a:t>
            </a:r>
            <a:endParaRPr lang="en-US" sz="2600" dirty="0"/>
          </a:p>
        </p:txBody>
      </p:sp>
      <p:sp>
        <p:nvSpPr>
          <p:cNvPr id="12" name="Rectangle 11"/>
          <p:cNvSpPr/>
          <p:nvPr/>
        </p:nvSpPr>
        <p:spPr>
          <a:xfrm>
            <a:off x="386862" y="1028943"/>
            <a:ext cx="11447584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Calibri-Bold"/>
              </a:rPr>
              <a:t>Jillian Kinzie, </a:t>
            </a:r>
            <a:r>
              <a:rPr lang="en-US" sz="1600" b="1" i="0" u="none" strike="noStrike" baseline="0" dirty="0">
                <a:latin typeface="Calibri-Bold"/>
              </a:rPr>
              <a:t>Indiana University, National Survey of Student Engagement</a:t>
            </a:r>
          </a:p>
          <a:p>
            <a:pPr algn="l"/>
            <a:r>
              <a:rPr lang="en-US" sz="1800" b="1" i="0" u="none" strike="noStrike" baseline="0" dirty="0">
                <a:latin typeface="Calibri-Bold"/>
              </a:rPr>
              <a:t>Robin Helms &amp; Lucia </a:t>
            </a:r>
            <a:r>
              <a:rPr lang="en-US" sz="1800" b="1" i="0" u="none" strike="noStrike" baseline="0" dirty="0" err="1">
                <a:latin typeface="Calibri-Bold"/>
              </a:rPr>
              <a:t>Brajkovic</a:t>
            </a:r>
            <a:r>
              <a:rPr lang="en-US" sz="1800" b="1" i="0" u="none" strike="noStrike" baseline="0" dirty="0">
                <a:latin typeface="Calibri-Bold"/>
              </a:rPr>
              <a:t>, </a:t>
            </a:r>
            <a:r>
              <a:rPr lang="en-US" sz="1600" b="1" i="0" u="none" strike="noStrike" baseline="0" dirty="0">
                <a:latin typeface="Calibri-Bold"/>
              </a:rPr>
              <a:t>American Council on Education’s Center for Internationalization and Global Engagement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3D329-87C6-4FBF-A01D-57CCCB0A2B9E}"/>
              </a:ext>
            </a:extLst>
          </p:cNvPr>
          <p:cNvSpPr txBox="1"/>
          <p:nvPr/>
        </p:nvSpPr>
        <p:spPr>
          <a:xfrm>
            <a:off x="915108" y="6497662"/>
            <a:ext cx="105481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https://aiea.memberclicks.net/assets/docs/Conference_Materials/2019/Session_Materials/NSSE%20Mapping_Global%20Learning%20AIEA%202019%20Kinzie%2C%20Helms.pdf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6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>
            <a:off x="0" y="1701202"/>
            <a:ext cx="12192000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7972" y="2372854"/>
            <a:ext cx="857605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81CE7E2-889C-4237-8765-771C615FE804}"/>
              </a:ext>
            </a:extLst>
          </p:cNvPr>
          <p:cNvGraphicFramePr/>
          <p:nvPr/>
        </p:nvGraphicFramePr>
        <p:xfrm>
          <a:off x="1862137" y="1078182"/>
          <a:ext cx="8467725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2" descr="Passport to Great Teaching logo">
            <a:extLst>
              <a:ext uri="{FF2B5EF4-FFF2-40B4-BE49-F238E27FC236}">
                <a16:creationId xmlns:a16="http://schemas.microsoft.com/office/drawing/2014/main" id="{6220D3CF-E3CD-4479-83CA-527F16BC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5" y="5082737"/>
            <a:ext cx="3829050" cy="11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B90B30-A2F8-4188-83C7-A2406E48ECA0}"/>
              </a:ext>
            </a:extLst>
          </p:cNvPr>
          <p:cNvSpPr txBox="1"/>
          <p:nvPr/>
        </p:nvSpPr>
        <p:spPr>
          <a:xfrm>
            <a:off x="3640014" y="5505791"/>
            <a:ext cx="743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Certificate of Global Teaching &amp; Learning- Center for Teaching Excellence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B7FEFD-B078-4571-8431-5DF37B62B118}"/>
              </a:ext>
            </a:extLst>
          </p:cNvPr>
          <p:cNvSpPr txBox="1"/>
          <p:nvPr/>
        </p:nvSpPr>
        <p:spPr>
          <a:xfrm>
            <a:off x="1807972" y="626132"/>
            <a:ext cx="891594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013763"/>
                </a:solidFill>
                <a:ea typeface="+mj-ea"/>
                <a:cs typeface="+mj-cs"/>
              </a:rPr>
              <a:t>Faculty Professional Development Programs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AC36988B-7321-417B-A79C-79BD89F3709D}"/>
              </a:ext>
            </a:extLst>
          </p:cNvPr>
          <p:cNvSpPr/>
          <p:nvPr/>
        </p:nvSpPr>
        <p:spPr>
          <a:xfrm rot="5400000">
            <a:off x="6159139" y="513719"/>
            <a:ext cx="369334" cy="8080442"/>
          </a:xfrm>
          <a:prstGeom prst="rightBrace">
            <a:avLst>
              <a:gd name="adj1" fmla="val 8333"/>
              <a:gd name="adj2" fmla="val 49347"/>
            </a:avLst>
          </a:prstGeom>
          <a:ln w="28575">
            <a:solidFill>
              <a:srgbClr val="013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376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EB803A-51D7-4E72-80F4-841D06E2C6C0}"/>
              </a:ext>
            </a:extLst>
          </p:cNvPr>
          <p:cNvSpPr txBox="1"/>
          <p:nvPr/>
        </p:nvSpPr>
        <p:spPr>
          <a:xfrm>
            <a:off x="3123371" y="5908485"/>
            <a:ext cx="84677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9"/>
              </a:rPr>
              <a:t>https://internationalcenter.ufl.edu/faculty-engagement/international-teaching/global-teaching-home/global-teaching-learning-certificate</a:t>
            </a:r>
            <a:r>
              <a:rPr lang="en-US" sz="1100" dirty="0"/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B7CD2613-8FA3-495E-9CC8-1CC889C5496B}"/>
              </a:ext>
            </a:extLst>
          </p:cNvPr>
          <p:cNvSpPr/>
          <p:nvPr/>
        </p:nvSpPr>
        <p:spPr>
          <a:xfrm rot="16200000">
            <a:off x="4795251" y="3869423"/>
            <a:ext cx="351693" cy="5799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" descr="https://internationalcenter.ufl.edu/sites/default/files/trainingprogram.png"/>
          <p:cNvPicPr preferRelativeResize="0"/>
          <p:nvPr/>
        </p:nvPicPr>
        <p:blipFill rotWithShape="1">
          <a:blip r:embed="rId3">
            <a:alphaModFix/>
            <a:lum bright="70000" contrast="-70000"/>
          </a:blip>
          <a:srcRect/>
          <a:stretch/>
        </p:blipFill>
        <p:spPr>
          <a:xfrm>
            <a:off x="6374423" y="602885"/>
            <a:ext cx="5197222" cy="566602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"/>
          <p:cNvSpPr txBox="1">
            <a:spLocks noGrp="1"/>
          </p:cNvSpPr>
          <p:nvPr>
            <p:ph type="ctrTitle" idx="4294967295"/>
          </p:nvPr>
        </p:nvSpPr>
        <p:spPr>
          <a:xfrm>
            <a:off x="620355" y="109433"/>
            <a:ext cx="75228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2000"/>
            </a:pPr>
            <a:r>
              <a:rPr lang="en-US" sz="5333" b="1" dirty="0">
                <a:solidFill>
                  <a:schemeClr val="accent1">
                    <a:lumMod val="75000"/>
                  </a:schemeClr>
                </a:solidFill>
                <a:latin typeface="Roboto Slab" panose="020B0604020202020204" charset="0"/>
                <a:ea typeface="Roboto Slab" panose="020B0604020202020204" charset="0"/>
              </a:rPr>
              <a:t>Overview</a:t>
            </a:r>
            <a:endParaRPr sz="5333" b="1" dirty="0">
              <a:solidFill>
                <a:schemeClr val="accent1">
                  <a:lumMod val="75000"/>
                </a:schemeClr>
              </a:solidFill>
              <a:latin typeface="Roboto Slab" panose="020B0604020202020204" charset="0"/>
              <a:ea typeface="Roboto Slab" panose="020B0604020202020204" charset="0"/>
              <a:cs typeface="Roboto Slab"/>
              <a:sym typeface="Roboto Slab"/>
            </a:endParaRPr>
          </a:p>
        </p:txBody>
      </p:sp>
      <p:sp>
        <p:nvSpPr>
          <p:cNvPr id="170" name="Google Shape;170;p3"/>
          <p:cNvSpPr txBox="1">
            <a:spLocks noGrp="1"/>
          </p:cNvSpPr>
          <p:nvPr>
            <p:ph type="body" idx="4294967295"/>
          </p:nvPr>
        </p:nvSpPr>
        <p:spPr>
          <a:xfrm>
            <a:off x="408561" y="1985319"/>
            <a:ext cx="5409017" cy="21470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507987">
              <a:spcBef>
                <a:spcPts val="800"/>
              </a:spcBef>
              <a:buSzPts val="2400"/>
              <a:buFont typeface="Arial"/>
              <a:buChar char="●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What is Virtual Exchange (VE)? 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1219170" lvl="1" indent="-507987">
              <a:spcBef>
                <a:spcPts val="0"/>
              </a:spcBef>
              <a:buSzPts val="2400"/>
              <a:buFont typeface="Arial"/>
              <a:buChar char="○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Examples of VE Courses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609585" indent="-507987">
              <a:spcBef>
                <a:spcPts val="800"/>
              </a:spcBef>
              <a:buSzPts val="2400"/>
              <a:buFont typeface="Arial"/>
              <a:buChar char="●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Benefits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609585" indent="-507987">
              <a:spcBef>
                <a:spcPts val="800"/>
              </a:spcBef>
              <a:buSzPts val="2400"/>
              <a:buFont typeface="Arial"/>
              <a:buChar char="●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Virtual Exchange Around the World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609585" indent="0">
              <a:lnSpc>
                <a:spcPct val="100000"/>
              </a:lnSpc>
              <a:spcBef>
                <a:spcPts val="800"/>
              </a:spcBef>
              <a:buNone/>
            </a:pPr>
            <a:endParaRPr sz="3200" dirty="0"/>
          </a:p>
          <a:p>
            <a:pPr marL="609585" indent="0">
              <a:lnSpc>
                <a:spcPct val="100000"/>
              </a:lnSpc>
              <a:spcBef>
                <a:spcPts val="800"/>
              </a:spcBef>
              <a:buNone/>
            </a:pPr>
            <a:endParaRPr sz="3200" dirty="0"/>
          </a:p>
        </p:txBody>
      </p:sp>
      <p:cxnSp>
        <p:nvCxnSpPr>
          <p:cNvPr id="171" name="Google Shape;171;p3"/>
          <p:cNvCxnSpPr/>
          <p:nvPr/>
        </p:nvCxnSpPr>
        <p:spPr>
          <a:xfrm>
            <a:off x="8926648" y="5244833"/>
            <a:ext cx="286000" cy="11424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172;p3"/>
          <p:cNvCxnSpPr/>
          <p:nvPr/>
        </p:nvCxnSpPr>
        <p:spPr>
          <a:xfrm>
            <a:off x="9413123" y="4970099"/>
            <a:ext cx="525600" cy="700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3" name="Google Shape;173;p3"/>
          <p:cNvCxnSpPr/>
          <p:nvPr/>
        </p:nvCxnSpPr>
        <p:spPr>
          <a:xfrm>
            <a:off x="9632119" y="4669284"/>
            <a:ext cx="1003200" cy="6188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4" name="Google Shape;174;p3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300"/>
            </a:pPr>
            <a:fld id="{00000000-1234-1234-1234-123412341234}" type="slidenum">
              <a:rPr lang="en-US"/>
              <a:pPr>
                <a:buSzPts val="1300"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818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ca6a8535_0_54"/>
          <p:cNvSpPr txBox="1">
            <a:spLocks noGrp="1"/>
          </p:cNvSpPr>
          <p:nvPr>
            <p:ph type="title"/>
          </p:nvPr>
        </p:nvSpPr>
        <p:spPr>
          <a:xfrm>
            <a:off x="570593" y="196489"/>
            <a:ext cx="10095600" cy="9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/>
              <a:t>Envisioning the </a:t>
            </a:r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textRoundtripDataId="0"/>
                  </a:ext>
                </a:extLst>
              </a:rPr>
              <a:t>Possibilities</a:t>
            </a:r>
            <a:endParaRPr/>
          </a:p>
        </p:txBody>
      </p:sp>
      <p:sp>
        <p:nvSpPr>
          <p:cNvPr id="187" name="Google Shape;187;g73ca6a8535_0_54"/>
          <p:cNvSpPr txBox="1"/>
          <p:nvPr/>
        </p:nvSpPr>
        <p:spPr>
          <a:xfrm>
            <a:off x="7172100" y="1808667"/>
            <a:ext cx="4593200" cy="9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800"/>
              </a:spcBef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Ginnie Greenway &amp; Michael Forthman</a:t>
            </a:r>
            <a:endParaRPr sz="1867" b="1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800"/>
              </a:spcBef>
            </a:pPr>
            <a:r>
              <a:rPr lang="en-US" sz="1467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ENY 2890 Insect Research &amp; Scientific engagement</a:t>
            </a:r>
            <a:endParaRPr sz="1467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800"/>
              </a:spcBef>
            </a:pPr>
            <a:endParaRPr sz="1467">
              <a:solidFill>
                <a:schemeClr val="dk2"/>
              </a:solidFill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ts val="1400"/>
            </a:pPr>
            <a:endParaRPr sz="1867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800"/>
              </a:spcBef>
              <a:buClr>
                <a:schemeClr val="dk1"/>
              </a:buClr>
              <a:buSzPts val="1100"/>
            </a:pPr>
            <a:endParaRPr sz="1867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ts val="1400"/>
            </a:pPr>
            <a:endParaRPr sz="1867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g73ca6a8535_0_54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pic>
        <p:nvPicPr>
          <p:cNvPr id="189" name="Google Shape;189;g73ca6a8535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388" y="2959471"/>
            <a:ext cx="3828153" cy="218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73ca6a8535_0_54"/>
          <p:cNvSpPr/>
          <p:nvPr/>
        </p:nvSpPr>
        <p:spPr>
          <a:xfrm>
            <a:off x="7511393" y="5335456"/>
            <a:ext cx="4001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https://mediasite.video.ufl.edu/Mediasite/Play/95a43cb7fea8400395ebc2fc1ec8d1491d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g73ca6a8535_0_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299" y="2751667"/>
            <a:ext cx="6389933" cy="3386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73ca6a8535_0_54"/>
          <p:cNvSpPr txBox="1"/>
          <p:nvPr/>
        </p:nvSpPr>
        <p:spPr>
          <a:xfrm>
            <a:off x="634799" y="1421852"/>
            <a:ext cx="5154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1F3864"/>
              </a:buClr>
              <a:buSzPts val="1500"/>
            </a:pPr>
            <a:r>
              <a:rPr lang="en-US" sz="20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Virtual Exchange Project:</a:t>
            </a:r>
            <a:endParaRPr sz="2400"/>
          </a:p>
        </p:txBody>
      </p:sp>
      <p:sp>
        <p:nvSpPr>
          <p:cNvPr id="193" name="Google Shape;193;g73ca6a8535_0_54"/>
          <p:cNvSpPr/>
          <p:nvPr/>
        </p:nvSpPr>
        <p:spPr>
          <a:xfrm>
            <a:off x="570600" y="1923467"/>
            <a:ext cx="5282400" cy="59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ED7D31"/>
              </a:buClr>
              <a:buSzPts val="2400"/>
            </a:pPr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Interview with international researchers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602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5FA247E-C466-4DB1-8CF2-92C786A72D11}"/>
              </a:ext>
            </a:extLst>
          </p:cNvPr>
          <p:cNvSpPr/>
          <p:nvPr/>
        </p:nvSpPr>
        <p:spPr>
          <a:xfrm>
            <a:off x="6604642" y="1160764"/>
            <a:ext cx="3123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Blog by lab members currently doing international fieldwork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8CB5EB-A794-4C1C-94AA-E6AB5561C569}"/>
              </a:ext>
            </a:extLst>
          </p:cNvPr>
          <p:cNvSpPr/>
          <p:nvPr/>
        </p:nvSpPr>
        <p:spPr>
          <a:xfrm>
            <a:off x="3271684" y="1199534"/>
            <a:ext cx="2999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Interview with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international researchers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6ADD16-95B1-44B6-819D-0EFD7BB9D7E6}"/>
              </a:ext>
            </a:extLst>
          </p:cNvPr>
          <p:cNvSpPr/>
          <p:nvPr/>
        </p:nvSpPr>
        <p:spPr>
          <a:xfrm>
            <a:off x="3612681" y="4568556"/>
            <a:ext cx="5788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225" dirty="0">
                <a:solidFill>
                  <a:schemeClr val="accent1">
                    <a:lumMod val="50000"/>
                  </a:schemeClr>
                </a:solidFill>
              </a:rPr>
              <a:t>What are the benefits and challenges of conducting science across borders?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A6B93A-20CD-4C02-B8FD-CC39368C3DBF}"/>
              </a:ext>
            </a:extLst>
          </p:cNvPr>
          <p:cNvSpPr/>
          <p:nvPr/>
        </p:nvSpPr>
        <p:spPr>
          <a:xfrm>
            <a:off x="1832680" y="3367683"/>
            <a:ext cx="2134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Guest speakers</a:t>
            </a:r>
          </a:p>
        </p:txBody>
      </p:sp>
      <p:pic>
        <p:nvPicPr>
          <p:cNvPr id="29" name="Picture 2" descr="Image result for quotation marks">
            <a:extLst>
              <a:ext uri="{FF2B5EF4-FFF2-40B4-BE49-F238E27FC236}">
                <a16:creationId xmlns:a16="http://schemas.microsoft.com/office/drawing/2014/main" id="{04D102CE-562C-4C83-9FEB-90E77F6E4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03517" y="4409332"/>
            <a:ext cx="618326" cy="6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quotation marks">
            <a:extLst>
              <a:ext uri="{FF2B5EF4-FFF2-40B4-BE49-F238E27FC236}">
                <a16:creationId xmlns:a16="http://schemas.microsoft.com/office/drawing/2014/main" id="{3DE3CDC1-C01C-4920-BBCC-D1A786CC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54" y="4968531"/>
            <a:ext cx="618326" cy="6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rrow: Right 14">
            <a:extLst>
              <a:ext uri="{FF2B5EF4-FFF2-40B4-BE49-F238E27FC236}">
                <a16:creationId xmlns:a16="http://schemas.microsoft.com/office/drawing/2014/main" id="{EE1E64A2-99BC-49C1-A924-FFD319BFD4A5}"/>
              </a:ext>
            </a:extLst>
          </p:cNvPr>
          <p:cNvSpPr/>
          <p:nvPr/>
        </p:nvSpPr>
        <p:spPr>
          <a:xfrm rot="4072857">
            <a:off x="4340508" y="3089787"/>
            <a:ext cx="1857829" cy="4229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Arrow: Right 20">
            <a:extLst>
              <a:ext uri="{FF2B5EF4-FFF2-40B4-BE49-F238E27FC236}">
                <a16:creationId xmlns:a16="http://schemas.microsoft.com/office/drawing/2014/main" id="{DBF5ABCE-2442-4932-AC29-11C7CC674E26}"/>
              </a:ext>
            </a:extLst>
          </p:cNvPr>
          <p:cNvSpPr/>
          <p:nvPr/>
        </p:nvSpPr>
        <p:spPr>
          <a:xfrm rot="6032367">
            <a:off x="6116962" y="3262581"/>
            <a:ext cx="1862122" cy="4454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Arrow: Right 21">
            <a:extLst>
              <a:ext uri="{FF2B5EF4-FFF2-40B4-BE49-F238E27FC236}">
                <a16:creationId xmlns:a16="http://schemas.microsoft.com/office/drawing/2014/main" id="{F6D9734C-7553-44F6-A083-4E1AB383903A}"/>
              </a:ext>
            </a:extLst>
          </p:cNvPr>
          <p:cNvSpPr/>
          <p:nvPr/>
        </p:nvSpPr>
        <p:spPr>
          <a:xfrm rot="2123026">
            <a:off x="3755982" y="3909687"/>
            <a:ext cx="921941" cy="33615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C1B0AB-D03D-449D-A765-1A9D510CA2E3}"/>
              </a:ext>
            </a:extLst>
          </p:cNvPr>
          <p:cNvSpPr/>
          <p:nvPr/>
        </p:nvSpPr>
        <p:spPr>
          <a:xfrm>
            <a:off x="5439309" y="5896020"/>
            <a:ext cx="21349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spc="450" dirty="0">
                <a:solidFill>
                  <a:schemeClr val="accent2"/>
                </a:solidFill>
                <a:latin typeface="+mj-lt"/>
              </a:rPr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2E019D-1F2C-47BF-A8A1-39FD9F1CC4E4}"/>
              </a:ext>
            </a:extLst>
          </p:cNvPr>
          <p:cNvSpPr txBox="1"/>
          <p:nvPr/>
        </p:nvSpPr>
        <p:spPr>
          <a:xfrm>
            <a:off x="1524000" y="137161"/>
            <a:ext cx="71527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45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ENY 2890 Insect Research &amp; Scientific engagement</a:t>
            </a:r>
          </a:p>
        </p:txBody>
      </p:sp>
    </p:spTree>
    <p:extLst>
      <p:ext uri="{BB962C8B-B14F-4D97-AF65-F5344CB8AC3E}">
        <p14:creationId xmlns:p14="http://schemas.microsoft.com/office/powerpoint/2010/main" val="347439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3ca6a8535_0_100"/>
          <p:cNvSpPr txBox="1">
            <a:spLocks noGrp="1"/>
          </p:cNvSpPr>
          <p:nvPr>
            <p:ph type="body" idx="2"/>
          </p:nvPr>
        </p:nvSpPr>
        <p:spPr>
          <a:xfrm>
            <a:off x="843267" y="5396333"/>
            <a:ext cx="3148800" cy="146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None/>
            </a:pPr>
            <a:r>
              <a:rPr lang="en-US"/>
              <a:t>Guest speaker- small group</a:t>
            </a:r>
            <a:endParaRPr/>
          </a:p>
        </p:txBody>
      </p:sp>
      <p:sp>
        <p:nvSpPr>
          <p:cNvPr id="199" name="Google Shape;199;g73ca6a8535_0_100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/>
          </a:p>
        </p:txBody>
      </p:sp>
      <p:pic>
        <p:nvPicPr>
          <p:cNvPr id="200" name="Google Shape;200;g73ca6a8535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180" y="2248999"/>
            <a:ext cx="2926003" cy="3089600"/>
          </a:xfrm>
          <a:prstGeom prst="rect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g73ca6a8535_0_100"/>
          <p:cNvPicPr preferRelativeResize="0"/>
          <p:nvPr/>
        </p:nvPicPr>
        <p:blipFill rotWithShape="1">
          <a:blip r:embed="rId4">
            <a:alphaModFix/>
          </a:blip>
          <a:srcRect b="13479"/>
          <a:stretch/>
        </p:blipFill>
        <p:spPr>
          <a:xfrm>
            <a:off x="7868145" y="2179368"/>
            <a:ext cx="3244540" cy="317454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73ca6a8535_0_100"/>
          <p:cNvSpPr txBox="1">
            <a:spLocks noGrp="1"/>
          </p:cNvSpPr>
          <p:nvPr>
            <p:ph type="body" idx="2"/>
          </p:nvPr>
        </p:nvSpPr>
        <p:spPr>
          <a:xfrm>
            <a:off x="4817033" y="5396333"/>
            <a:ext cx="21324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Synchronous </a:t>
            </a:r>
            <a:endParaRPr/>
          </a:p>
        </p:txBody>
      </p:sp>
      <p:sp>
        <p:nvSpPr>
          <p:cNvPr id="203" name="Google Shape;203;g73ca6a8535_0_100"/>
          <p:cNvSpPr txBox="1">
            <a:spLocks noGrp="1"/>
          </p:cNvSpPr>
          <p:nvPr>
            <p:ph type="body" idx="2"/>
          </p:nvPr>
        </p:nvSpPr>
        <p:spPr>
          <a:xfrm>
            <a:off x="8198000" y="5396333"/>
            <a:ext cx="2788000" cy="9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Outside of Class</a:t>
            </a:r>
            <a:endParaRPr/>
          </a:p>
        </p:txBody>
      </p:sp>
      <p:pic>
        <p:nvPicPr>
          <p:cNvPr id="204" name="Google Shape;204;g73ca6a8535_0_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501" y="2249000"/>
            <a:ext cx="3003732" cy="30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73ca6a8535_0_100"/>
          <p:cNvSpPr txBox="1"/>
          <p:nvPr/>
        </p:nvSpPr>
        <p:spPr>
          <a:xfrm>
            <a:off x="988500" y="1332533"/>
            <a:ext cx="4015600" cy="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2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Activity Type</a:t>
            </a:r>
            <a:endParaRPr sz="3200" b="1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206;g73ca6a8535_0_100"/>
          <p:cNvCxnSpPr/>
          <p:nvPr/>
        </p:nvCxnSpPr>
        <p:spPr>
          <a:xfrm flipH="1">
            <a:off x="7892033" y="2201333"/>
            <a:ext cx="3132400" cy="3132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g73ca6a8535_0_100"/>
          <p:cNvSpPr txBox="1">
            <a:spLocks noGrp="1"/>
          </p:cNvSpPr>
          <p:nvPr>
            <p:ph type="title"/>
          </p:nvPr>
        </p:nvSpPr>
        <p:spPr>
          <a:xfrm>
            <a:off x="882367" y="266100"/>
            <a:ext cx="10650000" cy="9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US" sz="24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Interview with international researcher</a:t>
            </a:r>
            <a:endParaRPr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6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3ca6a8535_0_9"/>
          <p:cNvSpPr txBox="1">
            <a:spLocks noGrp="1"/>
          </p:cNvSpPr>
          <p:nvPr>
            <p:ph type="title"/>
          </p:nvPr>
        </p:nvSpPr>
        <p:spPr>
          <a:xfrm>
            <a:off x="570600" y="440233"/>
            <a:ext cx="10329200" cy="9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/>
              <a:t>Envisioning the Possibilities</a:t>
            </a:r>
            <a:endParaRPr/>
          </a:p>
        </p:txBody>
      </p:sp>
      <p:sp>
        <p:nvSpPr>
          <p:cNvPr id="213" name="Google Shape;213;g73ca6a8535_0_9"/>
          <p:cNvSpPr txBox="1"/>
          <p:nvPr/>
        </p:nvSpPr>
        <p:spPr>
          <a:xfrm>
            <a:off x="7166249" y="5124917"/>
            <a:ext cx="39160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https://mediasite.video.ufl.edu/Mediasite/Play/25eafaaa02f9420698a31c22892ed3261d</a:t>
            </a:r>
            <a:endParaRPr sz="120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1333"/>
              </a:spcBef>
              <a:spcAft>
                <a:spcPts val="1333"/>
              </a:spcAft>
              <a:buClr>
                <a:srgbClr val="000000"/>
              </a:buClr>
              <a:buSzPts val="600"/>
            </a:pPr>
            <a:endParaRPr sz="80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4" name="Google Shape;214;g73ca6a8535_0_9"/>
          <p:cNvSpPr txBox="1">
            <a:spLocks noGrp="1"/>
          </p:cNvSpPr>
          <p:nvPr>
            <p:ph type="sldNum" idx="12"/>
          </p:nvPr>
        </p:nvSpPr>
        <p:spPr>
          <a:xfrm>
            <a:off x="11161579" y="60565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/>
          </a:p>
        </p:txBody>
      </p:sp>
      <p:sp>
        <p:nvSpPr>
          <p:cNvPr id="215" name="Google Shape;215;g73ca6a8535_0_9"/>
          <p:cNvSpPr txBox="1"/>
          <p:nvPr/>
        </p:nvSpPr>
        <p:spPr>
          <a:xfrm>
            <a:off x="7166233" y="1832617"/>
            <a:ext cx="4593200" cy="1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800"/>
              </a:spcBef>
              <a:buClr>
                <a:srgbClr val="000000"/>
              </a:buClr>
              <a:buSzPts val="1400"/>
            </a:pPr>
            <a:r>
              <a:rPr lang="en-US" sz="1867" b="1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Amanda Brinton</a:t>
            </a:r>
            <a:endParaRPr sz="2400"/>
          </a:p>
          <a:p>
            <a:pPr>
              <a:spcBef>
                <a:spcPts val="800"/>
              </a:spcBef>
            </a:pPr>
            <a:r>
              <a:rPr lang="en-US" sz="1467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ENY 2890 Solid Waste Management in Developing Countries</a:t>
            </a:r>
            <a:endParaRPr sz="1467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ts val="1400"/>
            </a:pPr>
            <a:endParaRPr sz="1867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800"/>
              </a:spcBef>
              <a:buClr>
                <a:schemeClr val="dk1"/>
              </a:buClr>
              <a:buSzPts val="1100"/>
            </a:pPr>
            <a:endParaRPr sz="1867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800"/>
              </a:spcBef>
              <a:buClr>
                <a:srgbClr val="000000"/>
              </a:buClr>
              <a:buSzPts val="1400"/>
            </a:pPr>
            <a:endParaRPr sz="1867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6" name="Google Shape;216;g73ca6a8535_0_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4176" t="9078" r="4240" b="2955"/>
          <a:stretch/>
        </p:blipFill>
        <p:spPr>
          <a:xfrm>
            <a:off x="7166227" y="3074486"/>
            <a:ext cx="3742183" cy="218560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73ca6a8535_0_9"/>
          <p:cNvSpPr txBox="1"/>
          <p:nvPr/>
        </p:nvSpPr>
        <p:spPr>
          <a:xfrm>
            <a:off x="570600" y="1553100"/>
            <a:ext cx="51540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1F3864"/>
              </a:buClr>
              <a:buSzPts val="1500"/>
            </a:pPr>
            <a:r>
              <a:rPr lang="en-US" sz="20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Virtual Exchange Project</a:t>
            </a:r>
            <a:endParaRPr sz="2400"/>
          </a:p>
        </p:txBody>
      </p:sp>
      <p:sp>
        <p:nvSpPr>
          <p:cNvPr id="218" name="Google Shape;218;g73ca6a8535_0_9"/>
          <p:cNvSpPr/>
          <p:nvPr/>
        </p:nvSpPr>
        <p:spPr>
          <a:xfrm>
            <a:off x="570600" y="2054700"/>
            <a:ext cx="5882000" cy="59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ED7D31"/>
              </a:buClr>
              <a:buSzPts val="2400"/>
            </a:pPr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Group Project: Behavioral Change Plan</a:t>
            </a:r>
            <a:endParaRPr sz="2400"/>
          </a:p>
        </p:txBody>
      </p:sp>
      <p:sp>
        <p:nvSpPr>
          <p:cNvPr id="219" name="Google Shape;219;g73ca6a8535_0_9"/>
          <p:cNvSpPr/>
          <p:nvPr/>
        </p:nvSpPr>
        <p:spPr>
          <a:xfrm>
            <a:off x="570600" y="5644567"/>
            <a:ext cx="5882000" cy="936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ED7D31"/>
              </a:buClr>
              <a:buSzPts val="2400"/>
            </a:pPr>
            <a:r>
              <a:rPr lang="en-US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Partnership: University of Florida- Universidad de los Andes, Colombia</a:t>
            </a:r>
            <a:endParaRPr sz="2400"/>
          </a:p>
        </p:txBody>
      </p:sp>
      <p:pic>
        <p:nvPicPr>
          <p:cNvPr id="220" name="Google Shape;220;g73ca6a8535_0_9"/>
          <p:cNvPicPr preferRelativeResize="0"/>
          <p:nvPr/>
        </p:nvPicPr>
        <p:blipFill rotWithShape="1">
          <a:blip r:embed="rId5">
            <a:alphaModFix/>
          </a:blip>
          <a:srcRect l="4224" t="27304" r="2933"/>
          <a:stretch/>
        </p:blipFill>
        <p:spPr>
          <a:xfrm>
            <a:off x="1055267" y="2746301"/>
            <a:ext cx="4762168" cy="2796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814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988</Words>
  <Application>Microsoft Office PowerPoint</Application>
  <PresentationFormat>Widescreen</PresentationFormat>
  <Paragraphs>209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Aharoni</vt:lpstr>
      <vt:lpstr>Arial</vt:lpstr>
      <vt:lpstr>Arial Narrow</vt:lpstr>
      <vt:lpstr>Barlow</vt:lpstr>
      <vt:lpstr>Calibri</vt:lpstr>
      <vt:lpstr>Calibri Light</vt:lpstr>
      <vt:lpstr>Calibri-Bold</vt:lpstr>
      <vt:lpstr>Gentona SemiBold</vt:lpstr>
      <vt:lpstr>Georgia</vt:lpstr>
      <vt:lpstr>Nunito Sans</vt:lpstr>
      <vt:lpstr>Roboto</vt:lpstr>
      <vt:lpstr>Roboto Slab</vt:lpstr>
      <vt:lpstr>Source Sans Pro</vt:lpstr>
      <vt:lpstr>Office Theme</vt:lpstr>
      <vt:lpstr>Creating Global Classrooms through Virtual Exchange</vt:lpstr>
      <vt:lpstr>Priority Activities US Higher Ed Institutions Mapping Internationalization on US Campuses 2017, American Council on Education</vt:lpstr>
      <vt:lpstr>National Survey of Student Engagement (NSSE) &amp; ACE Mapping Internationalization</vt:lpstr>
      <vt:lpstr>PowerPoint Presentation</vt:lpstr>
      <vt:lpstr>Overview</vt:lpstr>
      <vt:lpstr>Envisioning the Possibilities</vt:lpstr>
      <vt:lpstr>PowerPoint Presentation</vt:lpstr>
      <vt:lpstr>Interview with international researcher</vt:lpstr>
      <vt:lpstr>Envisioning the Possibilities</vt:lpstr>
      <vt:lpstr> </vt:lpstr>
      <vt:lpstr>Envisioning the Possibilities</vt:lpstr>
      <vt:lpstr>Activity Type</vt:lpstr>
      <vt:lpstr>Envisioning the Possibilities</vt:lpstr>
      <vt:lpstr>Bilingual Sign Language Dictionary </vt:lpstr>
      <vt:lpstr>Envisioning the Possibilities</vt:lpstr>
      <vt:lpstr> </vt:lpstr>
      <vt:lpstr>Virtual Exchange</vt:lpstr>
      <vt:lpstr>VE at UF: Global Classrooms</vt:lpstr>
      <vt:lpstr>VE in the U.S./ Middle East</vt:lpstr>
      <vt:lpstr>VE in the US</vt:lpstr>
      <vt:lpstr>VE in Europe</vt:lpstr>
      <vt:lpstr>Getting Started</vt:lpstr>
      <vt:lpstr>Getting Started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Global Classrooms through Virtual Exchange</dc:title>
  <dc:creator>Rodriguez,Paloma</dc:creator>
  <cp:lastModifiedBy>Rodriguez,Paloma</cp:lastModifiedBy>
  <cp:revision>5</cp:revision>
  <dcterms:created xsi:type="dcterms:W3CDTF">2020-12-07T21:29:59Z</dcterms:created>
  <dcterms:modified xsi:type="dcterms:W3CDTF">2020-12-07T22:01:34Z</dcterms:modified>
</cp:coreProperties>
</file>