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EFD7DD"/>
    <a:srgbClr val="941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6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20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5DC8E-8685-1846-9A23-1442ADA07D4D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4D6A2-AE4E-F34E-BCE1-EC71F7A8AF5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Public health as a practices including research was </a:t>
          </a:r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scarce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to </a:t>
          </a:r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absent from primary health care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D1DCB-F70C-224E-BBFC-2E59F2A2C2AB}" type="parTrans" cxnId="{2F90FF1D-3849-9641-BBC7-69E17304E6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8F41AA-160B-3B40-9512-A74CDCF804FA}" type="sibTrans" cxnId="{2F90FF1D-3849-9641-BBC7-69E17304E6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3BB54-A355-0C46-BE6F-17AE456B52B6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ctr"/>
        <a:lstStyle/>
        <a:p>
          <a:pPr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More resources, efforts, and funding was allocated toward public health and primary prevention infrastructure, research, and approach in Jordan health system</a:t>
          </a:r>
        </a:p>
      </dgm:t>
    </dgm:pt>
    <dgm:pt modelId="{1CA6199E-DEE4-1D48-9EF7-4CFD3EE7160B}" type="parTrans" cxnId="{14BBDA7E-7149-E54A-939C-1785E41791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30E299-79FA-0C48-AE17-65427DF4510A}" type="sibTrans" cxnId="{14BBDA7E-7149-E54A-939C-1785E41791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3BF10-6C4F-6E40-B35B-4188C0BC9B8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Dissemination and limited none-COVID-19 public health efforts and research almost ceased due to the pandemic [weak capacity to convert to virtual versions]. </a:t>
          </a:r>
        </a:p>
      </dgm:t>
    </dgm:pt>
    <dgm:pt modelId="{4DDF3CF0-EBB8-1849-AFFF-C1B89BDBE9F8}" type="parTrans" cxnId="{AA819B20-9AC7-104C-92CA-ED4765B6258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859288-1713-2042-B0CD-3F6A0AEB10F5}" type="sibTrans" cxnId="{AA819B20-9AC7-104C-92CA-ED4765B6258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C5C67F-DCF5-F042-A1B8-4DFB275B9939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Increase in interest and number of studies in public health.</a:t>
          </a:r>
        </a:p>
      </dgm:t>
    </dgm:pt>
    <dgm:pt modelId="{85601433-6519-FB46-B1CC-E163CC0BCA0F}" type="parTrans" cxnId="{A3F88A05-BAC2-2446-BB52-1AB031259B9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37CBD-0FB0-1A45-B3D0-8F3AC6C8A443}" type="sibTrans" cxnId="{A3F88A05-BAC2-2446-BB52-1AB031259B9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36CC1F-A4D0-4F41-9107-037E0036F265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/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Positive and silver lining:</a:t>
          </a:r>
        </a:p>
      </dgm:t>
    </dgm:pt>
    <dgm:pt modelId="{FC7ACDF1-F032-9640-9A49-69CEC880850D}" type="parTrans" cxnId="{5E83B7CC-0FFE-A349-9D29-1829B3C3BAF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8AEA23-C2FA-8747-9E5E-9857EC2E382F}" type="sibTrans" cxnId="{5E83B7CC-0FFE-A349-9D29-1829B3C3BAF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DCCD71-619B-1C4E-A9EB-FBF885CF624D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- Motivation of JOR researcher to take</a:t>
          </a:r>
        </a:p>
      </dgm:t>
    </dgm:pt>
    <dgm:pt modelId="{F9414F8C-3D70-2747-B428-C8CCFBD4625D}" type="parTrans" cxnId="{B71A256F-D8BB-E541-94A1-C82ABA9DEA8C}">
      <dgm:prSet/>
      <dgm:spPr/>
      <dgm:t>
        <a:bodyPr/>
        <a:lstStyle/>
        <a:p>
          <a:endParaRPr lang="en-US"/>
        </a:p>
      </dgm:t>
    </dgm:pt>
    <dgm:pt modelId="{510ADE90-58FC-8541-BFA5-8C32E9CBAE8A}" type="sibTrans" cxnId="{B71A256F-D8BB-E541-94A1-C82ABA9DEA8C}">
      <dgm:prSet/>
      <dgm:spPr/>
      <dgm:t>
        <a:bodyPr/>
        <a:lstStyle/>
        <a:p>
          <a:endParaRPr lang="en-US"/>
        </a:p>
      </dgm:t>
    </dgm:pt>
    <dgm:pt modelId="{3F1841B0-7E57-D74B-8210-E1F42E851C5C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- Multidisciplinary research team</a:t>
          </a:r>
        </a:p>
      </dgm:t>
    </dgm:pt>
    <dgm:pt modelId="{74C60BC9-199D-2643-B838-24EC13805A9D}" type="parTrans" cxnId="{ECEF0BB1-E603-8B44-BFB6-3C7B1D946851}">
      <dgm:prSet/>
      <dgm:spPr/>
      <dgm:t>
        <a:bodyPr/>
        <a:lstStyle/>
        <a:p>
          <a:endParaRPr lang="en-US"/>
        </a:p>
      </dgm:t>
    </dgm:pt>
    <dgm:pt modelId="{21A17982-66E6-CB4C-BA26-B52104F08C91}" type="sibTrans" cxnId="{ECEF0BB1-E603-8B44-BFB6-3C7B1D946851}">
      <dgm:prSet/>
      <dgm:spPr/>
      <dgm:t>
        <a:bodyPr/>
        <a:lstStyle/>
        <a:p>
          <a:endParaRPr lang="en-US"/>
        </a:p>
      </dgm:t>
    </dgm:pt>
    <dgm:pt modelId="{8240F92E-60BC-E94F-8C62-FF4026FD6F49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   part and conduct PH research, </a:t>
          </a:r>
        </a:p>
      </dgm:t>
    </dgm:pt>
    <dgm:pt modelId="{FDC4F00C-2DC9-A64D-B2EA-240B29302B82}" type="parTrans" cxnId="{2027156F-2A81-EC4F-9CAD-A01520B544AD}">
      <dgm:prSet/>
      <dgm:spPr/>
      <dgm:t>
        <a:bodyPr/>
        <a:lstStyle/>
        <a:p>
          <a:endParaRPr lang="en-US"/>
        </a:p>
      </dgm:t>
    </dgm:pt>
    <dgm:pt modelId="{5205327F-6374-1346-9C6E-5083BA1173CA}" type="sibTrans" cxnId="{2027156F-2A81-EC4F-9CAD-A01520B544AD}">
      <dgm:prSet/>
      <dgm:spPr/>
      <dgm:t>
        <a:bodyPr/>
        <a:lstStyle/>
        <a:p>
          <a:endParaRPr lang="en-US"/>
        </a:p>
      </dgm:t>
    </dgm:pt>
    <dgm:pt modelId="{060A3BFA-A9B6-4047-9EFB-9EDB10CF7562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    (Biomedical Engineers, Information-</a:t>
          </a:r>
        </a:p>
      </dgm:t>
    </dgm:pt>
    <dgm:pt modelId="{6C200F8A-DF33-584E-B66A-8990F350E011}" type="parTrans" cxnId="{B129FE53-5B1A-0647-AEC3-FACF0D4E59DE}">
      <dgm:prSet/>
      <dgm:spPr/>
      <dgm:t>
        <a:bodyPr/>
        <a:lstStyle/>
        <a:p>
          <a:endParaRPr lang="en-US"/>
        </a:p>
      </dgm:t>
    </dgm:pt>
    <dgm:pt modelId="{ADA3747D-F1F6-BF41-B13E-419DC7289CD8}" type="sibTrans" cxnId="{B129FE53-5B1A-0647-AEC3-FACF0D4E59DE}">
      <dgm:prSet/>
      <dgm:spPr/>
      <dgm:t>
        <a:bodyPr/>
        <a:lstStyle/>
        <a:p>
          <a:endParaRPr lang="en-US"/>
        </a:p>
      </dgm:t>
    </dgm:pt>
    <dgm:pt modelId="{A17A67E2-082D-A44D-BDAF-F1BD534B6448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       Technologists, Educators, </a:t>
          </a:r>
        </a:p>
      </dgm:t>
    </dgm:pt>
    <dgm:pt modelId="{677ABA35-A7C6-7643-A7F8-6A865B8FAA2B}" type="parTrans" cxnId="{B18B9A2F-42BB-3340-AB7B-2AEC421BE218}">
      <dgm:prSet/>
      <dgm:spPr/>
      <dgm:t>
        <a:bodyPr/>
        <a:lstStyle/>
        <a:p>
          <a:endParaRPr lang="en-US"/>
        </a:p>
      </dgm:t>
    </dgm:pt>
    <dgm:pt modelId="{44CEECC8-8C89-C341-AA92-0A3C4A2CE196}" type="sibTrans" cxnId="{B18B9A2F-42BB-3340-AB7B-2AEC421BE218}">
      <dgm:prSet/>
      <dgm:spPr/>
      <dgm:t>
        <a:bodyPr/>
        <a:lstStyle/>
        <a:p>
          <a:endParaRPr lang="en-US"/>
        </a:p>
      </dgm:t>
    </dgm:pt>
    <dgm:pt modelId="{8576C270-301A-D94B-802B-27A3A25D981D}">
      <dgm:prSet phldrT="[Text]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r>
            <a:rPr lang="en-US" sz="1400" b="0" dirty="0">
              <a:latin typeface="Arial" panose="020B0604020202020204" pitchFamily="34" charset="0"/>
              <a:cs typeface="Arial" panose="020B0604020202020204" pitchFamily="34" charset="0"/>
            </a:rPr>
            <a:t>              pharmacologists, and   psychologists </a:t>
          </a:r>
        </a:p>
      </dgm:t>
    </dgm:pt>
    <dgm:pt modelId="{9B8AD4CF-030D-DA4E-BA42-E20B4F1639BD}" type="parTrans" cxnId="{34188AD6-7E07-AD44-8478-ED489BD2D211}">
      <dgm:prSet/>
      <dgm:spPr/>
      <dgm:t>
        <a:bodyPr/>
        <a:lstStyle/>
        <a:p>
          <a:endParaRPr lang="en-US"/>
        </a:p>
      </dgm:t>
    </dgm:pt>
    <dgm:pt modelId="{ABB14F40-748F-9549-85F3-B6CE63D706FE}" type="sibTrans" cxnId="{34188AD6-7E07-AD44-8478-ED489BD2D211}">
      <dgm:prSet/>
      <dgm:spPr/>
      <dgm:t>
        <a:bodyPr/>
        <a:lstStyle/>
        <a:p>
          <a:endParaRPr lang="en-US"/>
        </a:p>
      </dgm:t>
    </dgm:pt>
    <dgm:pt modelId="{52EDFB51-E1AE-FE4F-AB86-0060ABA96B13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C09E9-DC96-964A-8F1C-992135EC668D}" type="parTrans" cxnId="{86AB3CC7-935D-0441-8217-9620A936DADD}">
      <dgm:prSet/>
      <dgm:spPr/>
      <dgm:t>
        <a:bodyPr/>
        <a:lstStyle/>
        <a:p>
          <a:endParaRPr lang="en-US"/>
        </a:p>
      </dgm:t>
    </dgm:pt>
    <dgm:pt modelId="{C58A8B8C-7BCB-1B41-A062-703AD9A678D3}" type="sibTrans" cxnId="{86AB3CC7-935D-0441-8217-9620A936DADD}">
      <dgm:prSet/>
      <dgm:spPr/>
      <dgm:t>
        <a:bodyPr/>
        <a:lstStyle/>
        <a:p>
          <a:endParaRPr lang="en-US"/>
        </a:p>
      </dgm:t>
    </dgm:pt>
    <dgm:pt modelId="{6E01AA62-878A-B34A-93FE-3957769A470F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/>
        <a:lstStyle/>
        <a:p>
          <a:pPr rtl="0">
            <a:buNone/>
          </a:pPr>
          <a:endParaRPr lang="en-US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B32608-541B-874B-BE02-376E4870B080}" type="parTrans" cxnId="{7E65DA15-AF82-0A45-8BB8-0EE9C39CD888}">
      <dgm:prSet/>
      <dgm:spPr/>
      <dgm:t>
        <a:bodyPr/>
        <a:lstStyle/>
        <a:p>
          <a:endParaRPr lang="en-US"/>
        </a:p>
      </dgm:t>
    </dgm:pt>
    <dgm:pt modelId="{EA631234-909F-F044-9C62-4E2DD11FD263}" type="sibTrans" cxnId="{7E65DA15-AF82-0A45-8BB8-0EE9C39CD888}">
      <dgm:prSet/>
      <dgm:spPr/>
      <dgm:t>
        <a:bodyPr/>
        <a:lstStyle/>
        <a:p>
          <a:endParaRPr lang="en-US"/>
        </a:p>
      </dgm:t>
    </dgm:pt>
    <dgm:pt modelId="{6FE51A45-C7A0-DD44-8001-8C5F4D951C91}" type="pres">
      <dgm:prSet presAssocID="{6F65DC8E-8685-1846-9A23-1442ADA07D4D}" presName="Name0" presStyleCnt="0">
        <dgm:presLayoutVars>
          <dgm:dir/>
          <dgm:animLvl val="lvl"/>
          <dgm:resizeHandles/>
        </dgm:presLayoutVars>
      </dgm:prSet>
      <dgm:spPr/>
    </dgm:pt>
    <dgm:pt modelId="{85EB2DD4-CCF6-594C-8CEE-BA157B3D0B95}" type="pres">
      <dgm:prSet presAssocID="{B254D6A2-AE4E-F34E-BCE1-EC71F7A8AF5E}" presName="linNode" presStyleCnt="0"/>
      <dgm:spPr/>
    </dgm:pt>
    <dgm:pt modelId="{2F24F20C-FB38-2A45-92C7-7B822E2172DA}" type="pres">
      <dgm:prSet presAssocID="{B254D6A2-AE4E-F34E-BCE1-EC71F7A8AF5E}" presName="parentShp" presStyleLbl="node1" presStyleIdx="0" presStyleCnt="2" custScaleY="43515" custLinFactNeighborX="-10670" custLinFactNeighborY="2388">
        <dgm:presLayoutVars>
          <dgm:bulletEnabled val="1"/>
        </dgm:presLayoutVars>
      </dgm:prSet>
      <dgm:spPr/>
    </dgm:pt>
    <dgm:pt modelId="{9AEDA95A-7C82-2148-A526-F36DF33625C3}" type="pres">
      <dgm:prSet presAssocID="{B254D6A2-AE4E-F34E-BCE1-EC71F7A8AF5E}" presName="childShp" presStyleLbl="bgAccFollowNode1" presStyleIdx="0" presStyleCnt="2" custScaleX="76705" custScaleY="61726" custLinFactNeighborX="15884" custLinFactNeighborY="3398">
        <dgm:presLayoutVars>
          <dgm:bulletEnabled val="1"/>
        </dgm:presLayoutVars>
      </dgm:prSet>
      <dgm:spPr/>
    </dgm:pt>
    <dgm:pt modelId="{BF6D2C5A-F1FF-1C4D-8344-5A7201D57AEC}" type="pres">
      <dgm:prSet presAssocID="{0F8F41AA-160B-3B40-9512-A74CDCF804FA}" presName="spacing" presStyleCnt="0"/>
      <dgm:spPr/>
    </dgm:pt>
    <dgm:pt modelId="{96A8927D-802B-C94A-B081-84FF15EBEF9B}" type="pres">
      <dgm:prSet presAssocID="{C3C3BF10-6C4F-6E40-B35B-4188C0BC9B8C}" presName="linNode" presStyleCnt="0"/>
      <dgm:spPr/>
    </dgm:pt>
    <dgm:pt modelId="{DFF00326-A21C-2044-830C-C1CAE75B5626}" type="pres">
      <dgm:prSet presAssocID="{C3C3BF10-6C4F-6E40-B35B-4188C0BC9B8C}" presName="parentShp" presStyleLbl="node1" presStyleIdx="1" presStyleCnt="2" custScaleY="47528" custLinFactNeighborX="-14255" custLinFactNeighborY="-1052">
        <dgm:presLayoutVars>
          <dgm:bulletEnabled val="1"/>
        </dgm:presLayoutVars>
      </dgm:prSet>
      <dgm:spPr/>
    </dgm:pt>
    <dgm:pt modelId="{43BD014B-D0D4-C04A-9550-C0F8728212CD}" type="pres">
      <dgm:prSet presAssocID="{C3C3BF10-6C4F-6E40-B35B-4188C0BC9B8C}" presName="childShp" presStyleLbl="bgAccFollowNode1" presStyleIdx="1" presStyleCnt="2" custScaleX="75318" custLinFactNeighborX="16862" custLinFactNeighborY="-860">
        <dgm:presLayoutVars>
          <dgm:bulletEnabled val="1"/>
        </dgm:presLayoutVars>
      </dgm:prSet>
      <dgm:spPr/>
    </dgm:pt>
  </dgm:ptLst>
  <dgm:cxnLst>
    <dgm:cxn modelId="{A3F88A05-BAC2-2446-BB52-1AB031259B93}" srcId="{C3C3BF10-6C4F-6E40-B35B-4188C0BC9B8C}" destId="{94C5C67F-DCF5-F042-A1B8-4DFB275B9939}" srcOrd="0" destOrd="0" parTransId="{85601433-6519-FB46-B1CC-E163CC0BCA0F}" sibTransId="{B9837CBD-0FB0-1A45-B3D0-8F3AC6C8A443}"/>
    <dgm:cxn modelId="{F56C2C0D-8967-6742-A46A-6FA95224F848}" type="presOf" srcId="{8240F92E-60BC-E94F-8C62-FF4026FD6F49}" destId="{43BD014B-D0D4-C04A-9550-C0F8728212CD}" srcOrd="0" destOrd="4" presId="urn:microsoft.com/office/officeart/2005/8/layout/vList6"/>
    <dgm:cxn modelId="{7E65DA15-AF82-0A45-8BB8-0EE9C39CD888}" srcId="{C3C3BF10-6C4F-6E40-B35B-4188C0BC9B8C}" destId="{6E01AA62-878A-B34A-93FE-3957769A470F}" srcOrd="5" destOrd="0" parTransId="{60B32608-541B-874B-BE02-376E4870B080}" sibTransId="{EA631234-909F-F044-9C62-4E2DD11FD263}"/>
    <dgm:cxn modelId="{2F90FF1D-3849-9641-BBC7-69E17304E623}" srcId="{6F65DC8E-8685-1846-9A23-1442ADA07D4D}" destId="{B254D6A2-AE4E-F34E-BCE1-EC71F7A8AF5E}" srcOrd="0" destOrd="0" parTransId="{040D1DCB-F70C-224E-BBFC-2E59F2A2C2AB}" sibTransId="{0F8F41AA-160B-3B40-9512-A74CDCF804FA}"/>
    <dgm:cxn modelId="{AA819B20-9AC7-104C-92CA-ED4765B62581}" srcId="{6F65DC8E-8685-1846-9A23-1442ADA07D4D}" destId="{C3C3BF10-6C4F-6E40-B35B-4188C0BC9B8C}" srcOrd="1" destOrd="0" parTransId="{4DDF3CF0-EBB8-1849-AFFF-C1B89BDBE9F8}" sibTransId="{28859288-1713-2042-B0CD-3F6A0AEB10F5}"/>
    <dgm:cxn modelId="{F167BF22-0A7F-614B-81D0-0F61C9B19F1F}" type="presOf" srcId="{B254D6A2-AE4E-F34E-BCE1-EC71F7A8AF5E}" destId="{2F24F20C-FB38-2A45-92C7-7B822E2172DA}" srcOrd="0" destOrd="0" presId="urn:microsoft.com/office/officeart/2005/8/layout/vList6"/>
    <dgm:cxn modelId="{D867CC24-DA86-1C44-97D8-39753ED228A0}" type="presOf" srcId="{7A33BB54-A355-0C46-BE6F-17AE456B52B6}" destId="{9AEDA95A-7C82-2148-A526-F36DF33625C3}" srcOrd="0" destOrd="0" presId="urn:microsoft.com/office/officeart/2005/8/layout/vList6"/>
    <dgm:cxn modelId="{B18B9A2F-42BB-3340-AB7B-2AEC421BE218}" srcId="{C3C3BF10-6C4F-6E40-B35B-4188C0BC9B8C}" destId="{A17A67E2-082D-A44D-BDAF-F1BD534B6448}" srcOrd="8" destOrd="0" parTransId="{677ABA35-A7C6-7643-A7F8-6A865B8FAA2B}" sibTransId="{44CEECC8-8C89-C341-AA92-0A3C4A2CE196}"/>
    <dgm:cxn modelId="{52DF7553-EEC7-EC4E-9C83-0222F42CA94F}" type="presOf" srcId="{060A3BFA-A9B6-4047-9EFB-9EDB10CF7562}" destId="{43BD014B-D0D4-C04A-9550-C0F8728212CD}" srcOrd="0" destOrd="7" presId="urn:microsoft.com/office/officeart/2005/8/layout/vList6"/>
    <dgm:cxn modelId="{B129FE53-5B1A-0647-AEC3-FACF0D4E59DE}" srcId="{C3C3BF10-6C4F-6E40-B35B-4188C0BC9B8C}" destId="{060A3BFA-A9B6-4047-9EFB-9EDB10CF7562}" srcOrd="7" destOrd="0" parTransId="{6C200F8A-DF33-584E-B66A-8990F350E011}" sibTransId="{ADA3747D-F1F6-BF41-B13E-419DC7289CD8}"/>
    <dgm:cxn modelId="{2412BE55-5914-1E47-84A9-09EFF0661B43}" type="presOf" srcId="{94C5C67F-DCF5-F042-A1B8-4DFB275B9939}" destId="{43BD014B-D0D4-C04A-9550-C0F8728212CD}" srcOrd="0" destOrd="0" presId="urn:microsoft.com/office/officeart/2005/8/layout/vList6"/>
    <dgm:cxn modelId="{2027156F-2A81-EC4F-9CAD-A01520B544AD}" srcId="{C3C3BF10-6C4F-6E40-B35B-4188C0BC9B8C}" destId="{8240F92E-60BC-E94F-8C62-FF4026FD6F49}" srcOrd="4" destOrd="0" parTransId="{FDC4F00C-2DC9-A64D-B2EA-240B29302B82}" sibTransId="{5205327F-6374-1346-9C6E-5083BA1173CA}"/>
    <dgm:cxn modelId="{B71A256F-D8BB-E541-94A1-C82ABA9DEA8C}" srcId="{C3C3BF10-6C4F-6E40-B35B-4188C0BC9B8C}" destId="{F3DCCD71-619B-1C4E-A9EB-FBF885CF624D}" srcOrd="3" destOrd="0" parTransId="{F9414F8C-3D70-2747-B428-C8CCFBD4625D}" sibTransId="{510ADE90-58FC-8541-BFA5-8C32E9CBAE8A}"/>
    <dgm:cxn modelId="{4F780470-6DE9-B84C-AE98-6EBB8BBF37B0}" type="presOf" srcId="{52EDFB51-E1AE-FE4F-AB86-0060ABA96B13}" destId="{43BD014B-D0D4-C04A-9550-C0F8728212CD}" srcOrd="0" destOrd="1" presId="urn:microsoft.com/office/officeart/2005/8/layout/vList6"/>
    <dgm:cxn modelId="{14BBDA7E-7149-E54A-939C-1785E4179179}" srcId="{B254D6A2-AE4E-F34E-BCE1-EC71F7A8AF5E}" destId="{7A33BB54-A355-0C46-BE6F-17AE456B52B6}" srcOrd="0" destOrd="0" parTransId="{1CA6199E-DEE4-1D48-9EF7-4CFD3EE7160B}" sibTransId="{0930E299-79FA-0C48-AE17-65427DF4510A}"/>
    <dgm:cxn modelId="{A7E84390-BB64-4440-BE5F-128BC25BF992}" type="presOf" srcId="{8576C270-301A-D94B-802B-27A3A25D981D}" destId="{43BD014B-D0D4-C04A-9550-C0F8728212CD}" srcOrd="0" destOrd="9" presId="urn:microsoft.com/office/officeart/2005/8/layout/vList6"/>
    <dgm:cxn modelId="{1E696C9B-4E9D-D741-A9CB-97305548AD93}" type="presOf" srcId="{A17A67E2-082D-A44D-BDAF-F1BD534B6448}" destId="{43BD014B-D0D4-C04A-9550-C0F8728212CD}" srcOrd="0" destOrd="8" presId="urn:microsoft.com/office/officeart/2005/8/layout/vList6"/>
    <dgm:cxn modelId="{ECEF0BB1-E603-8B44-BFB6-3C7B1D946851}" srcId="{C3C3BF10-6C4F-6E40-B35B-4188C0BC9B8C}" destId="{3F1841B0-7E57-D74B-8210-E1F42E851C5C}" srcOrd="6" destOrd="0" parTransId="{74C60BC9-199D-2643-B838-24EC13805A9D}" sibTransId="{21A17982-66E6-CB4C-BA26-B52104F08C91}"/>
    <dgm:cxn modelId="{6EF884BB-5C97-704E-9F41-9525ED9D1D12}" type="presOf" srcId="{6F65DC8E-8685-1846-9A23-1442ADA07D4D}" destId="{6FE51A45-C7A0-DD44-8001-8C5F4D951C91}" srcOrd="0" destOrd="0" presId="urn:microsoft.com/office/officeart/2005/8/layout/vList6"/>
    <dgm:cxn modelId="{86AB3CC7-935D-0441-8217-9620A936DADD}" srcId="{C3C3BF10-6C4F-6E40-B35B-4188C0BC9B8C}" destId="{52EDFB51-E1AE-FE4F-AB86-0060ABA96B13}" srcOrd="1" destOrd="0" parTransId="{AB6C09E9-DC96-964A-8F1C-992135EC668D}" sibTransId="{C58A8B8C-7BCB-1B41-A062-703AD9A678D3}"/>
    <dgm:cxn modelId="{5E83B7CC-0FFE-A349-9D29-1829B3C3BAF4}" srcId="{C3C3BF10-6C4F-6E40-B35B-4188C0BC9B8C}" destId="{3036CC1F-A4D0-4F41-9107-037E0036F265}" srcOrd="2" destOrd="0" parTransId="{FC7ACDF1-F032-9640-9A49-69CEC880850D}" sibTransId="{2D8AEA23-C2FA-8747-9E5E-9857EC2E382F}"/>
    <dgm:cxn modelId="{FDBFDBD2-1BFE-2042-9D15-D7932CD27B3E}" type="presOf" srcId="{3036CC1F-A4D0-4F41-9107-037E0036F265}" destId="{43BD014B-D0D4-C04A-9550-C0F8728212CD}" srcOrd="0" destOrd="2" presId="urn:microsoft.com/office/officeart/2005/8/layout/vList6"/>
    <dgm:cxn modelId="{34188AD6-7E07-AD44-8478-ED489BD2D211}" srcId="{C3C3BF10-6C4F-6E40-B35B-4188C0BC9B8C}" destId="{8576C270-301A-D94B-802B-27A3A25D981D}" srcOrd="9" destOrd="0" parTransId="{9B8AD4CF-030D-DA4E-BA42-E20B4F1639BD}" sibTransId="{ABB14F40-748F-9549-85F3-B6CE63D706FE}"/>
    <dgm:cxn modelId="{F99CD8D8-E471-2A48-BA5E-20F3D865E9CC}" type="presOf" srcId="{F3DCCD71-619B-1C4E-A9EB-FBF885CF624D}" destId="{43BD014B-D0D4-C04A-9550-C0F8728212CD}" srcOrd="0" destOrd="3" presId="urn:microsoft.com/office/officeart/2005/8/layout/vList6"/>
    <dgm:cxn modelId="{F65BEDDE-A327-704D-9F6D-C4705DA0CAB5}" type="presOf" srcId="{C3C3BF10-6C4F-6E40-B35B-4188C0BC9B8C}" destId="{DFF00326-A21C-2044-830C-C1CAE75B5626}" srcOrd="0" destOrd="0" presId="urn:microsoft.com/office/officeart/2005/8/layout/vList6"/>
    <dgm:cxn modelId="{7873B6E3-DC15-8C4C-AFA9-DF1116A2C98B}" type="presOf" srcId="{6E01AA62-878A-B34A-93FE-3957769A470F}" destId="{43BD014B-D0D4-C04A-9550-C0F8728212CD}" srcOrd="0" destOrd="5" presId="urn:microsoft.com/office/officeart/2005/8/layout/vList6"/>
    <dgm:cxn modelId="{45A9B5EA-D4E6-DC40-800E-0CA36A388F9B}" type="presOf" srcId="{3F1841B0-7E57-D74B-8210-E1F42E851C5C}" destId="{43BD014B-D0D4-C04A-9550-C0F8728212CD}" srcOrd="0" destOrd="6" presId="urn:microsoft.com/office/officeart/2005/8/layout/vList6"/>
    <dgm:cxn modelId="{98841B5F-0CF1-1241-B3DA-3AA10FB2B4D0}" type="presParOf" srcId="{6FE51A45-C7A0-DD44-8001-8C5F4D951C91}" destId="{85EB2DD4-CCF6-594C-8CEE-BA157B3D0B95}" srcOrd="0" destOrd="0" presId="urn:microsoft.com/office/officeart/2005/8/layout/vList6"/>
    <dgm:cxn modelId="{97E2B1B3-F9F8-EC48-A675-F54AFBDEAC87}" type="presParOf" srcId="{85EB2DD4-CCF6-594C-8CEE-BA157B3D0B95}" destId="{2F24F20C-FB38-2A45-92C7-7B822E2172DA}" srcOrd="0" destOrd="0" presId="urn:microsoft.com/office/officeart/2005/8/layout/vList6"/>
    <dgm:cxn modelId="{351C0194-A66E-454C-92EF-C0FA7D006780}" type="presParOf" srcId="{85EB2DD4-CCF6-594C-8CEE-BA157B3D0B95}" destId="{9AEDA95A-7C82-2148-A526-F36DF33625C3}" srcOrd="1" destOrd="0" presId="urn:microsoft.com/office/officeart/2005/8/layout/vList6"/>
    <dgm:cxn modelId="{BDEA87A8-FF53-FF47-A4D7-F373424F0E57}" type="presParOf" srcId="{6FE51A45-C7A0-DD44-8001-8C5F4D951C91}" destId="{BF6D2C5A-F1FF-1C4D-8344-5A7201D57AEC}" srcOrd="1" destOrd="0" presId="urn:microsoft.com/office/officeart/2005/8/layout/vList6"/>
    <dgm:cxn modelId="{69420C9C-C567-4646-8D01-8D2882EBDB39}" type="presParOf" srcId="{6FE51A45-C7A0-DD44-8001-8C5F4D951C91}" destId="{96A8927D-802B-C94A-B081-84FF15EBEF9B}" srcOrd="2" destOrd="0" presId="urn:microsoft.com/office/officeart/2005/8/layout/vList6"/>
    <dgm:cxn modelId="{57CADF4A-EFA9-344D-81BE-193947F62211}" type="presParOf" srcId="{96A8927D-802B-C94A-B081-84FF15EBEF9B}" destId="{DFF00326-A21C-2044-830C-C1CAE75B5626}" srcOrd="0" destOrd="0" presId="urn:microsoft.com/office/officeart/2005/8/layout/vList6"/>
    <dgm:cxn modelId="{1EC5795A-2C5C-AF4E-A072-798D722C5E68}" type="presParOf" srcId="{96A8927D-802B-C94A-B081-84FF15EBEF9B}" destId="{43BD014B-D0D4-C04A-9550-C0F8728212C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5DC8E-8685-1846-9A23-1442ADA07D4D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4D6A2-AE4E-F34E-BCE1-EC71F7A8AF5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National Data [detailed] is not easily available for researchers; however, data from international open-source databases and repositories (such as CORD-19 website, datasets on or related to the spread and characteristics Coronavirus).</a:t>
          </a:r>
        </a:p>
      </dgm:t>
    </dgm:pt>
    <dgm:pt modelId="{040D1DCB-F70C-224E-BBFC-2E59F2A2C2AB}" type="parTrans" cxnId="{2F90FF1D-3849-9641-BBC7-69E17304E6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8F41AA-160B-3B40-9512-A74CDCF804FA}" type="sibTrans" cxnId="{2F90FF1D-3849-9641-BBC7-69E17304E62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3BB54-A355-0C46-BE6F-17AE456B52B6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50" b="1" dirty="0">
              <a:latin typeface="Arial" panose="020B0604020202020204" pitchFamily="34" charset="0"/>
              <a:cs typeface="Arial" panose="020B0604020202020204" pitchFamily="34" charset="0"/>
            </a:rPr>
            <a:t>Build virtual collaborations: </a:t>
          </a: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researchers/AI experts from France, UK, Portugal, USA and Jordan working on datasets from the World-Bank, WHO, Kaggle to study the relationship between Coronavirus infection and smoking and other factors. </a:t>
          </a:r>
          <a:endParaRPr lang="en-US" sz="14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A6199E-DEE4-1D48-9EF7-4CFD3EE7160B}" type="parTrans" cxnId="{14BBDA7E-7149-E54A-939C-1785E41791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30E299-79FA-0C48-AE17-65427DF4510A}" type="sibTrans" cxnId="{14BBDA7E-7149-E54A-939C-1785E41791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E44A4-B21F-604C-9AF7-B64AE5E7E3F0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450" b="1" u="sng" dirty="0">
              <a:solidFill>
                <a:srgbClr val="941100"/>
              </a:solidFill>
              <a:latin typeface="Arial" panose="020B0604020202020204" pitchFamily="34" charset="0"/>
              <a:cs typeface="Arial" panose="020B0604020202020204" pitchFamily="34" charset="0"/>
            </a:rPr>
            <a:t>Lessons:</a:t>
          </a:r>
        </a:p>
      </dgm:t>
    </dgm:pt>
    <dgm:pt modelId="{38D2D990-8C00-ED4B-9BA1-371687D46220}" type="parTrans" cxnId="{CCA219BA-B7D7-5E48-AE42-D1DA063B4641}">
      <dgm:prSet/>
      <dgm:spPr/>
      <dgm:t>
        <a:bodyPr/>
        <a:lstStyle/>
        <a:p>
          <a:endParaRPr lang="en-US"/>
        </a:p>
      </dgm:t>
    </dgm:pt>
    <dgm:pt modelId="{080A9972-8797-9247-A5B5-3F10F3C21C97}" type="sibTrans" cxnId="{CCA219BA-B7D7-5E48-AE42-D1DA063B4641}">
      <dgm:prSet/>
      <dgm:spPr/>
      <dgm:t>
        <a:bodyPr/>
        <a:lstStyle/>
        <a:p>
          <a:endParaRPr lang="en-US"/>
        </a:p>
      </dgm:t>
    </dgm:pt>
    <dgm:pt modelId="{831AB9E2-DFBE-C748-849A-1DB177007EA4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          1- international collaboration can simply occur by virtually reaching</a:t>
          </a:r>
          <a:endParaRPr lang="en-US" sz="14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FDA1D-74CD-3141-9014-1F916CBD8581}" type="parTrans" cxnId="{4270D6CE-DB42-DC48-B631-269801488ACF}">
      <dgm:prSet/>
      <dgm:spPr/>
      <dgm:t>
        <a:bodyPr/>
        <a:lstStyle/>
        <a:p>
          <a:endParaRPr lang="en-US"/>
        </a:p>
      </dgm:t>
    </dgm:pt>
    <dgm:pt modelId="{BB9B8AD3-2B35-2C4B-A71A-04C2F10486AD}" type="sibTrans" cxnId="{4270D6CE-DB42-DC48-B631-269801488ACF}">
      <dgm:prSet/>
      <dgm:spPr/>
      <dgm:t>
        <a:bodyPr/>
        <a:lstStyle/>
        <a:p>
          <a:endParaRPr lang="en-US"/>
        </a:p>
      </dgm:t>
    </dgm:pt>
    <dgm:pt modelId="{0206316C-1883-684E-BF84-FCBCD6AE6A75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          2- researchers should try and leave their comfort zone and</a:t>
          </a:r>
          <a:endParaRPr lang="en-US" sz="14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44302-4793-8240-ADF9-627AB6AEBAC1}" type="parTrans" cxnId="{E2401F16-B2CD-944F-8483-311BF9CA93F8}">
      <dgm:prSet/>
      <dgm:spPr/>
      <dgm:t>
        <a:bodyPr/>
        <a:lstStyle/>
        <a:p>
          <a:endParaRPr lang="en-US"/>
        </a:p>
      </dgm:t>
    </dgm:pt>
    <dgm:pt modelId="{3A26BECD-BD70-0E48-8340-DDA934A9ABBF}" type="sibTrans" cxnId="{E2401F16-B2CD-944F-8483-311BF9CA93F8}">
      <dgm:prSet/>
      <dgm:spPr/>
      <dgm:t>
        <a:bodyPr/>
        <a:lstStyle/>
        <a:p>
          <a:endParaRPr lang="en-US"/>
        </a:p>
      </dgm:t>
    </dgm:pt>
    <dgm:pt modelId="{8E770FB5-EA0A-E244-8EDE-FBFB4D5FA5A9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 rtl="0">
            <a:buNone/>
          </a:pPr>
          <a:r>
            <a:rPr lang="en-US" sz="1450" b="0" dirty="0">
              <a:latin typeface="Arial" panose="020B0604020202020204" pitchFamily="34" charset="0"/>
              <a:cs typeface="Arial" panose="020B0604020202020204" pitchFamily="34" charset="0"/>
            </a:rPr>
            <a:t>          3- it is a door for more non-COVID-19 collaborations </a:t>
          </a:r>
        </a:p>
      </dgm:t>
    </dgm:pt>
    <dgm:pt modelId="{C443A045-EB9F-1F4D-9252-E8F78667D854}" type="parTrans" cxnId="{8CA514AA-43CF-2746-BDD3-43ED00228C5F}">
      <dgm:prSet/>
      <dgm:spPr/>
      <dgm:t>
        <a:bodyPr/>
        <a:lstStyle/>
        <a:p>
          <a:endParaRPr lang="en-US"/>
        </a:p>
      </dgm:t>
    </dgm:pt>
    <dgm:pt modelId="{E7A3865C-9164-FF42-BD67-526B9430A599}" type="sibTrans" cxnId="{8CA514AA-43CF-2746-BDD3-43ED00228C5F}">
      <dgm:prSet/>
      <dgm:spPr/>
      <dgm:t>
        <a:bodyPr/>
        <a:lstStyle/>
        <a:p>
          <a:endParaRPr lang="en-US"/>
        </a:p>
      </dgm:t>
    </dgm:pt>
    <dgm:pt modelId="{2A1A946F-75F2-1447-843B-180F0F523B68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              explore new areas of interest. </a:t>
          </a:r>
          <a:endParaRPr lang="en-US" sz="14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0CA59-956E-C94F-B043-19BC540EB948}" type="parTrans" cxnId="{4A162664-68B1-294B-8084-688E5B8047CE}">
      <dgm:prSet/>
      <dgm:spPr/>
      <dgm:t>
        <a:bodyPr/>
        <a:lstStyle/>
        <a:p>
          <a:endParaRPr lang="en-US"/>
        </a:p>
      </dgm:t>
    </dgm:pt>
    <dgm:pt modelId="{7A9A20B3-3229-5A4A-B424-C999C60BCC80}" type="sibTrans" cxnId="{4A162664-68B1-294B-8084-688E5B8047CE}">
      <dgm:prSet/>
      <dgm:spPr/>
      <dgm:t>
        <a:bodyPr/>
        <a:lstStyle/>
        <a:p>
          <a:endParaRPr lang="en-US"/>
        </a:p>
      </dgm:t>
    </dgm:pt>
    <dgm:pt modelId="{858EF27F-A3C7-E84C-B059-06727A975E71}">
      <dgm:prSet phldrT="[Text]" custT="1"/>
      <dgm:spPr>
        <a:solidFill>
          <a:srgbClr val="EFD7DD">
            <a:alpha val="90000"/>
          </a:srgbClr>
        </a:solidFill>
        <a:ln>
          <a:solidFill>
            <a:srgbClr val="941100">
              <a:alpha val="90000"/>
            </a:srgbClr>
          </a:solidFill>
        </a:ln>
      </dgm:spPr>
      <dgm:t>
        <a:bodyPr anchor="t"/>
        <a:lstStyle/>
        <a:p>
          <a:pPr>
            <a:buNone/>
          </a:pPr>
          <a:r>
            <a:rPr lang="en-US" sz="1450" dirty="0">
              <a:latin typeface="Arial" panose="020B0604020202020204" pitchFamily="34" charset="0"/>
              <a:cs typeface="Arial" panose="020B0604020202020204" pitchFamily="34" charset="0"/>
            </a:rPr>
            <a:t>               out to other researchers through online scientific  platforms, </a:t>
          </a:r>
          <a:endParaRPr lang="en-US" sz="14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EC5A7-4563-4249-A3C6-ED65C1F1152B}" type="parTrans" cxnId="{81358EB1-5FB8-7349-873C-D7A468171CFD}">
      <dgm:prSet/>
      <dgm:spPr/>
      <dgm:t>
        <a:bodyPr/>
        <a:lstStyle/>
        <a:p>
          <a:endParaRPr lang="en-US"/>
        </a:p>
      </dgm:t>
    </dgm:pt>
    <dgm:pt modelId="{AD476CF4-B254-4A41-9C67-AA3E16D19202}" type="sibTrans" cxnId="{81358EB1-5FB8-7349-873C-D7A468171CFD}">
      <dgm:prSet/>
      <dgm:spPr/>
      <dgm:t>
        <a:bodyPr/>
        <a:lstStyle/>
        <a:p>
          <a:endParaRPr lang="en-US"/>
        </a:p>
      </dgm:t>
    </dgm:pt>
    <dgm:pt modelId="{6FE51A45-C7A0-DD44-8001-8C5F4D951C91}" type="pres">
      <dgm:prSet presAssocID="{6F65DC8E-8685-1846-9A23-1442ADA07D4D}" presName="Name0" presStyleCnt="0">
        <dgm:presLayoutVars>
          <dgm:dir/>
          <dgm:animLvl val="lvl"/>
          <dgm:resizeHandles/>
        </dgm:presLayoutVars>
      </dgm:prSet>
      <dgm:spPr/>
    </dgm:pt>
    <dgm:pt modelId="{85EB2DD4-CCF6-594C-8CEE-BA157B3D0B95}" type="pres">
      <dgm:prSet presAssocID="{B254D6A2-AE4E-F34E-BCE1-EC71F7A8AF5E}" presName="linNode" presStyleCnt="0"/>
      <dgm:spPr/>
    </dgm:pt>
    <dgm:pt modelId="{2F24F20C-FB38-2A45-92C7-7B822E2172DA}" type="pres">
      <dgm:prSet presAssocID="{B254D6A2-AE4E-F34E-BCE1-EC71F7A8AF5E}" presName="parentShp" presStyleLbl="node1" presStyleIdx="0" presStyleCnt="1" custScaleY="36028" custLinFactNeighborX="-243" custLinFactNeighborY="-762">
        <dgm:presLayoutVars>
          <dgm:bulletEnabled val="1"/>
        </dgm:presLayoutVars>
      </dgm:prSet>
      <dgm:spPr/>
    </dgm:pt>
    <dgm:pt modelId="{9AEDA95A-7C82-2148-A526-F36DF33625C3}" type="pres">
      <dgm:prSet presAssocID="{B254D6A2-AE4E-F34E-BCE1-EC71F7A8AF5E}" presName="childShp" presStyleLbl="bgAccFollowNode1" presStyleIdx="0" presStyleCnt="1" custAng="21009057" custScaleX="96416" custScaleY="61248" custLinFactNeighborX="8553" custLinFactNeighborY="-27249">
        <dgm:presLayoutVars>
          <dgm:bulletEnabled val="1"/>
        </dgm:presLayoutVars>
      </dgm:prSet>
      <dgm:spPr/>
    </dgm:pt>
  </dgm:ptLst>
  <dgm:cxnLst>
    <dgm:cxn modelId="{A606FB06-F56D-AC43-8F44-245D317A07E2}" type="presOf" srcId="{0206316C-1883-684E-BF84-FCBCD6AE6A75}" destId="{9AEDA95A-7C82-2148-A526-F36DF33625C3}" srcOrd="0" destOrd="4" presId="urn:microsoft.com/office/officeart/2005/8/layout/vList6"/>
    <dgm:cxn modelId="{E2401F16-B2CD-944F-8483-311BF9CA93F8}" srcId="{B254D6A2-AE4E-F34E-BCE1-EC71F7A8AF5E}" destId="{0206316C-1883-684E-BF84-FCBCD6AE6A75}" srcOrd="4" destOrd="0" parTransId="{C0F44302-4793-8240-ADF9-627AB6AEBAC1}" sibTransId="{3A26BECD-BD70-0E48-8340-DDA934A9ABBF}"/>
    <dgm:cxn modelId="{2F90FF1D-3849-9641-BBC7-69E17304E623}" srcId="{6F65DC8E-8685-1846-9A23-1442ADA07D4D}" destId="{B254D6A2-AE4E-F34E-BCE1-EC71F7A8AF5E}" srcOrd="0" destOrd="0" parTransId="{040D1DCB-F70C-224E-BBFC-2E59F2A2C2AB}" sibTransId="{0F8F41AA-160B-3B40-9512-A74CDCF804FA}"/>
    <dgm:cxn modelId="{F167BF22-0A7F-614B-81D0-0F61C9B19F1F}" type="presOf" srcId="{B254D6A2-AE4E-F34E-BCE1-EC71F7A8AF5E}" destId="{2F24F20C-FB38-2A45-92C7-7B822E2172DA}" srcOrd="0" destOrd="0" presId="urn:microsoft.com/office/officeart/2005/8/layout/vList6"/>
    <dgm:cxn modelId="{D867CC24-DA86-1C44-97D8-39753ED228A0}" type="presOf" srcId="{7A33BB54-A355-0C46-BE6F-17AE456B52B6}" destId="{9AEDA95A-7C82-2148-A526-F36DF33625C3}" srcOrd="0" destOrd="0" presId="urn:microsoft.com/office/officeart/2005/8/layout/vList6"/>
    <dgm:cxn modelId="{98E43F3F-8CDF-E644-A3AB-DFDC6F98AE39}" type="presOf" srcId="{70EE44A4-B21F-604C-9AF7-B64AE5E7E3F0}" destId="{9AEDA95A-7C82-2148-A526-F36DF33625C3}" srcOrd="0" destOrd="1" presId="urn:microsoft.com/office/officeart/2005/8/layout/vList6"/>
    <dgm:cxn modelId="{E30E2961-EECA-4840-BBE4-214B15B199A7}" type="presOf" srcId="{858EF27F-A3C7-E84C-B059-06727A975E71}" destId="{9AEDA95A-7C82-2148-A526-F36DF33625C3}" srcOrd="0" destOrd="3" presId="urn:microsoft.com/office/officeart/2005/8/layout/vList6"/>
    <dgm:cxn modelId="{4A162664-68B1-294B-8084-688E5B8047CE}" srcId="{B254D6A2-AE4E-F34E-BCE1-EC71F7A8AF5E}" destId="{2A1A946F-75F2-1447-843B-180F0F523B68}" srcOrd="5" destOrd="0" parTransId="{A3A0CA59-956E-C94F-B043-19BC540EB948}" sibTransId="{7A9A20B3-3229-5A4A-B424-C999C60BCC80}"/>
    <dgm:cxn modelId="{491DEE77-7B58-954B-9C86-E093C51B60F0}" type="presOf" srcId="{831AB9E2-DFBE-C748-849A-1DB177007EA4}" destId="{9AEDA95A-7C82-2148-A526-F36DF33625C3}" srcOrd="0" destOrd="2" presId="urn:microsoft.com/office/officeart/2005/8/layout/vList6"/>
    <dgm:cxn modelId="{14BBDA7E-7149-E54A-939C-1785E4179179}" srcId="{B254D6A2-AE4E-F34E-BCE1-EC71F7A8AF5E}" destId="{7A33BB54-A355-0C46-BE6F-17AE456B52B6}" srcOrd="0" destOrd="0" parTransId="{1CA6199E-DEE4-1D48-9EF7-4CFD3EE7160B}" sibTransId="{0930E299-79FA-0C48-AE17-65427DF4510A}"/>
    <dgm:cxn modelId="{B6D5348B-3DBC-5C4A-A42C-E25004D2B617}" type="presOf" srcId="{2A1A946F-75F2-1447-843B-180F0F523B68}" destId="{9AEDA95A-7C82-2148-A526-F36DF33625C3}" srcOrd="0" destOrd="5" presId="urn:microsoft.com/office/officeart/2005/8/layout/vList6"/>
    <dgm:cxn modelId="{8CA514AA-43CF-2746-BDD3-43ED00228C5F}" srcId="{B254D6A2-AE4E-F34E-BCE1-EC71F7A8AF5E}" destId="{8E770FB5-EA0A-E244-8EDE-FBFB4D5FA5A9}" srcOrd="6" destOrd="0" parTransId="{C443A045-EB9F-1F4D-9252-E8F78667D854}" sibTransId="{E7A3865C-9164-FF42-BD67-526B9430A599}"/>
    <dgm:cxn modelId="{81358EB1-5FB8-7349-873C-D7A468171CFD}" srcId="{B254D6A2-AE4E-F34E-BCE1-EC71F7A8AF5E}" destId="{858EF27F-A3C7-E84C-B059-06727A975E71}" srcOrd="3" destOrd="0" parTransId="{B1AEC5A7-4563-4249-A3C6-ED65C1F1152B}" sibTransId="{AD476CF4-B254-4A41-9C67-AA3E16D19202}"/>
    <dgm:cxn modelId="{CCA219BA-B7D7-5E48-AE42-D1DA063B4641}" srcId="{B254D6A2-AE4E-F34E-BCE1-EC71F7A8AF5E}" destId="{70EE44A4-B21F-604C-9AF7-B64AE5E7E3F0}" srcOrd="1" destOrd="0" parTransId="{38D2D990-8C00-ED4B-9BA1-371687D46220}" sibTransId="{080A9972-8797-9247-A5B5-3F10F3C21C97}"/>
    <dgm:cxn modelId="{6EF884BB-5C97-704E-9F41-9525ED9D1D12}" type="presOf" srcId="{6F65DC8E-8685-1846-9A23-1442ADA07D4D}" destId="{6FE51A45-C7A0-DD44-8001-8C5F4D951C91}" srcOrd="0" destOrd="0" presId="urn:microsoft.com/office/officeart/2005/8/layout/vList6"/>
    <dgm:cxn modelId="{4270D6CE-DB42-DC48-B631-269801488ACF}" srcId="{B254D6A2-AE4E-F34E-BCE1-EC71F7A8AF5E}" destId="{831AB9E2-DFBE-C748-849A-1DB177007EA4}" srcOrd="2" destOrd="0" parTransId="{78EFDA1D-74CD-3141-9014-1F916CBD8581}" sibTransId="{BB9B8AD3-2B35-2C4B-A71A-04C2F10486AD}"/>
    <dgm:cxn modelId="{01787DFD-E2B9-4147-AA36-14BB47F79CBA}" type="presOf" srcId="{8E770FB5-EA0A-E244-8EDE-FBFB4D5FA5A9}" destId="{9AEDA95A-7C82-2148-A526-F36DF33625C3}" srcOrd="0" destOrd="6" presId="urn:microsoft.com/office/officeart/2005/8/layout/vList6"/>
    <dgm:cxn modelId="{98841B5F-0CF1-1241-B3DA-3AA10FB2B4D0}" type="presParOf" srcId="{6FE51A45-C7A0-DD44-8001-8C5F4D951C91}" destId="{85EB2DD4-CCF6-594C-8CEE-BA157B3D0B95}" srcOrd="0" destOrd="0" presId="urn:microsoft.com/office/officeart/2005/8/layout/vList6"/>
    <dgm:cxn modelId="{97E2B1B3-F9F8-EC48-A675-F54AFBDEAC87}" type="presParOf" srcId="{85EB2DD4-CCF6-594C-8CEE-BA157B3D0B95}" destId="{2F24F20C-FB38-2A45-92C7-7B822E2172DA}" srcOrd="0" destOrd="0" presId="urn:microsoft.com/office/officeart/2005/8/layout/vList6"/>
    <dgm:cxn modelId="{351C0194-A66E-454C-92EF-C0FA7D006780}" type="presParOf" srcId="{85EB2DD4-CCF6-594C-8CEE-BA157B3D0B95}" destId="{9AEDA95A-7C82-2148-A526-F36DF33625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DA95A-7C82-2148-A526-F36DF33625C3}">
      <dsp:nvSpPr>
        <dsp:cNvPr id="0" name=""/>
        <dsp:cNvSpPr/>
      </dsp:nvSpPr>
      <dsp:spPr>
        <a:xfrm>
          <a:off x="5735386" y="100279"/>
          <a:ext cx="4948430" cy="1798832"/>
        </a:xfrm>
        <a:prstGeom prst="rightArrow">
          <a:avLst>
            <a:gd name="adj1" fmla="val 75000"/>
            <a:gd name="adj2" fmla="val 50000"/>
          </a:avLst>
        </a:prstGeom>
        <a:solidFill>
          <a:srgbClr val="EFD7DD">
            <a:alpha val="90000"/>
          </a:srgbClr>
        </a:solidFill>
        <a:ln w="15875" cap="rnd" cmpd="sng" algn="ctr">
          <a:solidFill>
            <a:srgbClr val="9411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More resources, efforts, and funding was allocated toward public health and primary prevention infrastructure, research, and approach in Jordan health system</a:t>
          </a:r>
        </a:p>
      </dsp:txBody>
      <dsp:txXfrm>
        <a:off x="5735386" y="325133"/>
        <a:ext cx="4273868" cy="1349124"/>
      </dsp:txXfrm>
    </dsp:sp>
    <dsp:sp modelId="{2F24F20C-FB38-2A45-92C7-7B822E2172DA}">
      <dsp:nvSpPr>
        <dsp:cNvPr id="0" name=""/>
        <dsp:cNvSpPr/>
      </dsp:nvSpPr>
      <dsp:spPr>
        <a:xfrm>
          <a:off x="63060" y="336200"/>
          <a:ext cx="4300832" cy="12681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Public health as a practices including research was </a:t>
          </a:r>
          <a:r>
            <a:rPr lang="en-US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scarce</a:t>
          </a:r>
          <a:r>
            <a:rPr lang="en-US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to </a:t>
          </a:r>
          <a:r>
            <a:rPr lang="en-US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absent from primary health care </a:t>
          </a:r>
          <a:endParaRPr lang="en-US" sz="1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965" y="398105"/>
        <a:ext cx="4177022" cy="1144313"/>
      </dsp:txXfrm>
    </dsp:sp>
    <dsp:sp modelId="{43BD014B-D0D4-C04A-9550-C0F8728212CD}">
      <dsp:nvSpPr>
        <dsp:cNvPr id="0" name=""/>
        <dsp:cNvSpPr/>
      </dsp:nvSpPr>
      <dsp:spPr>
        <a:xfrm>
          <a:off x="5822187" y="2066447"/>
          <a:ext cx="4858951" cy="2914222"/>
        </a:xfrm>
        <a:prstGeom prst="rightArrow">
          <a:avLst>
            <a:gd name="adj1" fmla="val 75000"/>
            <a:gd name="adj2" fmla="val 50000"/>
          </a:avLst>
        </a:prstGeom>
        <a:solidFill>
          <a:srgbClr val="EFD7DD">
            <a:alpha val="90000"/>
          </a:srgbClr>
        </a:solidFill>
        <a:ln w="15875" cap="rnd" cmpd="sng" algn="ctr">
          <a:solidFill>
            <a:srgbClr val="9411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Increase in interest and number of studies in public health.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Positive and silver lining: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- Motivation of JOR researcher to take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   part and conduct PH research, 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- Multidisciplinary research team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    (Biomedical Engineers, Information-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       Technologists, Educators,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             pharmacologists, and   psychologists </a:t>
          </a:r>
        </a:p>
      </dsp:txBody>
      <dsp:txXfrm>
        <a:off x="5822187" y="2430725"/>
        <a:ext cx="3766118" cy="2185666"/>
      </dsp:txXfrm>
    </dsp:sp>
    <dsp:sp modelId="{DFF00326-A21C-2044-830C-C1CAE75B5626}">
      <dsp:nvSpPr>
        <dsp:cNvPr id="0" name=""/>
        <dsp:cNvSpPr/>
      </dsp:nvSpPr>
      <dsp:spPr>
        <a:xfrm>
          <a:off x="0" y="2825427"/>
          <a:ext cx="4300832" cy="138507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Dissemination and limited none-COVID-19 public health efforts and research almost ceased due to the pandemic [weak capacity to convert to virtual versions]. </a:t>
          </a:r>
        </a:p>
      </dsp:txBody>
      <dsp:txXfrm>
        <a:off x="67614" y="2893041"/>
        <a:ext cx="4165604" cy="1249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DA95A-7C82-2148-A526-F36DF33625C3}">
      <dsp:nvSpPr>
        <dsp:cNvPr id="0" name=""/>
        <dsp:cNvSpPr/>
      </dsp:nvSpPr>
      <dsp:spPr>
        <a:xfrm rot="21009057">
          <a:off x="4912911" y="-391370"/>
          <a:ext cx="6919259" cy="3063683"/>
        </a:xfrm>
        <a:prstGeom prst="rightArrow">
          <a:avLst>
            <a:gd name="adj1" fmla="val 75000"/>
            <a:gd name="adj2" fmla="val 50000"/>
          </a:avLst>
        </a:prstGeom>
        <a:solidFill>
          <a:srgbClr val="EFD7DD">
            <a:alpha val="90000"/>
          </a:srgbClr>
        </a:solidFill>
        <a:ln w="15875" cap="rnd" cmpd="sng" algn="ctr">
          <a:solidFill>
            <a:srgbClr val="9411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50" b="1" kern="1200" dirty="0">
              <a:latin typeface="Arial" panose="020B0604020202020204" pitchFamily="34" charset="0"/>
              <a:cs typeface="Arial" panose="020B0604020202020204" pitchFamily="34" charset="0"/>
            </a:rPr>
            <a:t>Build virtual collaborations: </a:t>
          </a: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researchers/AI experts from France, UK, Portugal, USA and Jordan working on datasets from the World-Bank, WHO, Kaggle to study the relationship between Coronavirus infection and smoking and other factors. </a:t>
          </a:r>
          <a:endParaRPr lang="en-US" sz="145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450" b="1" u="sng" kern="1200" dirty="0">
              <a:solidFill>
                <a:srgbClr val="941100"/>
              </a:solidFill>
              <a:latin typeface="Arial" panose="020B0604020202020204" pitchFamily="34" charset="0"/>
              <a:cs typeface="Arial" panose="020B0604020202020204" pitchFamily="34" charset="0"/>
            </a:rPr>
            <a:t>Lessons:</a:t>
          </a: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          1- international collaboration can simply occur by virtually reaching</a:t>
          </a:r>
          <a:endParaRPr lang="en-US" sz="145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               out to other researchers through online scientific  platforms, </a:t>
          </a:r>
          <a:endParaRPr lang="en-US" sz="145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          2- researchers should try and leave their comfort zone and</a:t>
          </a:r>
          <a:endParaRPr lang="en-US" sz="145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kern="1200" dirty="0">
              <a:latin typeface="Arial" panose="020B0604020202020204" pitchFamily="34" charset="0"/>
              <a:cs typeface="Arial" panose="020B0604020202020204" pitchFamily="34" charset="0"/>
            </a:rPr>
            <a:t>              explore new areas of interest. </a:t>
          </a:r>
          <a:endParaRPr lang="en-US" sz="145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50" b="0" kern="1200" dirty="0">
              <a:latin typeface="Arial" panose="020B0604020202020204" pitchFamily="34" charset="0"/>
              <a:cs typeface="Arial" panose="020B0604020202020204" pitchFamily="34" charset="0"/>
            </a:rPr>
            <a:t>          3- it is a door for more non-COVID-19 collaborations </a:t>
          </a:r>
        </a:p>
      </dsp:txBody>
      <dsp:txXfrm>
        <a:off x="4921377" y="89850"/>
        <a:ext cx="5770378" cy="2297763"/>
      </dsp:txXfrm>
    </dsp:sp>
    <dsp:sp modelId="{2F24F20C-FB38-2A45-92C7-7B822E2172DA}">
      <dsp:nvSpPr>
        <dsp:cNvPr id="0" name=""/>
        <dsp:cNvSpPr/>
      </dsp:nvSpPr>
      <dsp:spPr>
        <a:xfrm>
          <a:off x="111163" y="1564299"/>
          <a:ext cx="4784309" cy="180215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National Data [detailed] is not easily available for researchers; however, data from international open-source databases and repositories (such as CORD-19 website, datasets on or related to the spread and characteristics Coronavirus).</a:t>
          </a:r>
        </a:p>
      </dsp:txBody>
      <dsp:txXfrm>
        <a:off x="199137" y="1652273"/>
        <a:ext cx="4608361" cy="1626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0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468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7653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341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3609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98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9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1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1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384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6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9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1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3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0D65-8C76-A649-84E6-F983DEAAD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440" y="896529"/>
            <a:ext cx="11658600" cy="21717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cap="none" dirty="0">
                <a:solidFill>
                  <a:schemeClr val="tx1"/>
                </a:solidFill>
              </a:rPr>
              <a:t>The Impact of COVID-19 on Public Health Research from A Tertiary-care </a:t>
            </a:r>
            <a:r>
              <a:rPr lang="en-US" sz="3600" b="1" cap="none">
                <a:solidFill>
                  <a:schemeClr val="tx1"/>
                </a:solidFill>
              </a:rPr>
              <a:t>Focused Health System</a:t>
            </a:r>
            <a:endParaRPr lang="en-US" sz="3600" b="1" cap="none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78134-D809-2445-A8BA-E5A286A4B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4513" y="3862601"/>
            <a:ext cx="8315325" cy="1685581"/>
          </a:xfrm>
        </p:spPr>
        <p:txBody>
          <a:bodyPr anchor="ctr">
            <a:normAutofit/>
          </a:bodyPr>
          <a:lstStyle/>
          <a:p>
            <a:pPr algn="ctr">
              <a:spcBef>
                <a:spcPts val="400"/>
              </a:spcBef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Sukaina Alzyoud </a:t>
            </a:r>
          </a:p>
          <a:p>
            <a:pPr algn="ctr">
              <a:spcBef>
                <a:spcPts val="400"/>
              </a:spcBef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Hashemite University</a:t>
            </a:r>
          </a:p>
          <a:p>
            <a:pPr algn="ctr">
              <a:spcBef>
                <a:spcPts val="400"/>
              </a:spcBef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Health Organization – Research Consultant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75FE94-EFD4-A94F-8C98-54C7489F9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85778"/>
              </p:ext>
            </p:extLst>
          </p:nvPr>
        </p:nvGraphicFramePr>
        <p:xfrm>
          <a:off x="4082776" y="5738111"/>
          <a:ext cx="4279928" cy="385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9928">
                  <a:extLst>
                    <a:ext uri="{9D8B030D-6E8A-4147-A177-3AD203B41FA5}">
                      <a16:colId xmlns:a16="http://schemas.microsoft.com/office/drawing/2014/main" val="3327673265"/>
                    </a:ext>
                  </a:extLst>
                </a:gridCol>
              </a:tblGrid>
              <a:tr h="385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UCN - Webinar Series #4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311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08C635-1A2B-9747-B992-A40674D0C707}"/>
              </a:ext>
            </a:extLst>
          </p:cNvPr>
          <p:cNvSpPr txBox="1"/>
          <p:nvPr/>
        </p:nvSpPr>
        <p:spPr>
          <a:xfrm>
            <a:off x="4846787" y="6185545"/>
            <a:ext cx="249842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December 15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 -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75B3D6E-199D-8345-B8E3-7FCEE2B9E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4434"/>
            <a:ext cx="1124465" cy="12331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10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>
            <a:extLst>
              <a:ext uri="{FF2B5EF4-FFF2-40B4-BE49-F238E27FC236}">
                <a16:creationId xmlns:a16="http://schemas.microsoft.com/office/drawing/2014/main" id="{320B3475-0923-6B40-B1A4-87D68E2E147E}"/>
              </a:ext>
            </a:extLst>
          </p:cNvPr>
          <p:cNvSpPr/>
          <p:nvPr/>
        </p:nvSpPr>
        <p:spPr>
          <a:xfrm>
            <a:off x="657237" y="4329113"/>
            <a:ext cx="4914888" cy="70008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Terminator 4">
            <a:extLst>
              <a:ext uri="{FF2B5EF4-FFF2-40B4-BE49-F238E27FC236}">
                <a16:creationId xmlns:a16="http://schemas.microsoft.com/office/drawing/2014/main" id="{AEEE328D-DB3D-4E40-8DBA-A6DA88AC87F2}"/>
              </a:ext>
            </a:extLst>
          </p:cNvPr>
          <p:cNvSpPr/>
          <p:nvPr/>
        </p:nvSpPr>
        <p:spPr>
          <a:xfrm>
            <a:off x="10694192" y="1449101"/>
            <a:ext cx="1214438" cy="42148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15DBE-6DCA-D245-B1E4-26A3FD74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649" y="71440"/>
            <a:ext cx="3040272" cy="541832"/>
          </a:xfrm>
          <a:solidFill>
            <a:schemeClr val="bg2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7EA07D4-2F1B-5A41-9B6C-C3B75A6DB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914076"/>
            <a:ext cx="790832" cy="8673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603F-DBEE-B04C-BD8A-3B17BA1BE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97" y="723235"/>
            <a:ext cx="11632403" cy="6058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Jordanian Health System primarily focused on Tertiary Care</a:t>
            </a:r>
          </a:p>
          <a:p>
            <a:pPr marL="0" indent="0" algn="ctr">
              <a:buNone/>
            </a:pPr>
            <a:endParaRPr lang="en-US" sz="800" b="1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specific department or unit for public health in the public or private health sector;     </a:t>
            </a:r>
            <a:r>
              <a:rPr lang="en-US" sz="2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</a:t>
            </a:r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areas covered under the department of Primary Health Care at the Ministry of Health. </a:t>
            </a:r>
          </a:p>
          <a:p>
            <a:pPr marL="0" indent="0">
              <a:buNone/>
            </a:pPr>
            <a:endParaRPr lang="en-US" sz="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public health/community health as a domain is not among the well-founded, structured or practiced professions in the country. </a:t>
            </a:r>
          </a:p>
          <a:p>
            <a:pPr marL="0" indent="0">
              <a:buNone/>
            </a:pPr>
            <a:endParaRPr lang="en-US" sz="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common causes of Mortality and Morbidity:  Chronic noncommunicable diseases.</a:t>
            </a:r>
          </a:p>
          <a:p>
            <a:pPr marL="0" indent="0">
              <a:buNone/>
            </a:pPr>
            <a:endParaRPr lang="en-US" sz="22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Public Health Education/degrees:  </a:t>
            </a:r>
          </a:p>
          <a:p>
            <a:pPr marL="0" indent="0">
              <a:buNone/>
            </a:pPr>
            <a:endParaRPr lang="en-US" sz="800" b="1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3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undergraduate degrees of public health studies in the Jordanian Universities.</a:t>
            </a:r>
          </a:p>
          <a:p>
            <a:pPr lvl="1"/>
            <a:r>
              <a:rPr lang="en-US" sz="23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Master level Public Health and Epidemiology at University of Jordan UJ and JUST.  </a:t>
            </a:r>
          </a:p>
          <a:p>
            <a:pPr marL="0" indent="0">
              <a:buNone/>
            </a:pPr>
            <a:endParaRPr lang="en-US" sz="22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4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1191-87CB-BF43-9DDD-4AB33A74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346" y="564609"/>
            <a:ext cx="10007564" cy="764338"/>
          </a:xfrm>
        </p:spPr>
        <p:txBody>
          <a:bodyPr anchor="ctr">
            <a:normAutofit/>
          </a:bodyPr>
          <a:lstStyle/>
          <a:p>
            <a:r>
              <a:rPr lang="en-US" b="1" dirty="0"/>
              <a:t>Challenges                        </a:t>
            </a:r>
            <a:r>
              <a:rPr lang="en-US" b="1" dirty="0">
                <a:solidFill>
                  <a:srgbClr val="941100"/>
                </a:solidFill>
              </a:rPr>
              <a:t>Opportunity</a:t>
            </a:r>
            <a:endParaRPr lang="en-US" dirty="0">
              <a:solidFill>
                <a:srgbClr val="941100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DD23E2A-3E1A-A642-A00E-39D3FE468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8936"/>
            <a:ext cx="704335" cy="772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1A197E7-5051-6D43-8A2D-D5F34BB7AB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0691101"/>
              </p:ext>
            </p:extLst>
          </p:nvPr>
        </p:nvGraphicFramePr>
        <p:xfrm>
          <a:off x="998484" y="1425345"/>
          <a:ext cx="10752082" cy="500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qual 2">
            <a:extLst>
              <a:ext uri="{FF2B5EF4-FFF2-40B4-BE49-F238E27FC236}">
                <a16:creationId xmlns:a16="http://schemas.microsoft.com/office/drawing/2014/main" id="{F7B56E60-E8C2-214B-92CC-673B930C7A05}"/>
              </a:ext>
            </a:extLst>
          </p:cNvPr>
          <p:cNvSpPr/>
          <p:nvPr/>
        </p:nvSpPr>
        <p:spPr>
          <a:xfrm>
            <a:off x="5124459" y="702434"/>
            <a:ext cx="1250066" cy="488687"/>
          </a:xfrm>
          <a:prstGeom prst="mathEqual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1191-87CB-BF43-9DDD-4AB33A74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565" y="311961"/>
            <a:ext cx="10007564" cy="764338"/>
          </a:xfrm>
        </p:spPr>
        <p:txBody>
          <a:bodyPr anchor="ctr">
            <a:normAutofit/>
          </a:bodyPr>
          <a:lstStyle/>
          <a:p>
            <a:r>
              <a:rPr lang="en-US" b="1" dirty="0"/>
              <a:t>  Challenges                      </a:t>
            </a:r>
            <a:r>
              <a:rPr lang="en-US" b="1" dirty="0">
                <a:solidFill>
                  <a:srgbClr val="941100"/>
                </a:solidFill>
              </a:rPr>
              <a:t>Opportunity</a:t>
            </a:r>
            <a:endParaRPr lang="en-US" dirty="0">
              <a:solidFill>
                <a:srgbClr val="941100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DD23E2A-3E1A-A642-A00E-39D3FE468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9146"/>
            <a:ext cx="704335" cy="772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1A197E7-5051-6D43-8A2D-D5F34BB7AB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307079"/>
              </p:ext>
            </p:extLst>
          </p:nvPr>
        </p:nvGraphicFramePr>
        <p:xfrm>
          <a:off x="157655" y="1425345"/>
          <a:ext cx="11960773" cy="500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ight Arrow 2">
            <a:extLst>
              <a:ext uri="{FF2B5EF4-FFF2-40B4-BE49-F238E27FC236}">
                <a16:creationId xmlns:a16="http://schemas.microsoft.com/office/drawing/2014/main" id="{104C96DF-31AB-1B46-A993-D2B71C49554D}"/>
              </a:ext>
            </a:extLst>
          </p:cNvPr>
          <p:cNvSpPr/>
          <p:nvPr/>
        </p:nvSpPr>
        <p:spPr>
          <a:xfrm rot="191342">
            <a:off x="5265051" y="4241205"/>
            <a:ext cx="6860179" cy="2454627"/>
          </a:xfrm>
          <a:prstGeom prst="rightArrow">
            <a:avLst>
              <a:gd name="adj1" fmla="val 73322"/>
              <a:gd name="adj2" fmla="val 47913"/>
            </a:avLst>
          </a:prstGeom>
          <a:solidFill>
            <a:srgbClr val="EFD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based surveys and in-person interviews: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to transform traditional methods to integrate and learn new skills such as online/electronic data collection, virtual interviews and focus groups. (E.g., GSHS, Evaluation of FCTC) </a:t>
            </a:r>
          </a:p>
          <a:p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4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exceptional effort of transforming traditional methods will be sustained and continue when life go back to normal and will be a unique contribution to science. </a:t>
            </a:r>
          </a:p>
        </p:txBody>
      </p:sp>
      <p:sp>
        <p:nvSpPr>
          <p:cNvPr id="6" name="Equal 5">
            <a:extLst>
              <a:ext uri="{FF2B5EF4-FFF2-40B4-BE49-F238E27FC236}">
                <a16:creationId xmlns:a16="http://schemas.microsoft.com/office/drawing/2014/main" id="{0442D107-8EE4-1840-A856-8F253B45E0D9}"/>
              </a:ext>
            </a:extLst>
          </p:cNvPr>
          <p:cNvSpPr/>
          <p:nvPr/>
        </p:nvSpPr>
        <p:spPr>
          <a:xfrm>
            <a:off x="4997137" y="495464"/>
            <a:ext cx="1250066" cy="488687"/>
          </a:xfrm>
          <a:prstGeom prst="mathEqual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3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E465-8507-1146-8D9C-619E66CC4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963" y="349046"/>
            <a:ext cx="8009538" cy="7317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Post-COVID-19 for public health?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B3FDA390-6DAD-C847-BF4A-CD819F758D26}"/>
              </a:ext>
            </a:extLst>
          </p:cNvPr>
          <p:cNvSpPr/>
          <p:nvPr/>
        </p:nvSpPr>
        <p:spPr>
          <a:xfrm>
            <a:off x="264222" y="1266508"/>
            <a:ext cx="11863587" cy="3405968"/>
          </a:xfrm>
          <a:custGeom>
            <a:avLst/>
            <a:gdLst>
              <a:gd name="connsiteX0" fmla="*/ 0 w 11863587"/>
              <a:gd name="connsiteY0" fmla="*/ 567673 h 3405968"/>
              <a:gd name="connsiteX1" fmla="*/ 567673 w 11863587"/>
              <a:gd name="connsiteY1" fmla="*/ 0 h 3405968"/>
              <a:gd name="connsiteX2" fmla="*/ 1130906 w 11863587"/>
              <a:gd name="connsiteY2" fmla="*/ 0 h 3405968"/>
              <a:gd name="connsiteX3" fmla="*/ 1801421 w 11863587"/>
              <a:gd name="connsiteY3" fmla="*/ 0 h 3405968"/>
              <a:gd name="connsiteX4" fmla="*/ 2686501 w 11863587"/>
              <a:gd name="connsiteY4" fmla="*/ 0 h 3405968"/>
              <a:gd name="connsiteX5" fmla="*/ 3357016 w 11863587"/>
              <a:gd name="connsiteY5" fmla="*/ 0 h 3405968"/>
              <a:gd name="connsiteX6" fmla="*/ 4027531 w 11863587"/>
              <a:gd name="connsiteY6" fmla="*/ 0 h 3405968"/>
              <a:gd name="connsiteX7" fmla="*/ 4698046 w 11863587"/>
              <a:gd name="connsiteY7" fmla="*/ 0 h 3405968"/>
              <a:gd name="connsiteX8" fmla="*/ 5046714 w 11863587"/>
              <a:gd name="connsiteY8" fmla="*/ 0 h 3405968"/>
              <a:gd name="connsiteX9" fmla="*/ 5717229 w 11863587"/>
              <a:gd name="connsiteY9" fmla="*/ 0 h 3405968"/>
              <a:gd name="connsiteX10" fmla="*/ 6280461 w 11863587"/>
              <a:gd name="connsiteY10" fmla="*/ 0 h 3405968"/>
              <a:gd name="connsiteX11" fmla="*/ 6843694 w 11863587"/>
              <a:gd name="connsiteY11" fmla="*/ 0 h 3405968"/>
              <a:gd name="connsiteX12" fmla="*/ 7728774 w 11863587"/>
              <a:gd name="connsiteY12" fmla="*/ 0 h 3405968"/>
              <a:gd name="connsiteX13" fmla="*/ 8184724 w 11863587"/>
              <a:gd name="connsiteY13" fmla="*/ 0 h 3405968"/>
              <a:gd name="connsiteX14" fmla="*/ 8640674 w 11863587"/>
              <a:gd name="connsiteY14" fmla="*/ 0 h 3405968"/>
              <a:gd name="connsiteX15" fmla="*/ 8989342 w 11863587"/>
              <a:gd name="connsiteY15" fmla="*/ 0 h 3405968"/>
              <a:gd name="connsiteX16" fmla="*/ 9338010 w 11863587"/>
              <a:gd name="connsiteY16" fmla="*/ 0 h 3405968"/>
              <a:gd name="connsiteX17" fmla="*/ 9686678 w 11863587"/>
              <a:gd name="connsiteY17" fmla="*/ 0 h 3405968"/>
              <a:gd name="connsiteX18" fmla="*/ 10249911 w 11863587"/>
              <a:gd name="connsiteY18" fmla="*/ 0 h 3405968"/>
              <a:gd name="connsiteX19" fmla="*/ 11295914 w 11863587"/>
              <a:gd name="connsiteY19" fmla="*/ 0 h 3405968"/>
              <a:gd name="connsiteX20" fmla="*/ 11863587 w 11863587"/>
              <a:gd name="connsiteY20" fmla="*/ 567673 h 3405968"/>
              <a:gd name="connsiteX21" fmla="*/ 11863587 w 11863587"/>
              <a:gd name="connsiteY21" fmla="*/ 1112622 h 3405968"/>
              <a:gd name="connsiteX22" fmla="*/ 11863587 w 11863587"/>
              <a:gd name="connsiteY22" fmla="*/ 1702984 h 3405968"/>
              <a:gd name="connsiteX23" fmla="*/ 11863587 w 11863587"/>
              <a:gd name="connsiteY23" fmla="*/ 2316052 h 3405968"/>
              <a:gd name="connsiteX24" fmla="*/ 11863587 w 11863587"/>
              <a:gd name="connsiteY24" fmla="*/ 2838295 h 3405968"/>
              <a:gd name="connsiteX25" fmla="*/ 11295914 w 11863587"/>
              <a:gd name="connsiteY25" fmla="*/ 3405968 h 3405968"/>
              <a:gd name="connsiteX26" fmla="*/ 10625399 w 11863587"/>
              <a:gd name="connsiteY26" fmla="*/ 3405968 h 3405968"/>
              <a:gd name="connsiteX27" fmla="*/ 10169449 w 11863587"/>
              <a:gd name="connsiteY27" fmla="*/ 3405968 h 3405968"/>
              <a:gd name="connsiteX28" fmla="*/ 9820781 w 11863587"/>
              <a:gd name="connsiteY28" fmla="*/ 3405968 h 3405968"/>
              <a:gd name="connsiteX29" fmla="*/ 8935701 w 11863587"/>
              <a:gd name="connsiteY29" fmla="*/ 3405968 h 3405968"/>
              <a:gd name="connsiteX30" fmla="*/ 8265186 w 11863587"/>
              <a:gd name="connsiteY30" fmla="*/ 3405968 h 3405968"/>
              <a:gd name="connsiteX31" fmla="*/ 7487388 w 11863587"/>
              <a:gd name="connsiteY31" fmla="*/ 3405968 h 3405968"/>
              <a:gd name="connsiteX32" fmla="*/ 6816873 w 11863587"/>
              <a:gd name="connsiteY32" fmla="*/ 3405968 h 3405968"/>
              <a:gd name="connsiteX33" fmla="*/ 6146358 w 11863587"/>
              <a:gd name="connsiteY33" fmla="*/ 3405968 h 3405968"/>
              <a:gd name="connsiteX34" fmla="*/ 5368561 w 11863587"/>
              <a:gd name="connsiteY34" fmla="*/ 3405968 h 3405968"/>
              <a:gd name="connsiteX35" fmla="*/ 4698046 w 11863587"/>
              <a:gd name="connsiteY35" fmla="*/ 3405968 h 3405968"/>
              <a:gd name="connsiteX36" fmla="*/ 4027531 w 11863587"/>
              <a:gd name="connsiteY36" fmla="*/ 3405968 h 3405968"/>
              <a:gd name="connsiteX37" fmla="*/ 3571580 w 11863587"/>
              <a:gd name="connsiteY37" fmla="*/ 3405968 h 3405968"/>
              <a:gd name="connsiteX38" fmla="*/ 3222913 w 11863587"/>
              <a:gd name="connsiteY38" fmla="*/ 3405968 h 3405968"/>
              <a:gd name="connsiteX39" fmla="*/ 2445115 w 11863587"/>
              <a:gd name="connsiteY39" fmla="*/ 3405968 h 3405968"/>
              <a:gd name="connsiteX40" fmla="*/ 1560035 w 11863587"/>
              <a:gd name="connsiteY40" fmla="*/ 3405968 h 3405968"/>
              <a:gd name="connsiteX41" fmla="*/ 567673 w 11863587"/>
              <a:gd name="connsiteY41" fmla="*/ 3405968 h 3405968"/>
              <a:gd name="connsiteX42" fmla="*/ 0 w 11863587"/>
              <a:gd name="connsiteY42" fmla="*/ 2838295 h 3405968"/>
              <a:gd name="connsiteX43" fmla="*/ 0 w 11863587"/>
              <a:gd name="connsiteY43" fmla="*/ 2225227 h 3405968"/>
              <a:gd name="connsiteX44" fmla="*/ 0 w 11863587"/>
              <a:gd name="connsiteY44" fmla="*/ 1634865 h 3405968"/>
              <a:gd name="connsiteX45" fmla="*/ 0 w 11863587"/>
              <a:gd name="connsiteY45" fmla="*/ 1135329 h 3405968"/>
              <a:gd name="connsiteX46" fmla="*/ 0 w 11863587"/>
              <a:gd name="connsiteY46" fmla="*/ 567673 h 340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863587" h="3405968" fill="none" extrusionOk="0">
                <a:moveTo>
                  <a:pt x="0" y="567673"/>
                </a:moveTo>
                <a:cubicBezTo>
                  <a:pt x="54719" y="201392"/>
                  <a:pt x="307462" y="-33977"/>
                  <a:pt x="567673" y="0"/>
                </a:cubicBezTo>
                <a:cubicBezTo>
                  <a:pt x="759357" y="-277"/>
                  <a:pt x="889771" y="-4194"/>
                  <a:pt x="1130906" y="0"/>
                </a:cubicBezTo>
                <a:cubicBezTo>
                  <a:pt x="1372041" y="4194"/>
                  <a:pt x="1590707" y="26738"/>
                  <a:pt x="1801421" y="0"/>
                </a:cubicBezTo>
                <a:cubicBezTo>
                  <a:pt x="2012136" y="-26738"/>
                  <a:pt x="2506727" y="-19521"/>
                  <a:pt x="2686501" y="0"/>
                </a:cubicBezTo>
                <a:cubicBezTo>
                  <a:pt x="2866275" y="19521"/>
                  <a:pt x="3028106" y="15823"/>
                  <a:pt x="3357016" y="0"/>
                </a:cubicBezTo>
                <a:cubicBezTo>
                  <a:pt x="3685927" y="-15823"/>
                  <a:pt x="3799077" y="2239"/>
                  <a:pt x="4027531" y="0"/>
                </a:cubicBezTo>
                <a:cubicBezTo>
                  <a:pt x="4255985" y="-2239"/>
                  <a:pt x="4412945" y="-24543"/>
                  <a:pt x="4698046" y="0"/>
                </a:cubicBezTo>
                <a:cubicBezTo>
                  <a:pt x="4983147" y="24543"/>
                  <a:pt x="4936464" y="4402"/>
                  <a:pt x="5046714" y="0"/>
                </a:cubicBezTo>
                <a:cubicBezTo>
                  <a:pt x="5156964" y="-4402"/>
                  <a:pt x="5503535" y="24951"/>
                  <a:pt x="5717229" y="0"/>
                </a:cubicBezTo>
                <a:cubicBezTo>
                  <a:pt x="5930923" y="-24951"/>
                  <a:pt x="6104553" y="-27433"/>
                  <a:pt x="6280461" y="0"/>
                </a:cubicBezTo>
                <a:cubicBezTo>
                  <a:pt x="6456369" y="27433"/>
                  <a:pt x="6679678" y="-13853"/>
                  <a:pt x="6843694" y="0"/>
                </a:cubicBezTo>
                <a:cubicBezTo>
                  <a:pt x="7007710" y="13853"/>
                  <a:pt x="7444024" y="7687"/>
                  <a:pt x="7728774" y="0"/>
                </a:cubicBezTo>
                <a:cubicBezTo>
                  <a:pt x="8013524" y="-7687"/>
                  <a:pt x="7957891" y="-13442"/>
                  <a:pt x="8184724" y="0"/>
                </a:cubicBezTo>
                <a:cubicBezTo>
                  <a:pt x="8411557" y="13442"/>
                  <a:pt x="8420162" y="2086"/>
                  <a:pt x="8640674" y="0"/>
                </a:cubicBezTo>
                <a:cubicBezTo>
                  <a:pt x="8861186" y="-2086"/>
                  <a:pt x="8862527" y="12217"/>
                  <a:pt x="8989342" y="0"/>
                </a:cubicBezTo>
                <a:cubicBezTo>
                  <a:pt x="9116157" y="-12217"/>
                  <a:pt x="9170461" y="2037"/>
                  <a:pt x="9338010" y="0"/>
                </a:cubicBezTo>
                <a:cubicBezTo>
                  <a:pt x="9505559" y="-2037"/>
                  <a:pt x="9573527" y="17331"/>
                  <a:pt x="9686678" y="0"/>
                </a:cubicBezTo>
                <a:cubicBezTo>
                  <a:pt x="9799829" y="-17331"/>
                  <a:pt x="10124028" y="21604"/>
                  <a:pt x="10249911" y="0"/>
                </a:cubicBezTo>
                <a:cubicBezTo>
                  <a:pt x="10375794" y="-21604"/>
                  <a:pt x="10843778" y="46553"/>
                  <a:pt x="11295914" y="0"/>
                </a:cubicBezTo>
                <a:cubicBezTo>
                  <a:pt x="11631621" y="-11301"/>
                  <a:pt x="11906259" y="282244"/>
                  <a:pt x="11863587" y="567673"/>
                </a:cubicBezTo>
                <a:cubicBezTo>
                  <a:pt x="11856069" y="825110"/>
                  <a:pt x="11888362" y="898547"/>
                  <a:pt x="11863587" y="1112622"/>
                </a:cubicBezTo>
                <a:cubicBezTo>
                  <a:pt x="11838812" y="1326697"/>
                  <a:pt x="11839896" y="1575528"/>
                  <a:pt x="11863587" y="1702984"/>
                </a:cubicBezTo>
                <a:cubicBezTo>
                  <a:pt x="11887278" y="1830440"/>
                  <a:pt x="11877837" y="2187820"/>
                  <a:pt x="11863587" y="2316052"/>
                </a:cubicBezTo>
                <a:cubicBezTo>
                  <a:pt x="11849337" y="2444284"/>
                  <a:pt x="11844639" y="2611708"/>
                  <a:pt x="11863587" y="2838295"/>
                </a:cubicBezTo>
                <a:cubicBezTo>
                  <a:pt x="11920277" y="3167836"/>
                  <a:pt x="11645343" y="3378063"/>
                  <a:pt x="11295914" y="3405968"/>
                </a:cubicBezTo>
                <a:cubicBezTo>
                  <a:pt x="11035403" y="3405330"/>
                  <a:pt x="10825221" y="3434128"/>
                  <a:pt x="10625399" y="3405968"/>
                </a:cubicBezTo>
                <a:cubicBezTo>
                  <a:pt x="10425578" y="3377808"/>
                  <a:pt x="10353557" y="3419602"/>
                  <a:pt x="10169449" y="3405968"/>
                </a:cubicBezTo>
                <a:cubicBezTo>
                  <a:pt x="9985341" y="3392335"/>
                  <a:pt x="9909283" y="3407640"/>
                  <a:pt x="9820781" y="3405968"/>
                </a:cubicBezTo>
                <a:cubicBezTo>
                  <a:pt x="9732279" y="3404296"/>
                  <a:pt x="9141337" y="3399277"/>
                  <a:pt x="8935701" y="3405968"/>
                </a:cubicBezTo>
                <a:cubicBezTo>
                  <a:pt x="8730065" y="3412659"/>
                  <a:pt x="8596827" y="3411415"/>
                  <a:pt x="8265186" y="3405968"/>
                </a:cubicBezTo>
                <a:cubicBezTo>
                  <a:pt x="7933546" y="3400521"/>
                  <a:pt x="7693635" y="3427184"/>
                  <a:pt x="7487388" y="3405968"/>
                </a:cubicBezTo>
                <a:cubicBezTo>
                  <a:pt x="7281141" y="3384752"/>
                  <a:pt x="7018692" y="3429452"/>
                  <a:pt x="6816873" y="3405968"/>
                </a:cubicBezTo>
                <a:cubicBezTo>
                  <a:pt x="6615055" y="3382484"/>
                  <a:pt x="6315281" y="3406843"/>
                  <a:pt x="6146358" y="3405968"/>
                </a:cubicBezTo>
                <a:cubicBezTo>
                  <a:pt x="5977435" y="3405093"/>
                  <a:pt x="5550752" y="3387433"/>
                  <a:pt x="5368561" y="3405968"/>
                </a:cubicBezTo>
                <a:cubicBezTo>
                  <a:pt x="5186370" y="3424503"/>
                  <a:pt x="4926893" y="3408329"/>
                  <a:pt x="4698046" y="3405968"/>
                </a:cubicBezTo>
                <a:cubicBezTo>
                  <a:pt x="4469199" y="3403607"/>
                  <a:pt x="4292345" y="3412595"/>
                  <a:pt x="4027531" y="3405968"/>
                </a:cubicBezTo>
                <a:cubicBezTo>
                  <a:pt x="3762718" y="3399341"/>
                  <a:pt x="3776957" y="3385395"/>
                  <a:pt x="3571580" y="3405968"/>
                </a:cubicBezTo>
                <a:cubicBezTo>
                  <a:pt x="3366203" y="3426541"/>
                  <a:pt x="3293141" y="3399273"/>
                  <a:pt x="3222913" y="3405968"/>
                </a:cubicBezTo>
                <a:cubicBezTo>
                  <a:pt x="3152685" y="3412663"/>
                  <a:pt x="2677717" y="3423553"/>
                  <a:pt x="2445115" y="3405968"/>
                </a:cubicBezTo>
                <a:cubicBezTo>
                  <a:pt x="2212513" y="3388383"/>
                  <a:pt x="1785266" y="3403038"/>
                  <a:pt x="1560035" y="3405968"/>
                </a:cubicBezTo>
                <a:cubicBezTo>
                  <a:pt x="1334804" y="3408898"/>
                  <a:pt x="885806" y="3451708"/>
                  <a:pt x="567673" y="3405968"/>
                </a:cubicBezTo>
                <a:cubicBezTo>
                  <a:pt x="282111" y="3387223"/>
                  <a:pt x="29702" y="3189347"/>
                  <a:pt x="0" y="2838295"/>
                </a:cubicBezTo>
                <a:cubicBezTo>
                  <a:pt x="8398" y="2630111"/>
                  <a:pt x="-7452" y="2389025"/>
                  <a:pt x="0" y="2225227"/>
                </a:cubicBezTo>
                <a:cubicBezTo>
                  <a:pt x="7452" y="2061429"/>
                  <a:pt x="-2248" y="1835614"/>
                  <a:pt x="0" y="1634865"/>
                </a:cubicBezTo>
                <a:cubicBezTo>
                  <a:pt x="2248" y="1434116"/>
                  <a:pt x="7848" y="1264586"/>
                  <a:pt x="0" y="1135329"/>
                </a:cubicBezTo>
                <a:cubicBezTo>
                  <a:pt x="-7848" y="1006072"/>
                  <a:pt x="10754" y="682561"/>
                  <a:pt x="0" y="567673"/>
                </a:cubicBezTo>
                <a:close/>
              </a:path>
              <a:path w="11863587" h="3405968" stroke="0" extrusionOk="0">
                <a:moveTo>
                  <a:pt x="0" y="567673"/>
                </a:moveTo>
                <a:cubicBezTo>
                  <a:pt x="-24032" y="297061"/>
                  <a:pt x="300142" y="-41321"/>
                  <a:pt x="567673" y="0"/>
                </a:cubicBezTo>
                <a:cubicBezTo>
                  <a:pt x="831077" y="-16464"/>
                  <a:pt x="946146" y="3987"/>
                  <a:pt x="1130906" y="0"/>
                </a:cubicBezTo>
                <a:cubicBezTo>
                  <a:pt x="1315666" y="-3987"/>
                  <a:pt x="1419802" y="-19140"/>
                  <a:pt x="1586856" y="0"/>
                </a:cubicBezTo>
                <a:cubicBezTo>
                  <a:pt x="1753910" y="19140"/>
                  <a:pt x="1763724" y="-7690"/>
                  <a:pt x="1935524" y="0"/>
                </a:cubicBezTo>
                <a:cubicBezTo>
                  <a:pt x="2107324" y="7690"/>
                  <a:pt x="2352613" y="11541"/>
                  <a:pt x="2713321" y="0"/>
                </a:cubicBezTo>
                <a:cubicBezTo>
                  <a:pt x="3074029" y="-11541"/>
                  <a:pt x="3076702" y="10931"/>
                  <a:pt x="3169271" y="0"/>
                </a:cubicBezTo>
                <a:cubicBezTo>
                  <a:pt x="3261840" y="-10931"/>
                  <a:pt x="3579731" y="18404"/>
                  <a:pt x="3947069" y="0"/>
                </a:cubicBezTo>
                <a:cubicBezTo>
                  <a:pt x="4314407" y="-18404"/>
                  <a:pt x="4209172" y="20110"/>
                  <a:pt x="4403019" y="0"/>
                </a:cubicBezTo>
                <a:cubicBezTo>
                  <a:pt x="4596866" y="-20110"/>
                  <a:pt x="5003697" y="35327"/>
                  <a:pt x="5180817" y="0"/>
                </a:cubicBezTo>
                <a:cubicBezTo>
                  <a:pt x="5357937" y="-35327"/>
                  <a:pt x="5714826" y="36629"/>
                  <a:pt x="5958614" y="0"/>
                </a:cubicBezTo>
                <a:cubicBezTo>
                  <a:pt x="6202402" y="-36629"/>
                  <a:pt x="6488178" y="-8216"/>
                  <a:pt x="6629129" y="0"/>
                </a:cubicBezTo>
                <a:cubicBezTo>
                  <a:pt x="6770081" y="8216"/>
                  <a:pt x="7035035" y="-22041"/>
                  <a:pt x="7192362" y="0"/>
                </a:cubicBezTo>
                <a:cubicBezTo>
                  <a:pt x="7349689" y="22041"/>
                  <a:pt x="7420869" y="-9406"/>
                  <a:pt x="7541030" y="0"/>
                </a:cubicBezTo>
                <a:cubicBezTo>
                  <a:pt x="7661191" y="9406"/>
                  <a:pt x="7959518" y="-27160"/>
                  <a:pt x="8318827" y="0"/>
                </a:cubicBezTo>
                <a:cubicBezTo>
                  <a:pt x="8678136" y="27160"/>
                  <a:pt x="8682496" y="-16323"/>
                  <a:pt x="8882060" y="0"/>
                </a:cubicBezTo>
                <a:cubicBezTo>
                  <a:pt x="9081624" y="16323"/>
                  <a:pt x="9273597" y="-26226"/>
                  <a:pt x="9552575" y="0"/>
                </a:cubicBezTo>
                <a:cubicBezTo>
                  <a:pt x="9831554" y="26226"/>
                  <a:pt x="9942756" y="-15634"/>
                  <a:pt x="10115807" y="0"/>
                </a:cubicBezTo>
                <a:cubicBezTo>
                  <a:pt x="10288858" y="15634"/>
                  <a:pt x="10824070" y="50188"/>
                  <a:pt x="11295914" y="0"/>
                </a:cubicBezTo>
                <a:cubicBezTo>
                  <a:pt x="11610511" y="7667"/>
                  <a:pt x="11880921" y="249513"/>
                  <a:pt x="11863587" y="567673"/>
                </a:cubicBezTo>
                <a:cubicBezTo>
                  <a:pt x="11886909" y="788622"/>
                  <a:pt x="11886892" y="904319"/>
                  <a:pt x="11863587" y="1180741"/>
                </a:cubicBezTo>
                <a:cubicBezTo>
                  <a:pt x="11840282" y="1457163"/>
                  <a:pt x="11854134" y="1549304"/>
                  <a:pt x="11863587" y="1702984"/>
                </a:cubicBezTo>
                <a:cubicBezTo>
                  <a:pt x="11873040" y="1856664"/>
                  <a:pt x="11868097" y="2055094"/>
                  <a:pt x="11863587" y="2293346"/>
                </a:cubicBezTo>
                <a:cubicBezTo>
                  <a:pt x="11859077" y="2531598"/>
                  <a:pt x="11876326" y="2684073"/>
                  <a:pt x="11863587" y="2838295"/>
                </a:cubicBezTo>
                <a:cubicBezTo>
                  <a:pt x="11915872" y="3165900"/>
                  <a:pt x="11632081" y="3366115"/>
                  <a:pt x="11295914" y="3405968"/>
                </a:cubicBezTo>
                <a:cubicBezTo>
                  <a:pt x="11173856" y="3402782"/>
                  <a:pt x="11044203" y="3414871"/>
                  <a:pt x="10947246" y="3405968"/>
                </a:cubicBezTo>
                <a:cubicBezTo>
                  <a:pt x="10850289" y="3397065"/>
                  <a:pt x="10762887" y="3389460"/>
                  <a:pt x="10598578" y="3405968"/>
                </a:cubicBezTo>
                <a:cubicBezTo>
                  <a:pt x="10434269" y="3422476"/>
                  <a:pt x="10131261" y="3384217"/>
                  <a:pt x="9820781" y="3405968"/>
                </a:cubicBezTo>
                <a:cubicBezTo>
                  <a:pt x="9510301" y="3427719"/>
                  <a:pt x="9502014" y="3388266"/>
                  <a:pt x="9257548" y="3405968"/>
                </a:cubicBezTo>
                <a:cubicBezTo>
                  <a:pt x="9013082" y="3423670"/>
                  <a:pt x="8905901" y="3396463"/>
                  <a:pt x="8694316" y="3405968"/>
                </a:cubicBezTo>
                <a:cubicBezTo>
                  <a:pt x="8482731" y="3415473"/>
                  <a:pt x="8284231" y="3407305"/>
                  <a:pt x="7916518" y="3405968"/>
                </a:cubicBezTo>
                <a:cubicBezTo>
                  <a:pt x="7548805" y="3404631"/>
                  <a:pt x="7665102" y="3406497"/>
                  <a:pt x="7567850" y="3405968"/>
                </a:cubicBezTo>
                <a:cubicBezTo>
                  <a:pt x="7470598" y="3405439"/>
                  <a:pt x="7233029" y="3400424"/>
                  <a:pt x="7004618" y="3405968"/>
                </a:cubicBezTo>
                <a:cubicBezTo>
                  <a:pt x="6776207" y="3411512"/>
                  <a:pt x="6818851" y="3419496"/>
                  <a:pt x="6655950" y="3405968"/>
                </a:cubicBezTo>
                <a:cubicBezTo>
                  <a:pt x="6493049" y="3392440"/>
                  <a:pt x="6056177" y="3420352"/>
                  <a:pt x="5878152" y="3405968"/>
                </a:cubicBezTo>
                <a:cubicBezTo>
                  <a:pt x="5700127" y="3391584"/>
                  <a:pt x="5613452" y="3405249"/>
                  <a:pt x="5529484" y="3405968"/>
                </a:cubicBezTo>
                <a:cubicBezTo>
                  <a:pt x="5445516" y="3406687"/>
                  <a:pt x="5200439" y="3403060"/>
                  <a:pt x="4966252" y="3405968"/>
                </a:cubicBezTo>
                <a:cubicBezTo>
                  <a:pt x="4732065" y="3408876"/>
                  <a:pt x="4696734" y="3425018"/>
                  <a:pt x="4510302" y="3405968"/>
                </a:cubicBezTo>
                <a:cubicBezTo>
                  <a:pt x="4323870" y="3386919"/>
                  <a:pt x="4261754" y="3410602"/>
                  <a:pt x="4054351" y="3405968"/>
                </a:cubicBezTo>
                <a:cubicBezTo>
                  <a:pt x="3846948" y="3401334"/>
                  <a:pt x="3795212" y="3409273"/>
                  <a:pt x="3705683" y="3405968"/>
                </a:cubicBezTo>
                <a:cubicBezTo>
                  <a:pt x="3616154" y="3402663"/>
                  <a:pt x="3283570" y="3423180"/>
                  <a:pt x="3142451" y="3405968"/>
                </a:cubicBezTo>
                <a:cubicBezTo>
                  <a:pt x="3001332" y="3388756"/>
                  <a:pt x="2817309" y="3410014"/>
                  <a:pt x="2579218" y="3405968"/>
                </a:cubicBezTo>
                <a:cubicBezTo>
                  <a:pt x="2341127" y="3401922"/>
                  <a:pt x="2104893" y="3386759"/>
                  <a:pt x="1801421" y="3405968"/>
                </a:cubicBezTo>
                <a:cubicBezTo>
                  <a:pt x="1497949" y="3425177"/>
                  <a:pt x="1496323" y="3389984"/>
                  <a:pt x="1345470" y="3405968"/>
                </a:cubicBezTo>
                <a:cubicBezTo>
                  <a:pt x="1194617" y="3421952"/>
                  <a:pt x="780622" y="3418770"/>
                  <a:pt x="567673" y="3405968"/>
                </a:cubicBezTo>
                <a:cubicBezTo>
                  <a:pt x="209533" y="3374050"/>
                  <a:pt x="-10012" y="3127812"/>
                  <a:pt x="0" y="2838295"/>
                </a:cubicBezTo>
                <a:cubicBezTo>
                  <a:pt x="1619" y="2567097"/>
                  <a:pt x="-17084" y="2425146"/>
                  <a:pt x="0" y="2293346"/>
                </a:cubicBezTo>
                <a:cubicBezTo>
                  <a:pt x="17084" y="2161546"/>
                  <a:pt x="7449" y="1984704"/>
                  <a:pt x="0" y="1680278"/>
                </a:cubicBezTo>
                <a:cubicBezTo>
                  <a:pt x="-7449" y="1375852"/>
                  <a:pt x="28915" y="1369925"/>
                  <a:pt x="0" y="1089916"/>
                </a:cubicBezTo>
                <a:cubicBezTo>
                  <a:pt x="-28915" y="809907"/>
                  <a:pt x="-25291" y="731300"/>
                  <a:pt x="0" y="5676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30519287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7030A0"/>
              </a:buClr>
              <a:buSzPct val="110000"/>
              <a:buFont typeface="Zapf Dingbats"/>
              <a:buChar char="❀"/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 building for public and primary health care among students, care providers, professionals, and researchers (Educate and Train).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SzPct val="110000"/>
              <a:buFont typeface="Zapf Dingbats"/>
              <a:buChar char="❀"/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and establish rigorous research within the Jordanian context without losing building upon the current body of science.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Clr>
                <a:srgbClr val="7030A0"/>
              </a:buClr>
              <a:buSzPct val="110000"/>
              <a:buFont typeface="Zapf Dingbats"/>
              <a:buChar char="❀"/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Reward and champion researchers (New and established) to institutionalize and normalize public health as a vital component of the health system.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Snip Single Corner Rectangle 9">
            <a:extLst>
              <a:ext uri="{FF2B5EF4-FFF2-40B4-BE49-F238E27FC236}">
                <a16:creationId xmlns:a16="http://schemas.microsoft.com/office/drawing/2014/main" id="{33F31376-9FFD-FC4D-94E8-758EDF481451}"/>
              </a:ext>
            </a:extLst>
          </p:cNvPr>
          <p:cNvSpPr/>
          <p:nvPr/>
        </p:nvSpPr>
        <p:spPr>
          <a:xfrm>
            <a:off x="1581150" y="5202253"/>
            <a:ext cx="9029700" cy="1197481"/>
          </a:xfrm>
          <a:custGeom>
            <a:avLst/>
            <a:gdLst>
              <a:gd name="connsiteX0" fmla="*/ 0 w 9029700"/>
              <a:gd name="connsiteY0" fmla="*/ 0 h 1197481"/>
              <a:gd name="connsiteX1" fmla="*/ 588674 w 9029700"/>
              <a:gd name="connsiteY1" fmla="*/ 0 h 1197481"/>
              <a:gd name="connsiteX2" fmla="*/ 1177349 w 9029700"/>
              <a:gd name="connsiteY2" fmla="*/ 0 h 1197481"/>
              <a:gd name="connsiteX3" fmla="*/ 1589421 w 9029700"/>
              <a:gd name="connsiteY3" fmla="*/ 0 h 1197481"/>
              <a:gd name="connsiteX4" fmla="*/ 2354698 w 9029700"/>
              <a:gd name="connsiteY4" fmla="*/ 0 h 1197481"/>
              <a:gd name="connsiteX5" fmla="*/ 2943372 w 9029700"/>
              <a:gd name="connsiteY5" fmla="*/ 0 h 1197481"/>
              <a:gd name="connsiteX6" fmla="*/ 3708649 w 9029700"/>
              <a:gd name="connsiteY6" fmla="*/ 0 h 1197481"/>
              <a:gd name="connsiteX7" fmla="*/ 4385624 w 9029700"/>
              <a:gd name="connsiteY7" fmla="*/ 0 h 1197481"/>
              <a:gd name="connsiteX8" fmla="*/ 4885998 w 9029700"/>
              <a:gd name="connsiteY8" fmla="*/ 0 h 1197481"/>
              <a:gd name="connsiteX9" fmla="*/ 5562973 w 9029700"/>
              <a:gd name="connsiteY9" fmla="*/ 0 h 1197481"/>
              <a:gd name="connsiteX10" fmla="*/ 5975045 w 9029700"/>
              <a:gd name="connsiteY10" fmla="*/ 0 h 1197481"/>
              <a:gd name="connsiteX11" fmla="*/ 6563720 w 9029700"/>
              <a:gd name="connsiteY11" fmla="*/ 0 h 1197481"/>
              <a:gd name="connsiteX12" fmla="*/ 6887490 w 9029700"/>
              <a:gd name="connsiteY12" fmla="*/ 0 h 1197481"/>
              <a:gd name="connsiteX13" fmla="*/ 7652767 w 9029700"/>
              <a:gd name="connsiteY13" fmla="*/ 0 h 1197481"/>
              <a:gd name="connsiteX14" fmla="*/ 8241442 w 9029700"/>
              <a:gd name="connsiteY14" fmla="*/ 0 h 1197481"/>
              <a:gd name="connsiteX15" fmla="*/ 8830116 w 9029700"/>
              <a:gd name="connsiteY15" fmla="*/ 0 h 1197481"/>
              <a:gd name="connsiteX16" fmla="*/ 9029700 w 9029700"/>
              <a:gd name="connsiteY16" fmla="*/ 199584 h 1197481"/>
              <a:gd name="connsiteX17" fmla="*/ 9029700 w 9029700"/>
              <a:gd name="connsiteY17" fmla="*/ 678575 h 1197481"/>
              <a:gd name="connsiteX18" fmla="*/ 9029700 w 9029700"/>
              <a:gd name="connsiteY18" fmla="*/ 1197481 h 1197481"/>
              <a:gd name="connsiteX19" fmla="*/ 8465344 w 9029700"/>
              <a:gd name="connsiteY19" fmla="*/ 1197481 h 1197481"/>
              <a:gd name="connsiteX20" fmla="*/ 7720394 w 9029700"/>
              <a:gd name="connsiteY20" fmla="*/ 1197481 h 1197481"/>
              <a:gd name="connsiteX21" fmla="*/ 7065740 w 9029700"/>
              <a:gd name="connsiteY21" fmla="*/ 1197481 h 1197481"/>
              <a:gd name="connsiteX22" fmla="*/ 6681978 w 9029700"/>
              <a:gd name="connsiteY22" fmla="*/ 1197481 h 1197481"/>
              <a:gd name="connsiteX23" fmla="*/ 6027325 w 9029700"/>
              <a:gd name="connsiteY23" fmla="*/ 1197481 h 1197481"/>
              <a:gd name="connsiteX24" fmla="*/ 5553266 w 9029700"/>
              <a:gd name="connsiteY24" fmla="*/ 1197481 h 1197481"/>
              <a:gd name="connsiteX25" fmla="*/ 5169503 w 9029700"/>
              <a:gd name="connsiteY25" fmla="*/ 1197481 h 1197481"/>
              <a:gd name="connsiteX26" fmla="*/ 4876038 w 9029700"/>
              <a:gd name="connsiteY26" fmla="*/ 1197481 h 1197481"/>
              <a:gd name="connsiteX27" fmla="*/ 4492276 w 9029700"/>
              <a:gd name="connsiteY27" fmla="*/ 1197481 h 1197481"/>
              <a:gd name="connsiteX28" fmla="*/ 4108514 w 9029700"/>
              <a:gd name="connsiteY28" fmla="*/ 1197481 h 1197481"/>
              <a:gd name="connsiteX29" fmla="*/ 3544157 w 9029700"/>
              <a:gd name="connsiteY29" fmla="*/ 1197481 h 1197481"/>
              <a:gd name="connsiteX30" fmla="*/ 2979801 w 9029700"/>
              <a:gd name="connsiteY30" fmla="*/ 1197481 h 1197481"/>
              <a:gd name="connsiteX31" fmla="*/ 2505742 w 9029700"/>
              <a:gd name="connsiteY31" fmla="*/ 1197481 h 1197481"/>
              <a:gd name="connsiteX32" fmla="*/ 1760792 w 9029700"/>
              <a:gd name="connsiteY32" fmla="*/ 1197481 h 1197481"/>
              <a:gd name="connsiteX33" fmla="*/ 1377029 w 9029700"/>
              <a:gd name="connsiteY33" fmla="*/ 1197481 h 1197481"/>
              <a:gd name="connsiteX34" fmla="*/ 632079 w 9029700"/>
              <a:gd name="connsiteY34" fmla="*/ 1197481 h 1197481"/>
              <a:gd name="connsiteX35" fmla="*/ 0 w 9029700"/>
              <a:gd name="connsiteY35" fmla="*/ 1197481 h 1197481"/>
              <a:gd name="connsiteX36" fmla="*/ 0 w 9029700"/>
              <a:gd name="connsiteY36" fmla="*/ 586766 h 1197481"/>
              <a:gd name="connsiteX37" fmla="*/ 0 w 9029700"/>
              <a:gd name="connsiteY37" fmla="*/ 0 h 119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029700" h="1197481" fill="none" extrusionOk="0">
                <a:moveTo>
                  <a:pt x="0" y="0"/>
                </a:moveTo>
                <a:cubicBezTo>
                  <a:pt x="125887" y="-38597"/>
                  <a:pt x="384666" y="4580"/>
                  <a:pt x="588674" y="0"/>
                </a:cubicBezTo>
                <a:cubicBezTo>
                  <a:pt x="792682" y="-4580"/>
                  <a:pt x="897771" y="54978"/>
                  <a:pt x="1177349" y="0"/>
                </a:cubicBezTo>
                <a:cubicBezTo>
                  <a:pt x="1456928" y="-54978"/>
                  <a:pt x="1487263" y="17762"/>
                  <a:pt x="1589421" y="0"/>
                </a:cubicBezTo>
                <a:cubicBezTo>
                  <a:pt x="1691579" y="-17762"/>
                  <a:pt x="2146816" y="70807"/>
                  <a:pt x="2354698" y="0"/>
                </a:cubicBezTo>
                <a:cubicBezTo>
                  <a:pt x="2562580" y="-70807"/>
                  <a:pt x="2680448" y="26541"/>
                  <a:pt x="2943372" y="0"/>
                </a:cubicBezTo>
                <a:cubicBezTo>
                  <a:pt x="3206296" y="-26541"/>
                  <a:pt x="3370357" y="55664"/>
                  <a:pt x="3708649" y="0"/>
                </a:cubicBezTo>
                <a:cubicBezTo>
                  <a:pt x="4046941" y="-55664"/>
                  <a:pt x="4054680" y="35394"/>
                  <a:pt x="4385624" y="0"/>
                </a:cubicBezTo>
                <a:cubicBezTo>
                  <a:pt x="4716569" y="-35394"/>
                  <a:pt x="4735906" y="280"/>
                  <a:pt x="4885998" y="0"/>
                </a:cubicBezTo>
                <a:cubicBezTo>
                  <a:pt x="5036090" y="-280"/>
                  <a:pt x="5261373" y="72053"/>
                  <a:pt x="5562973" y="0"/>
                </a:cubicBezTo>
                <a:cubicBezTo>
                  <a:pt x="5864573" y="-72053"/>
                  <a:pt x="5772511" y="11684"/>
                  <a:pt x="5975045" y="0"/>
                </a:cubicBezTo>
                <a:cubicBezTo>
                  <a:pt x="6177579" y="-11684"/>
                  <a:pt x="6440606" y="40050"/>
                  <a:pt x="6563720" y="0"/>
                </a:cubicBezTo>
                <a:cubicBezTo>
                  <a:pt x="6686835" y="-40050"/>
                  <a:pt x="6786047" y="34429"/>
                  <a:pt x="6887490" y="0"/>
                </a:cubicBezTo>
                <a:cubicBezTo>
                  <a:pt x="6988933" y="-34429"/>
                  <a:pt x="7355753" y="28399"/>
                  <a:pt x="7652767" y="0"/>
                </a:cubicBezTo>
                <a:cubicBezTo>
                  <a:pt x="7949781" y="-28399"/>
                  <a:pt x="7949838" y="25954"/>
                  <a:pt x="8241442" y="0"/>
                </a:cubicBezTo>
                <a:cubicBezTo>
                  <a:pt x="8533046" y="-25954"/>
                  <a:pt x="8632174" y="28120"/>
                  <a:pt x="8830116" y="0"/>
                </a:cubicBezTo>
                <a:cubicBezTo>
                  <a:pt x="8929308" y="79173"/>
                  <a:pt x="8922049" y="131583"/>
                  <a:pt x="9029700" y="199584"/>
                </a:cubicBezTo>
                <a:cubicBezTo>
                  <a:pt x="9040813" y="371429"/>
                  <a:pt x="8982194" y="527845"/>
                  <a:pt x="9029700" y="678575"/>
                </a:cubicBezTo>
                <a:cubicBezTo>
                  <a:pt x="9077206" y="829305"/>
                  <a:pt x="9010958" y="944187"/>
                  <a:pt x="9029700" y="1197481"/>
                </a:cubicBezTo>
                <a:cubicBezTo>
                  <a:pt x="8766216" y="1197718"/>
                  <a:pt x="8617817" y="1182082"/>
                  <a:pt x="8465344" y="1197481"/>
                </a:cubicBezTo>
                <a:cubicBezTo>
                  <a:pt x="8312871" y="1212880"/>
                  <a:pt x="8029383" y="1145885"/>
                  <a:pt x="7720394" y="1197481"/>
                </a:cubicBezTo>
                <a:cubicBezTo>
                  <a:pt x="7411405" y="1249077"/>
                  <a:pt x="7267254" y="1146819"/>
                  <a:pt x="7065740" y="1197481"/>
                </a:cubicBezTo>
                <a:cubicBezTo>
                  <a:pt x="6864226" y="1248143"/>
                  <a:pt x="6784566" y="1157979"/>
                  <a:pt x="6681978" y="1197481"/>
                </a:cubicBezTo>
                <a:cubicBezTo>
                  <a:pt x="6579390" y="1236983"/>
                  <a:pt x="6223923" y="1161241"/>
                  <a:pt x="6027325" y="1197481"/>
                </a:cubicBezTo>
                <a:cubicBezTo>
                  <a:pt x="5830727" y="1233721"/>
                  <a:pt x="5789397" y="1143202"/>
                  <a:pt x="5553266" y="1197481"/>
                </a:cubicBezTo>
                <a:cubicBezTo>
                  <a:pt x="5317135" y="1251760"/>
                  <a:pt x="5251316" y="1185924"/>
                  <a:pt x="5169503" y="1197481"/>
                </a:cubicBezTo>
                <a:cubicBezTo>
                  <a:pt x="5087690" y="1209038"/>
                  <a:pt x="5008930" y="1191479"/>
                  <a:pt x="4876038" y="1197481"/>
                </a:cubicBezTo>
                <a:cubicBezTo>
                  <a:pt x="4743146" y="1203483"/>
                  <a:pt x="4667432" y="1174873"/>
                  <a:pt x="4492276" y="1197481"/>
                </a:cubicBezTo>
                <a:cubicBezTo>
                  <a:pt x="4317120" y="1220089"/>
                  <a:pt x="4232307" y="1195259"/>
                  <a:pt x="4108514" y="1197481"/>
                </a:cubicBezTo>
                <a:cubicBezTo>
                  <a:pt x="3984721" y="1199703"/>
                  <a:pt x="3784811" y="1188050"/>
                  <a:pt x="3544157" y="1197481"/>
                </a:cubicBezTo>
                <a:cubicBezTo>
                  <a:pt x="3303503" y="1206912"/>
                  <a:pt x="3151430" y="1167679"/>
                  <a:pt x="2979801" y="1197481"/>
                </a:cubicBezTo>
                <a:cubicBezTo>
                  <a:pt x="2808172" y="1227283"/>
                  <a:pt x="2707857" y="1189931"/>
                  <a:pt x="2505742" y="1197481"/>
                </a:cubicBezTo>
                <a:cubicBezTo>
                  <a:pt x="2303627" y="1205031"/>
                  <a:pt x="1970837" y="1113886"/>
                  <a:pt x="1760792" y="1197481"/>
                </a:cubicBezTo>
                <a:cubicBezTo>
                  <a:pt x="1550747" y="1281076"/>
                  <a:pt x="1545936" y="1170248"/>
                  <a:pt x="1377029" y="1197481"/>
                </a:cubicBezTo>
                <a:cubicBezTo>
                  <a:pt x="1208122" y="1224714"/>
                  <a:pt x="945116" y="1163986"/>
                  <a:pt x="632079" y="1197481"/>
                </a:cubicBezTo>
                <a:cubicBezTo>
                  <a:pt x="319042" y="1230976"/>
                  <a:pt x="195344" y="1155956"/>
                  <a:pt x="0" y="1197481"/>
                </a:cubicBezTo>
                <a:cubicBezTo>
                  <a:pt x="-46114" y="901780"/>
                  <a:pt x="16824" y="849617"/>
                  <a:pt x="0" y="586766"/>
                </a:cubicBezTo>
                <a:cubicBezTo>
                  <a:pt x="-16824" y="323916"/>
                  <a:pt x="57102" y="254027"/>
                  <a:pt x="0" y="0"/>
                </a:cubicBezTo>
                <a:close/>
              </a:path>
              <a:path w="9029700" h="1197481" stroke="0" extrusionOk="0">
                <a:moveTo>
                  <a:pt x="0" y="0"/>
                </a:moveTo>
                <a:cubicBezTo>
                  <a:pt x="110295" y="-33252"/>
                  <a:pt x="379137" y="45536"/>
                  <a:pt x="500373" y="0"/>
                </a:cubicBezTo>
                <a:cubicBezTo>
                  <a:pt x="621609" y="-45536"/>
                  <a:pt x="725120" y="13111"/>
                  <a:pt x="824144" y="0"/>
                </a:cubicBezTo>
                <a:cubicBezTo>
                  <a:pt x="923168" y="-13111"/>
                  <a:pt x="1284988" y="69205"/>
                  <a:pt x="1589421" y="0"/>
                </a:cubicBezTo>
                <a:cubicBezTo>
                  <a:pt x="1893854" y="-69205"/>
                  <a:pt x="1842833" y="1846"/>
                  <a:pt x="2089794" y="0"/>
                </a:cubicBezTo>
                <a:cubicBezTo>
                  <a:pt x="2336755" y="-1846"/>
                  <a:pt x="2349329" y="21421"/>
                  <a:pt x="2590167" y="0"/>
                </a:cubicBezTo>
                <a:cubicBezTo>
                  <a:pt x="2831005" y="-21421"/>
                  <a:pt x="2980587" y="3333"/>
                  <a:pt x="3355444" y="0"/>
                </a:cubicBezTo>
                <a:cubicBezTo>
                  <a:pt x="3730301" y="-3333"/>
                  <a:pt x="3635318" y="35792"/>
                  <a:pt x="3767516" y="0"/>
                </a:cubicBezTo>
                <a:cubicBezTo>
                  <a:pt x="3899714" y="-35792"/>
                  <a:pt x="4310009" y="85769"/>
                  <a:pt x="4532793" y="0"/>
                </a:cubicBezTo>
                <a:cubicBezTo>
                  <a:pt x="4755577" y="-85769"/>
                  <a:pt x="4944083" y="33216"/>
                  <a:pt x="5298070" y="0"/>
                </a:cubicBezTo>
                <a:cubicBezTo>
                  <a:pt x="5652057" y="-33216"/>
                  <a:pt x="5731489" y="35599"/>
                  <a:pt x="5886744" y="0"/>
                </a:cubicBezTo>
                <a:cubicBezTo>
                  <a:pt x="6041999" y="-35599"/>
                  <a:pt x="6279859" y="24540"/>
                  <a:pt x="6652021" y="0"/>
                </a:cubicBezTo>
                <a:cubicBezTo>
                  <a:pt x="7024183" y="-24540"/>
                  <a:pt x="7006896" y="40792"/>
                  <a:pt x="7152394" y="0"/>
                </a:cubicBezTo>
                <a:cubicBezTo>
                  <a:pt x="7297892" y="-40792"/>
                  <a:pt x="7458514" y="17360"/>
                  <a:pt x="7652767" y="0"/>
                </a:cubicBezTo>
                <a:cubicBezTo>
                  <a:pt x="7847020" y="-17360"/>
                  <a:pt x="8166614" y="57823"/>
                  <a:pt x="8329743" y="0"/>
                </a:cubicBezTo>
                <a:cubicBezTo>
                  <a:pt x="8492872" y="-57823"/>
                  <a:pt x="8673228" y="38527"/>
                  <a:pt x="8830116" y="0"/>
                </a:cubicBezTo>
                <a:cubicBezTo>
                  <a:pt x="8921039" y="54002"/>
                  <a:pt x="8960996" y="156306"/>
                  <a:pt x="9029700" y="199584"/>
                </a:cubicBezTo>
                <a:cubicBezTo>
                  <a:pt x="9054092" y="359652"/>
                  <a:pt x="8984712" y="454450"/>
                  <a:pt x="9029700" y="708511"/>
                </a:cubicBezTo>
                <a:cubicBezTo>
                  <a:pt x="9074688" y="962572"/>
                  <a:pt x="8988552" y="996596"/>
                  <a:pt x="9029700" y="1197481"/>
                </a:cubicBezTo>
                <a:cubicBezTo>
                  <a:pt x="8938122" y="1202415"/>
                  <a:pt x="8856539" y="1163821"/>
                  <a:pt x="8736235" y="1197481"/>
                </a:cubicBezTo>
                <a:cubicBezTo>
                  <a:pt x="8615931" y="1231141"/>
                  <a:pt x="8543039" y="1193203"/>
                  <a:pt x="8352473" y="1197481"/>
                </a:cubicBezTo>
                <a:cubicBezTo>
                  <a:pt x="8161907" y="1201759"/>
                  <a:pt x="8031937" y="1188504"/>
                  <a:pt x="7878413" y="1197481"/>
                </a:cubicBezTo>
                <a:cubicBezTo>
                  <a:pt x="7724889" y="1206458"/>
                  <a:pt x="7352921" y="1189428"/>
                  <a:pt x="7133463" y="1197481"/>
                </a:cubicBezTo>
                <a:cubicBezTo>
                  <a:pt x="6914005" y="1205534"/>
                  <a:pt x="6829246" y="1167736"/>
                  <a:pt x="6569107" y="1197481"/>
                </a:cubicBezTo>
                <a:cubicBezTo>
                  <a:pt x="6308968" y="1227226"/>
                  <a:pt x="6331401" y="1180389"/>
                  <a:pt x="6095048" y="1197481"/>
                </a:cubicBezTo>
                <a:cubicBezTo>
                  <a:pt x="5858695" y="1214573"/>
                  <a:pt x="5936531" y="1163559"/>
                  <a:pt x="5801582" y="1197481"/>
                </a:cubicBezTo>
                <a:cubicBezTo>
                  <a:pt x="5666633" y="1231403"/>
                  <a:pt x="5596882" y="1163313"/>
                  <a:pt x="5508117" y="1197481"/>
                </a:cubicBezTo>
                <a:cubicBezTo>
                  <a:pt x="5419353" y="1231649"/>
                  <a:pt x="5033328" y="1159008"/>
                  <a:pt x="4853464" y="1197481"/>
                </a:cubicBezTo>
                <a:cubicBezTo>
                  <a:pt x="4673600" y="1235954"/>
                  <a:pt x="4575843" y="1188045"/>
                  <a:pt x="4469702" y="1197481"/>
                </a:cubicBezTo>
                <a:cubicBezTo>
                  <a:pt x="4363561" y="1206917"/>
                  <a:pt x="3922045" y="1131167"/>
                  <a:pt x="3724751" y="1197481"/>
                </a:cubicBezTo>
                <a:cubicBezTo>
                  <a:pt x="3527457" y="1263795"/>
                  <a:pt x="3381098" y="1196771"/>
                  <a:pt x="3250692" y="1197481"/>
                </a:cubicBezTo>
                <a:cubicBezTo>
                  <a:pt x="3120286" y="1198191"/>
                  <a:pt x="3078255" y="1172382"/>
                  <a:pt x="2957227" y="1197481"/>
                </a:cubicBezTo>
                <a:cubicBezTo>
                  <a:pt x="2836200" y="1222580"/>
                  <a:pt x="2508612" y="1185228"/>
                  <a:pt x="2302574" y="1197481"/>
                </a:cubicBezTo>
                <a:cubicBezTo>
                  <a:pt x="2096536" y="1209734"/>
                  <a:pt x="2049089" y="1172840"/>
                  <a:pt x="1918811" y="1197481"/>
                </a:cubicBezTo>
                <a:cubicBezTo>
                  <a:pt x="1788533" y="1222122"/>
                  <a:pt x="1455011" y="1179895"/>
                  <a:pt x="1264158" y="1197481"/>
                </a:cubicBezTo>
                <a:cubicBezTo>
                  <a:pt x="1073305" y="1215067"/>
                  <a:pt x="815342" y="1187378"/>
                  <a:pt x="519208" y="1197481"/>
                </a:cubicBezTo>
                <a:cubicBezTo>
                  <a:pt x="223074" y="1207584"/>
                  <a:pt x="168933" y="1184174"/>
                  <a:pt x="0" y="1197481"/>
                </a:cubicBezTo>
                <a:cubicBezTo>
                  <a:pt x="-18429" y="892428"/>
                  <a:pt x="37601" y="817085"/>
                  <a:pt x="0" y="574791"/>
                </a:cubicBezTo>
                <a:cubicBezTo>
                  <a:pt x="-37601" y="332497"/>
                  <a:pt x="5193" y="206020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more work needed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keeping in mind that clinical and large-scale studies are still utilized from western/other countries.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D5327C-1116-7344-8C7E-3368D86E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7062"/>
            <a:ext cx="704335" cy="772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751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90DA-077C-1444-A2DC-3868FC5CF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011552"/>
            <a:ext cx="8915400" cy="3777622"/>
          </a:xfrm>
        </p:spPr>
        <p:txBody>
          <a:bodyPr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9600" b="1" dirty="0">
                <a:ln/>
                <a:solidFill>
                  <a:schemeClr val="accent3"/>
                </a:solidFill>
              </a:rPr>
              <a:t>Thank You!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9F4D1AB-A03A-9E4B-9257-4BE48494F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7" y="6085559"/>
            <a:ext cx="704335" cy="772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30960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573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Wingdings 3</vt:lpstr>
      <vt:lpstr>Zapf Dingbats</vt:lpstr>
      <vt:lpstr>Wisp</vt:lpstr>
      <vt:lpstr>The Impact of COVID-19 on Public Health Research from A Tertiary-care Focused Health System</vt:lpstr>
      <vt:lpstr>Background </vt:lpstr>
      <vt:lpstr>Challenges                        Opportunity</vt:lpstr>
      <vt:lpstr>  Challenges                      Opportunity</vt:lpstr>
      <vt:lpstr>What is Post-COVID-19 for public health?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COVID-19 on Public Health Research from A Tertiary-care Focused System</dc:title>
  <dc:creator>Sukaina Alzyoud</dc:creator>
  <cp:lastModifiedBy>Sukaina Alzyoud</cp:lastModifiedBy>
  <cp:revision>23</cp:revision>
  <dcterms:created xsi:type="dcterms:W3CDTF">2020-12-11T17:19:00Z</dcterms:created>
  <dcterms:modified xsi:type="dcterms:W3CDTF">2020-12-12T10:44:01Z</dcterms:modified>
</cp:coreProperties>
</file>