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70" r:id="rId2"/>
    <p:sldId id="337" r:id="rId3"/>
    <p:sldId id="263" r:id="rId4"/>
    <p:sldId id="442" r:id="rId5"/>
    <p:sldId id="435" r:id="rId6"/>
    <p:sldId id="420" r:id="rId7"/>
    <p:sldId id="436" r:id="rId8"/>
    <p:sldId id="437" r:id="rId9"/>
    <p:sldId id="438" r:id="rId10"/>
    <p:sldId id="439" r:id="rId11"/>
    <p:sldId id="440" r:id="rId12"/>
    <p:sldId id="441" r:id="rId13"/>
    <p:sldId id="262" r:id="rId14"/>
    <p:sldId id="443" r:id="rId15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DBDBDB"/>
    <a:srgbClr val="EDEDED"/>
    <a:srgbClr val="861F41"/>
    <a:srgbClr val="6C1035"/>
    <a:srgbClr val="E8E8E8"/>
    <a:srgbClr val="74777A"/>
    <a:srgbClr val="75787B"/>
    <a:srgbClr val="E87822"/>
    <a:srgbClr val="E5E1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rgbClr val="D3CACC"/>
          </a:solidFill>
        </a:fill>
      </a:tcStyle>
    </a:wholeTbl>
    <a:band2H>
      <a:tcTxStyle/>
      <a:tcStyle>
        <a:tcBdr/>
        <a:fill>
          <a:solidFill>
            <a:srgbClr val="EAE6E7"/>
          </a:solidFill>
        </a:fill>
      </a:tcStyle>
    </a:band2H>
    <a:firstCol>
      <a:tcTxStyle b="on" i="off">
        <a:fontRef idx="major">
          <a:schemeClr val="accent2"/>
        </a:fontRef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chemeClr val="accent2"/>
        </a:fontRef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381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chemeClr val="accent2"/>
        </a:fontRef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381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chemeClr val="accent2"/>
        </a:fontRef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chemeClr val="accent2"/>
        </a:fontRef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381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chemeClr val="accent2"/>
        </a:fontRef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381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rgbClr val="CACDD4"/>
          </a:solidFill>
        </a:fill>
      </a:tcStyle>
    </a:wholeTbl>
    <a:band2H>
      <a:tcTxStyle/>
      <a:tcStyle>
        <a:tcBdr/>
        <a:fill>
          <a:solidFill>
            <a:srgbClr val="E6E7EB"/>
          </a:solidFill>
        </a:fill>
      </a:tcStyle>
    </a:band2H>
    <a:firstCol>
      <a:tcTxStyle b="on" i="off">
        <a:fontRef idx="major">
          <a:schemeClr val="accent2"/>
        </a:fontRef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chemeClr val="accent2"/>
        </a:fontRef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381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chemeClr val="accent2"/>
        </a:fontRef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381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chemeClr val="accent1"/>
        </a:fontRef>
        <a:schemeClr val="accent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AE6E7"/>
          </a:solidFill>
        </a:fill>
      </a:tcStyle>
    </a:wholeTbl>
    <a:band2H>
      <a:tcTxStyle/>
      <a:tcStyle>
        <a:tcBdr/>
        <a:fill>
          <a:solidFill>
            <a:schemeClr val="accent2"/>
          </a:solidFill>
        </a:fill>
      </a:tcStyle>
    </a:band2H>
    <a:firstCol>
      <a:tcTxStyle b="on" i="off">
        <a:fontRef idx="major">
          <a:schemeClr val="accent2"/>
        </a:fontRef>
        <a:schemeClr val="accent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chemeClr val="accent1"/>
              </a:solidFill>
              <a:prstDash val="solid"/>
              <a:round/>
            </a:ln>
          </a:top>
          <a:bottom>
            <a:ln w="254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/>
          </a:solidFill>
        </a:fill>
      </a:tcStyle>
    </a:lastRow>
    <a:firstRow>
      <a:tcTxStyle b="on" i="off">
        <a:fontRef idx="major">
          <a:schemeClr val="accent2"/>
        </a:fontRef>
        <a:schemeClr val="accent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1"/>
              </a:solidFill>
              <a:prstDash val="solid"/>
              <a:round/>
            </a:ln>
          </a:top>
          <a:bottom>
            <a:ln w="254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rgbClr val="D3CACC"/>
          </a:solidFill>
        </a:fill>
      </a:tcStyle>
    </a:wholeTbl>
    <a:band2H>
      <a:tcTxStyle/>
      <a:tcStyle>
        <a:tcBdr/>
        <a:fill>
          <a:solidFill>
            <a:srgbClr val="EAE6E7"/>
          </a:solidFill>
        </a:fill>
      </a:tcStyle>
    </a:band2H>
    <a:firstCol>
      <a:tcTxStyle b="on" i="off">
        <a:fontRef idx="major">
          <a:schemeClr val="accent2"/>
        </a:fontRef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chemeClr val="accent2"/>
        </a:fontRef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381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chemeClr val="accent2"/>
        </a:fontRef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381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1">
              <a:alpha val="20000"/>
            </a:schemeClr>
          </a:solidFill>
        </a:fill>
      </a:tcStyle>
    </a:wholeTbl>
    <a:band2H>
      <a:tcTxStyle/>
      <a:tcStyle>
        <a:tcBdr/>
        <a:fill>
          <a:solidFill>
            <a:schemeClr val="accent5">
              <a:hueOff val="-15428571"/>
              <a:satOff val="-30434"/>
              <a:lumOff val="9019"/>
            </a:schemeClr>
          </a:solidFill>
        </a:fill>
      </a:tcStyle>
    </a:band2H>
    <a:firstCol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1">
              <a:alpha val="20000"/>
            </a:schemeClr>
          </a:solidFill>
        </a:fill>
      </a:tcStyle>
    </a:firstCol>
    <a:lastRow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508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254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264" autoAdjust="0"/>
    <p:restoredTop sz="96405"/>
  </p:normalViewPr>
  <p:slideViewPr>
    <p:cSldViewPr snapToGrid="0" snapToObjects="1">
      <p:cViewPr>
        <p:scale>
          <a:sx n="117" d="100"/>
          <a:sy n="117" d="100"/>
        </p:scale>
        <p:origin x="126" y="6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72" d="100"/>
          <a:sy n="172" d="100"/>
        </p:scale>
        <p:origin x="6552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72ACD0-DDB6-5F42-9D73-687896C9AF6A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E0C75F-3AC2-F744-8CDC-98F5FE625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1576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0" name="Shape 14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55544950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solidFill>
          <a:schemeClr val="accent1"/>
        </a:solidFill>
        <a:latin typeface="+mj-lt"/>
        <a:ea typeface="+mj-ea"/>
        <a:cs typeface="+mj-cs"/>
        <a:sym typeface="Calibri"/>
      </a:defRPr>
    </a:lvl1pPr>
    <a:lvl2pPr indent="228600" latinLnBrk="0">
      <a:defRPr sz="1200">
        <a:solidFill>
          <a:schemeClr val="accent1"/>
        </a:solidFill>
        <a:latin typeface="+mj-lt"/>
        <a:ea typeface="+mj-ea"/>
        <a:cs typeface="+mj-cs"/>
        <a:sym typeface="Calibri"/>
      </a:defRPr>
    </a:lvl2pPr>
    <a:lvl3pPr indent="457200" latinLnBrk="0">
      <a:defRPr sz="1200">
        <a:solidFill>
          <a:schemeClr val="accent1"/>
        </a:solidFill>
        <a:latin typeface="+mj-lt"/>
        <a:ea typeface="+mj-ea"/>
        <a:cs typeface="+mj-cs"/>
        <a:sym typeface="Calibri"/>
      </a:defRPr>
    </a:lvl3pPr>
    <a:lvl4pPr indent="685800" latinLnBrk="0">
      <a:defRPr sz="1200">
        <a:solidFill>
          <a:schemeClr val="accent1"/>
        </a:solidFill>
        <a:latin typeface="+mj-lt"/>
        <a:ea typeface="+mj-ea"/>
        <a:cs typeface="+mj-cs"/>
        <a:sym typeface="Calibri"/>
      </a:defRPr>
    </a:lvl4pPr>
    <a:lvl5pPr indent="914400" latinLnBrk="0">
      <a:defRPr sz="1200">
        <a:solidFill>
          <a:schemeClr val="accent1"/>
        </a:solidFill>
        <a:latin typeface="+mj-lt"/>
        <a:ea typeface="+mj-ea"/>
        <a:cs typeface="+mj-cs"/>
        <a:sym typeface="Calibri"/>
      </a:defRPr>
    </a:lvl5pPr>
    <a:lvl6pPr indent="1143000" latinLnBrk="0">
      <a:defRPr sz="1200">
        <a:solidFill>
          <a:schemeClr val="accent1"/>
        </a:solidFill>
        <a:latin typeface="+mj-lt"/>
        <a:ea typeface="+mj-ea"/>
        <a:cs typeface="+mj-cs"/>
        <a:sym typeface="Calibri"/>
      </a:defRPr>
    </a:lvl6pPr>
    <a:lvl7pPr indent="1371600" latinLnBrk="0">
      <a:defRPr sz="1200">
        <a:solidFill>
          <a:schemeClr val="accent1"/>
        </a:solidFill>
        <a:latin typeface="+mj-lt"/>
        <a:ea typeface="+mj-ea"/>
        <a:cs typeface="+mj-cs"/>
        <a:sym typeface="Calibri"/>
      </a:defRPr>
    </a:lvl7pPr>
    <a:lvl8pPr indent="1600200" latinLnBrk="0">
      <a:defRPr sz="1200">
        <a:solidFill>
          <a:schemeClr val="accent1"/>
        </a:solidFill>
        <a:latin typeface="+mj-lt"/>
        <a:ea typeface="+mj-ea"/>
        <a:cs typeface="+mj-cs"/>
        <a:sym typeface="Calibri"/>
      </a:defRPr>
    </a:lvl8pPr>
    <a:lvl9pPr indent="1828800" latinLnBrk="0">
      <a:defRPr sz="1200">
        <a:solidFill>
          <a:schemeClr val="accent1"/>
        </a:solidFill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pty backgroun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5"/>
          <p:cNvSpPr>
            <a:spLocks noGrp="1"/>
          </p:cNvSpPr>
          <p:nvPr userDrawn="1"/>
        </p:nvSpPr>
        <p:spPr>
          <a:xfrm>
            <a:off x="-11706" y="-643262"/>
            <a:ext cx="9167411" cy="8144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89" rIns="34289">
            <a:normAutofit/>
          </a:bodyPr>
          <a:lstStyle/>
          <a:p>
            <a:endParaRPr lang="en-US" sz="1350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 p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1"/>
          <p:cNvSpPr/>
          <p:nvPr userDrawn="1"/>
        </p:nvSpPr>
        <p:spPr>
          <a:xfrm>
            <a:off x="7470650" y="6357147"/>
            <a:ext cx="187037" cy="415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89" rIns="34289" anchor="b">
            <a:normAutofit/>
          </a:bodyPr>
          <a:lstStyle/>
          <a:p>
            <a:pPr algn="r">
              <a:lnSpc>
                <a:spcPct val="90000"/>
              </a:lnSpc>
              <a:defRPr sz="1400" spc="200">
                <a:solidFill>
                  <a:schemeClr val="accent3"/>
                </a:solidFill>
                <a:latin typeface="Acherus Grotesque"/>
                <a:ea typeface="Acherus Grotesque"/>
                <a:cs typeface="Acherus Grotesque"/>
                <a:sym typeface="Acherus Grotesque"/>
              </a:defRPr>
            </a:pPr>
            <a:endParaRPr sz="900" dirty="0">
              <a:solidFill>
                <a:schemeClr val="accent1"/>
              </a:solidFill>
            </a:endParaRPr>
          </a:p>
        </p:txBody>
      </p:sp>
      <p:sp>
        <p:nvSpPr>
          <p:cNvPr id="7" name="Oval 26">
            <a:extLst>
              <a:ext uri="{FF2B5EF4-FFF2-40B4-BE49-F238E27FC236}">
                <a16:creationId xmlns:a16="http://schemas.microsoft.com/office/drawing/2014/main" id="{A12731E5-BD52-1A4A-9D53-2BBDAEC1061C}"/>
              </a:ext>
            </a:extLst>
          </p:cNvPr>
          <p:cNvSpPr/>
          <p:nvPr userDrawn="1"/>
        </p:nvSpPr>
        <p:spPr>
          <a:xfrm>
            <a:off x="6450425" y="3608246"/>
            <a:ext cx="1852233" cy="1852233"/>
          </a:xfrm>
          <a:prstGeom prst="ellipse">
            <a:avLst/>
          </a:prstGeom>
          <a:ln>
            <a:solidFill>
              <a:schemeClr val="accent2"/>
            </a:solidFill>
            <a:prstDash val="dash"/>
            <a:miter/>
          </a:ln>
        </p:spPr>
        <p:txBody>
          <a:bodyPr lIns="34289" rIns="34289" anchor="ctr"/>
          <a:lstStyle/>
          <a:p>
            <a:pPr algn="ctr">
              <a:defRPr>
                <a:solidFill>
                  <a:srgbClr val="A7A7A7"/>
                </a:solidFill>
              </a:defRPr>
            </a:pPr>
            <a:endParaRPr sz="1350"/>
          </a:p>
        </p:txBody>
      </p:sp>
      <p:sp>
        <p:nvSpPr>
          <p:cNvPr id="8" name="Oval 26">
            <a:extLst>
              <a:ext uri="{FF2B5EF4-FFF2-40B4-BE49-F238E27FC236}">
                <a16:creationId xmlns:a16="http://schemas.microsoft.com/office/drawing/2014/main" id="{3DD0427D-C7BA-5942-AA01-7B3C2E7EDB8B}"/>
              </a:ext>
            </a:extLst>
          </p:cNvPr>
          <p:cNvSpPr/>
          <p:nvPr userDrawn="1"/>
        </p:nvSpPr>
        <p:spPr>
          <a:xfrm>
            <a:off x="531726" y="1475989"/>
            <a:ext cx="1852233" cy="1852233"/>
          </a:xfrm>
          <a:prstGeom prst="ellipse">
            <a:avLst/>
          </a:prstGeom>
          <a:ln>
            <a:solidFill>
              <a:schemeClr val="accent2"/>
            </a:solidFill>
            <a:prstDash val="dash"/>
            <a:miter/>
          </a:ln>
        </p:spPr>
        <p:txBody>
          <a:bodyPr lIns="34289" rIns="34289" anchor="ctr"/>
          <a:lstStyle/>
          <a:p>
            <a:pPr algn="ctr">
              <a:defRPr>
                <a:solidFill>
                  <a:srgbClr val="A7A7A7"/>
                </a:solidFill>
              </a:defRPr>
            </a:pPr>
            <a:endParaRPr sz="135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B529CB6-940A-184C-B0A7-C0B21F4899FB}"/>
              </a:ext>
            </a:extLst>
          </p:cNvPr>
          <p:cNvSpPr>
            <a:spLocks noGrp="1" noChangeAspect="1"/>
          </p:cNvSpPr>
          <p:nvPr>
            <p:ph type="pic" sz="quarter" idx="4294967295"/>
          </p:nvPr>
        </p:nvSpPr>
        <p:spPr>
          <a:xfrm>
            <a:off x="598306" y="1542569"/>
            <a:ext cx="1719072" cy="1719072"/>
          </a:xfrm>
          <a:prstGeom prst="ellipse">
            <a:avLst/>
          </a:prstGeom>
        </p:spPr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8A243C4C-0868-674D-B156-6A5559A59676}"/>
              </a:ext>
            </a:extLst>
          </p:cNvPr>
          <p:cNvSpPr>
            <a:spLocks noGrp="1" noChangeAspect="1"/>
          </p:cNvSpPr>
          <p:nvPr>
            <p:ph type="pic" sz="quarter" idx="4294967295"/>
          </p:nvPr>
        </p:nvSpPr>
        <p:spPr>
          <a:xfrm>
            <a:off x="6517005" y="3674826"/>
            <a:ext cx="1719072" cy="1719072"/>
          </a:xfrm>
          <a:prstGeom prst="ellipse">
            <a:avLst/>
          </a:prstGeom>
        </p:spPr>
      </p:sp>
    </p:spTree>
    <p:extLst>
      <p:ext uri="{BB962C8B-B14F-4D97-AF65-F5344CB8AC3E}">
        <p14:creationId xmlns:p14="http://schemas.microsoft.com/office/powerpoint/2010/main" val="1085429753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background alt foot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5"/>
          <p:cNvSpPr>
            <a:spLocks noGrp="1"/>
          </p:cNvSpPr>
          <p:nvPr userDrawn="1"/>
        </p:nvSpPr>
        <p:spPr>
          <a:xfrm>
            <a:off x="-11706" y="-643262"/>
            <a:ext cx="9167411" cy="8144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89" rIns="34289">
            <a:normAutofit/>
          </a:bodyPr>
          <a:lstStyle/>
          <a:p>
            <a:endParaRPr lang="en-US" sz="1350"/>
          </a:p>
        </p:txBody>
      </p:sp>
      <p:pic>
        <p:nvPicPr>
          <p:cNvPr id="3" name="VT-grid-02.png" descr="VT-grid-02.png">
            <a:extLst>
              <a:ext uri="{FF2B5EF4-FFF2-40B4-BE49-F238E27FC236}">
                <a16:creationId xmlns:a16="http://schemas.microsoft.com/office/drawing/2014/main" id="{04173169-BE36-994B-9AE2-DFE098B8A3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3208705" y="6174022"/>
            <a:ext cx="7950605" cy="68580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58066136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side 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4572000" cy="6858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Drag photo or 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8572793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side 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0"/>
            <a:ext cx="4572000" cy="6858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Drag photo or 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528449381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ay graphic empty backgroun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">
            <a:extLst>
              <a:ext uri="{FF2B5EF4-FFF2-40B4-BE49-F238E27FC236}">
                <a16:creationId xmlns:a16="http://schemas.microsoft.com/office/drawing/2014/main" id="{EAA94F98-BDB5-8745-8AB5-CC0D6B909B03}"/>
              </a:ext>
            </a:extLst>
          </p:cNvPr>
          <p:cNvSpPr/>
          <p:nvPr userDrawn="1"/>
        </p:nvSpPr>
        <p:spPr>
          <a:xfrm>
            <a:off x="0" y="0"/>
            <a:ext cx="37719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miter lim="400000"/>
          </a:ln>
        </p:spPr>
        <p:txBody>
          <a:bodyPr lIns="34289" rIns="34289" anchor="ctr"/>
          <a:lstStyle/>
          <a:p>
            <a:pPr>
              <a:defRPr>
                <a:solidFill>
                  <a:schemeClr val="accent2"/>
                </a:solidFill>
              </a:defRPr>
            </a:pPr>
            <a:endParaRPr sz="135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photo backgroun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Drag photo or 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999659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text w/ 4 photo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5"/>
          <p:cNvSpPr>
            <a:spLocks noGrp="1"/>
          </p:cNvSpPr>
          <p:nvPr userDrawn="1"/>
        </p:nvSpPr>
        <p:spPr>
          <a:xfrm>
            <a:off x="-11706" y="-643262"/>
            <a:ext cx="9167411" cy="8144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89" rIns="34289">
            <a:normAutofit/>
          </a:bodyPr>
          <a:lstStyle/>
          <a:p>
            <a:endParaRPr lang="en-US" sz="1350"/>
          </a:p>
        </p:txBody>
      </p:sp>
      <p:sp>
        <p:nvSpPr>
          <p:cNvPr id="26" name="Picture Placeholder 5"/>
          <p:cNvSpPr>
            <a:spLocks noGrp="1"/>
          </p:cNvSpPr>
          <p:nvPr userDrawn="1"/>
        </p:nvSpPr>
        <p:spPr>
          <a:xfrm>
            <a:off x="-11706" y="-643262"/>
            <a:ext cx="9167411" cy="8144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89" rIns="34289">
            <a:normAutofit/>
          </a:bodyPr>
          <a:lstStyle/>
          <a:p>
            <a:endParaRPr lang="en-US" sz="1350"/>
          </a:p>
        </p:txBody>
      </p:sp>
      <p:sp>
        <p:nvSpPr>
          <p:cNvPr id="27" name="TextBox 26"/>
          <p:cNvSpPr txBox="1"/>
          <p:nvPr userDrawn="1"/>
        </p:nvSpPr>
        <p:spPr>
          <a:xfrm>
            <a:off x="-742950" y="1718733"/>
            <a:ext cx="69312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4289" tIns="34289" rIns="34289" bIns="34289" numCol="1" spcCol="38100" rtlCol="0" anchor="t">
            <a:spAutoFit/>
          </a:bodyPr>
          <a:lstStyle/>
          <a:p>
            <a: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350" b="0" i="0" u="none" strike="noStrike" cap="none" spc="0" normalizeH="0" baseline="0">
              <a:ln>
                <a:noFill/>
              </a:ln>
              <a:solidFill>
                <a:schemeClr val="accent1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707246" y="1552615"/>
            <a:ext cx="2501459" cy="2224128"/>
          </a:xfrm>
          <a:prstGeom prst="rect">
            <a:avLst/>
          </a:prstGeo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lvl1pPr>
          </a:lstStyle>
          <a:p>
            <a:r>
              <a:rPr lang="en-US" dirty="0"/>
              <a:t>Drag photo or click icon to add picture</a:t>
            </a:r>
          </a:p>
          <a:p>
            <a:endParaRPr lang="en-US" dirty="0"/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3321954" y="1757600"/>
            <a:ext cx="1688377" cy="14936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Drag photo or click icon to add picture</a:t>
            </a:r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435024" y="3932118"/>
            <a:ext cx="2773681" cy="14670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Drag photo or click icon to add picture</a:t>
            </a:r>
          </a:p>
        </p:txBody>
      </p:sp>
      <p:sp>
        <p:nvSpPr>
          <p:cNvPr id="30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3321954" y="3413484"/>
            <a:ext cx="1961899" cy="173350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Drag photo or click icon to add picture</a:t>
            </a:r>
          </a:p>
        </p:txBody>
      </p:sp>
      <p:pic>
        <p:nvPicPr>
          <p:cNvPr id="14" name="pasted-image.pdf" descr="pasted-image.pdf">
            <a:extLst>
              <a:ext uri="{FF2B5EF4-FFF2-40B4-BE49-F238E27FC236}">
                <a16:creationId xmlns:a16="http://schemas.microsoft.com/office/drawing/2014/main" id="{8117D4C5-821B-2E48-A1A4-80929E3731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481299" y="1326668"/>
            <a:ext cx="225947" cy="2259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pasted-image.pdf" descr="pasted-image.pdf">
            <a:extLst>
              <a:ext uri="{FF2B5EF4-FFF2-40B4-BE49-F238E27FC236}">
                <a16:creationId xmlns:a16="http://schemas.microsoft.com/office/drawing/2014/main" id="{5F9A7A8C-D13F-DA49-A2C4-E940364867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 rot="10800000">
            <a:off x="5284128" y="5146989"/>
            <a:ext cx="225947" cy="22594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50197114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text w/ 4 photos alt foot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5"/>
          <p:cNvSpPr>
            <a:spLocks noGrp="1"/>
          </p:cNvSpPr>
          <p:nvPr userDrawn="1"/>
        </p:nvSpPr>
        <p:spPr>
          <a:xfrm>
            <a:off x="-11706" y="-643262"/>
            <a:ext cx="9167411" cy="8144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89" rIns="34289">
            <a:normAutofit/>
          </a:bodyPr>
          <a:lstStyle/>
          <a:p>
            <a:endParaRPr lang="en-US" sz="1350"/>
          </a:p>
        </p:txBody>
      </p:sp>
      <p:sp>
        <p:nvSpPr>
          <p:cNvPr id="26" name="Picture Placeholder 5"/>
          <p:cNvSpPr>
            <a:spLocks noGrp="1"/>
          </p:cNvSpPr>
          <p:nvPr userDrawn="1"/>
        </p:nvSpPr>
        <p:spPr>
          <a:xfrm>
            <a:off x="-11706" y="-643262"/>
            <a:ext cx="9167411" cy="8144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89" rIns="34289">
            <a:normAutofit/>
          </a:bodyPr>
          <a:lstStyle/>
          <a:p>
            <a:endParaRPr lang="en-US" sz="1350"/>
          </a:p>
        </p:txBody>
      </p:sp>
      <p:sp>
        <p:nvSpPr>
          <p:cNvPr id="27" name="TextBox 26"/>
          <p:cNvSpPr txBox="1"/>
          <p:nvPr userDrawn="1"/>
        </p:nvSpPr>
        <p:spPr>
          <a:xfrm>
            <a:off x="-742950" y="1718733"/>
            <a:ext cx="69312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4289" tIns="34289" rIns="34289" bIns="34289" numCol="1" spcCol="38100" rtlCol="0" anchor="t">
            <a:spAutoFit/>
          </a:bodyPr>
          <a:lstStyle/>
          <a:p>
            <a: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350" b="0" i="0" u="none" strike="noStrike" cap="none" spc="0" normalizeH="0" baseline="0">
              <a:ln>
                <a:noFill/>
              </a:ln>
              <a:solidFill>
                <a:schemeClr val="accent1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707246" y="1552615"/>
            <a:ext cx="2501459" cy="2224128"/>
          </a:xfrm>
          <a:prstGeom prst="rect">
            <a:avLst/>
          </a:prstGeo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lvl1pPr>
          </a:lstStyle>
          <a:p>
            <a:r>
              <a:rPr lang="en-US" dirty="0"/>
              <a:t>Drag photo or click icon to add picture</a:t>
            </a:r>
          </a:p>
          <a:p>
            <a:endParaRPr lang="en-US" dirty="0"/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3321954" y="1757600"/>
            <a:ext cx="1688377" cy="14936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Drag photo or click icon to add picture</a:t>
            </a:r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435024" y="3932118"/>
            <a:ext cx="2773681" cy="14670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Drag photo or click icon to add picture</a:t>
            </a:r>
          </a:p>
        </p:txBody>
      </p:sp>
      <p:sp>
        <p:nvSpPr>
          <p:cNvPr id="30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3321954" y="3413484"/>
            <a:ext cx="1961899" cy="173350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Drag photo or click icon to add picture</a:t>
            </a:r>
          </a:p>
        </p:txBody>
      </p:sp>
      <p:sp>
        <p:nvSpPr>
          <p:cNvPr id="11" name="Straight Connector 57">
            <a:extLst>
              <a:ext uri="{FF2B5EF4-FFF2-40B4-BE49-F238E27FC236}">
                <a16:creationId xmlns:a16="http://schemas.microsoft.com/office/drawing/2014/main" id="{419E8387-DE66-4B4B-B62A-5C82B3D8603C}"/>
              </a:ext>
            </a:extLst>
          </p:cNvPr>
          <p:cNvSpPr/>
          <p:nvPr userDrawn="1"/>
        </p:nvSpPr>
        <p:spPr>
          <a:xfrm>
            <a:off x="2054180" y="454677"/>
            <a:ext cx="8992386" cy="1"/>
          </a:xfrm>
          <a:prstGeom prst="line">
            <a:avLst/>
          </a:prstGeom>
          <a:ln>
            <a:solidFill>
              <a:schemeClr val="bg2"/>
            </a:solidFill>
            <a:prstDash val="dash"/>
            <a:miter/>
          </a:ln>
        </p:spPr>
        <p:txBody>
          <a:bodyPr lIns="34289" rIns="34289"/>
          <a:lstStyle/>
          <a:p>
            <a:endParaRPr sz="1350"/>
          </a:p>
        </p:txBody>
      </p:sp>
      <p:pic>
        <p:nvPicPr>
          <p:cNvPr id="12" name="VT-grid-02.png" descr="VT-grid-02.png">
            <a:extLst>
              <a:ext uri="{FF2B5EF4-FFF2-40B4-BE49-F238E27FC236}">
                <a16:creationId xmlns:a16="http://schemas.microsoft.com/office/drawing/2014/main" id="{539626D6-3F56-624E-B274-EBF8332372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3208705" y="6174022"/>
            <a:ext cx="7950605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pasted-image.pdf" descr="pasted-image.pdf">
            <a:extLst>
              <a:ext uri="{FF2B5EF4-FFF2-40B4-BE49-F238E27FC236}">
                <a16:creationId xmlns:a16="http://schemas.microsoft.com/office/drawing/2014/main" id="{27DF4FBB-E521-D042-8E3B-9D410A86E0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481299" y="1326668"/>
            <a:ext cx="225947" cy="2259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pasted-image.pdf" descr="pasted-image.pdf">
            <a:extLst>
              <a:ext uri="{FF2B5EF4-FFF2-40B4-BE49-F238E27FC236}">
                <a16:creationId xmlns:a16="http://schemas.microsoft.com/office/drawing/2014/main" id="{9FC52FAF-8EDC-CE43-A279-EA10507637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 rot="10800000">
            <a:off x="5284128" y="5146989"/>
            <a:ext cx="225947" cy="22594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482928062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side text + 1 pictur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5"/>
          <p:cNvSpPr>
            <a:spLocks noGrp="1"/>
          </p:cNvSpPr>
          <p:nvPr userDrawn="1"/>
        </p:nvSpPr>
        <p:spPr>
          <a:xfrm>
            <a:off x="-11706" y="-643262"/>
            <a:ext cx="9167411" cy="8144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89" rIns="34289">
            <a:normAutofit/>
          </a:bodyPr>
          <a:lstStyle/>
          <a:p>
            <a:endParaRPr lang="en-US" sz="135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713720" y="1373267"/>
            <a:ext cx="4414539" cy="3930253"/>
          </a:xfrm>
          <a:prstGeom prst="rect">
            <a:avLst/>
          </a:prstGeo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lvl1pPr>
          </a:lstStyle>
          <a:p>
            <a:r>
              <a:rPr lang="en-US" dirty="0"/>
              <a:t>Drag photo or click icon to add picture</a:t>
            </a:r>
          </a:p>
          <a:p>
            <a:endParaRPr lang="en-US" dirty="0"/>
          </a:p>
        </p:txBody>
      </p:sp>
      <p:pic>
        <p:nvPicPr>
          <p:cNvPr id="6" name="pasted-image.pdf" descr="pasted-image.pdf">
            <a:extLst>
              <a:ext uri="{FF2B5EF4-FFF2-40B4-BE49-F238E27FC236}">
                <a16:creationId xmlns:a16="http://schemas.microsoft.com/office/drawing/2014/main" id="{8B50940D-DB13-7440-A56C-380786D6D8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487773" y="1147320"/>
            <a:ext cx="225947" cy="225947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pasted-image.pdf" descr="pasted-image.pdf">
            <a:extLst>
              <a:ext uri="{FF2B5EF4-FFF2-40B4-BE49-F238E27FC236}">
                <a16:creationId xmlns:a16="http://schemas.microsoft.com/office/drawing/2014/main" id="{3D43A036-EA63-594C-811B-0A4D403500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 rot="10800000">
            <a:off x="5128259" y="5303520"/>
            <a:ext cx="225947" cy="22594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793612220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ight side text + 1 picture alt foot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5"/>
          <p:cNvSpPr>
            <a:spLocks noGrp="1"/>
          </p:cNvSpPr>
          <p:nvPr userDrawn="1"/>
        </p:nvSpPr>
        <p:spPr>
          <a:xfrm>
            <a:off x="-11706" y="-643262"/>
            <a:ext cx="9167411" cy="8144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89" rIns="34289">
            <a:normAutofit/>
          </a:bodyPr>
          <a:lstStyle/>
          <a:p>
            <a:endParaRPr lang="en-US" sz="135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713720" y="1373267"/>
            <a:ext cx="4414539" cy="3930253"/>
          </a:xfrm>
          <a:prstGeom prst="rect">
            <a:avLst/>
          </a:prstGeo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lvl1pPr>
          </a:lstStyle>
          <a:p>
            <a:r>
              <a:rPr lang="en-US" dirty="0"/>
              <a:t>Drag photo or click icon to add picture</a:t>
            </a:r>
          </a:p>
          <a:p>
            <a:endParaRPr lang="en-US" dirty="0"/>
          </a:p>
        </p:txBody>
      </p:sp>
      <p:pic>
        <p:nvPicPr>
          <p:cNvPr id="7" name="VT-grid-02.png" descr="VT-grid-02.png">
            <a:extLst>
              <a:ext uri="{FF2B5EF4-FFF2-40B4-BE49-F238E27FC236}">
                <a16:creationId xmlns:a16="http://schemas.microsoft.com/office/drawing/2014/main" id="{71263E00-C9C0-0F41-937F-9C61A99232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3208705" y="6174022"/>
            <a:ext cx="7950605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Straight Connector 57">
            <a:extLst>
              <a:ext uri="{FF2B5EF4-FFF2-40B4-BE49-F238E27FC236}">
                <a16:creationId xmlns:a16="http://schemas.microsoft.com/office/drawing/2014/main" id="{C2DD5C99-46BF-FF4E-AD01-0BEF5D2FDB3D}"/>
              </a:ext>
            </a:extLst>
          </p:cNvPr>
          <p:cNvSpPr/>
          <p:nvPr userDrawn="1"/>
        </p:nvSpPr>
        <p:spPr>
          <a:xfrm>
            <a:off x="2054180" y="454677"/>
            <a:ext cx="8992386" cy="1"/>
          </a:xfrm>
          <a:prstGeom prst="line">
            <a:avLst/>
          </a:prstGeom>
          <a:ln>
            <a:solidFill>
              <a:schemeClr val="bg2"/>
            </a:solidFill>
            <a:prstDash val="dash"/>
            <a:miter/>
          </a:ln>
        </p:spPr>
        <p:txBody>
          <a:bodyPr lIns="34289" rIns="34289"/>
          <a:lstStyle/>
          <a:p>
            <a:endParaRPr sz="1350"/>
          </a:p>
        </p:txBody>
      </p:sp>
      <p:pic>
        <p:nvPicPr>
          <p:cNvPr id="9" name="pasted-image.pdf" descr="pasted-image.pdf">
            <a:extLst>
              <a:ext uri="{FF2B5EF4-FFF2-40B4-BE49-F238E27FC236}">
                <a16:creationId xmlns:a16="http://schemas.microsoft.com/office/drawing/2014/main" id="{B752EE38-C3A2-2546-84E0-1F22D5C42F2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487773" y="1147320"/>
            <a:ext cx="225947" cy="2259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pasted-image.pdf" descr="pasted-image.pdf">
            <a:extLst>
              <a:ext uri="{FF2B5EF4-FFF2-40B4-BE49-F238E27FC236}">
                <a16:creationId xmlns:a16="http://schemas.microsoft.com/office/drawing/2014/main" id="{4C9DCF6B-2C30-CB4E-A381-8CD03AB3038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 rot="10800000">
            <a:off x="5128259" y="5303520"/>
            <a:ext cx="225947" cy="22594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1716556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5"/>
          <p:cNvSpPr>
            <a:spLocks noGrp="1"/>
          </p:cNvSpPr>
          <p:nvPr userDrawn="1"/>
        </p:nvSpPr>
        <p:spPr>
          <a:xfrm>
            <a:off x="-11706" y="-643262"/>
            <a:ext cx="9167411" cy="8144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89" rIns="34289">
            <a:normAutofit/>
          </a:bodyPr>
          <a:lstStyle/>
          <a:p>
            <a:endParaRPr lang="en-US" sz="1350"/>
          </a:p>
        </p:txBody>
      </p:sp>
      <p:sp>
        <p:nvSpPr>
          <p:cNvPr id="26" name="Picture Placeholder 5"/>
          <p:cNvSpPr>
            <a:spLocks noGrp="1"/>
          </p:cNvSpPr>
          <p:nvPr userDrawn="1"/>
        </p:nvSpPr>
        <p:spPr>
          <a:xfrm>
            <a:off x="-11706" y="-643262"/>
            <a:ext cx="9167411" cy="8144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89" rIns="34289">
            <a:normAutofit/>
          </a:bodyPr>
          <a:lstStyle/>
          <a:p>
            <a:endParaRPr lang="en-US" sz="1350"/>
          </a:p>
        </p:txBody>
      </p:sp>
      <p:sp>
        <p:nvSpPr>
          <p:cNvPr id="27" name="TextBox 26"/>
          <p:cNvSpPr txBox="1"/>
          <p:nvPr userDrawn="1"/>
        </p:nvSpPr>
        <p:spPr>
          <a:xfrm>
            <a:off x="-742950" y="1718733"/>
            <a:ext cx="69312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4289" tIns="34289" rIns="34289" bIns="34289" numCol="1" spcCol="38100" rtlCol="0" anchor="t">
            <a:spAutoFit/>
          </a:bodyPr>
          <a:lstStyle/>
          <a:p>
            <a: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350" b="0" i="0" u="none" strike="noStrike" cap="none" spc="0" normalizeH="0" baseline="0">
              <a:ln>
                <a:noFill/>
              </a:ln>
              <a:solidFill>
                <a:schemeClr val="accent1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B6E81D59-C646-7449-9F9A-CE2A982FA5D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16760" y="689015"/>
            <a:ext cx="8126784" cy="5486105"/>
          </a:xfrm>
          <a:prstGeom prst="rect">
            <a:avLst/>
          </a:prstGeo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lvl1pPr>
          </a:lstStyle>
          <a:p>
            <a:r>
              <a:rPr lang="en-US" dirty="0"/>
              <a:t>Drag photo or click icon to add picture</a:t>
            </a:r>
          </a:p>
          <a:p>
            <a:endParaRPr lang="en-US" dirty="0"/>
          </a:p>
        </p:txBody>
      </p:sp>
      <p:sp>
        <p:nvSpPr>
          <p:cNvPr id="19" name="Straight Connector 57">
            <a:extLst>
              <a:ext uri="{FF2B5EF4-FFF2-40B4-BE49-F238E27FC236}">
                <a16:creationId xmlns:a16="http://schemas.microsoft.com/office/drawing/2014/main" id="{18FA56FC-DF04-F54B-BAC9-D40AA10219F8}"/>
              </a:ext>
            </a:extLst>
          </p:cNvPr>
          <p:cNvSpPr/>
          <p:nvPr userDrawn="1"/>
        </p:nvSpPr>
        <p:spPr>
          <a:xfrm>
            <a:off x="2054180" y="454677"/>
            <a:ext cx="8992386" cy="1"/>
          </a:xfrm>
          <a:prstGeom prst="line">
            <a:avLst/>
          </a:prstGeom>
          <a:ln>
            <a:solidFill>
              <a:schemeClr val="bg2"/>
            </a:solidFill>
            <a:prstDash val="dash"/>
            <a:miter/>
          </a:ln>
        </p:spPr>
        <p:txBody>
          <a:bodyPr lIns="34289" rIns="34289"/>
          <a:lstStyle/>
          <a:p>
            <a:endParaRPr sz="1350"/>
          </a:p>
        </p:txBody>
      </p:sp>
      <p:pic>
        <p:nvPicPr>
          <p:cNvPr id="9" name="pasted-image.pdf" descr="pasted-image.pdf">
            <a:extLst>
              <a:ext uri="{FF2B5EF4-FFF2-40B4-BE49-F238E27FC236}">
                <a16:creationId xmlns:a16="http://schemas.microsoft.com/office/drawing/2014/main" id="{4AF4F311-4DAC-174C-867F-39F507988F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290813" y="463068"/>
            <a:ext cx="225947" cy="2259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pasted-image.pdf" descr="pasted-image.pdf">
            <a:extLst>
              <a:ext uri="{FF2B5EF4-FFF2-40B4-BE49-F238E27FC236}">
                <a16:creationId xmlns:a16="http://schemas.microsoft.com/office/drawing/2014/main" id="{331F298F-2F0E-314D-A68A-C35CDB4049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 rot="10800000">
            <a:off x="8643544" y="6175120"/>
            <a:ext cx="225947" cy="22594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12764501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coll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5"/>
          <p:cNvSpPr>
            <a:spLocks noGrp="1"/>
          </p:cNvSpPr>
          <p:nvPr userDrawn="1"/>
        </p:nvSpPr>
        <p:spPr>
          <a:xfrm>
            <a:off x="-11706" y="-643262"/>
            <a:ext cx="9167411" cy="8144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89" rIns="34289">
            <a:normAutofit/>
          </a:bodyPr>
          <a:lstStyle/>
          <a:p>
            <a:endParaRPr lang="en-US" sz="1350"/>
          </a:p>
        </p:txBody>
      </p:sp>
      <p:sp>
        <p:nvSpPr>
          <p:cNvPr id="26" name="Picture Placeholder 5"/>
          <p:cNvSpPr>
            <a:spLocks noGrp="1"/>
          </p:cNvSpPr>
          <p:nvPr userDrawn="1"/>
        </p:nvSpPr>
        <p:spPr>
          <a:xfrm>
            <a:off x="-11706" y="-643262"/>
            <a:ext cx="9167411" cy="8144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89" rIns="34289">
            <a:normAutofit/>
          </a:bodyPr>
          <a:lstStyle/>
          <a:p>
            <a:endParaRPr lang="en-US" sz="1350"/>
          </a:p>
        </p:txBody>
      </p:sp>
      <p:sp>
        <p:nvSpPr>
          <p:cNvPr id="27" name="TextBox 26"/>
          <p:cNvSpPr txBox="1"/>
          <p:nvPr userDrawn="1"/>
        </p:nvSpPr>
        <p:spPr>
          <a:xfrm>
            <a:off x="-742950" y="1718733"/>
            <a:ext cx="69312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4289" tIns="34289" rIns="34289" bIns="34289" numCol="1" spcCol="38100" rtlCol="0" anchor="t">
            <a:spAutoFit/>
          </a:bodyPr>
          <a:lstStyle/>
          <a:p>
            <a: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350" b="0" i="0" u="none" strike="noStrike" cap="none" spc="0" normalizeH="0" baseline="0">
              <a:ln>
                <a:noFill/>
              </a:ln>
              <a:solidFill>
                <a:schemeClr val="accent1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B6E81D59-C646-7449-9F9A-CE2A982FA5D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16760" y="689015"/>
            <a:ext cx="2418061" cy="5486105"/>
          </a:xfrm>
          <a:prstGeom prst="rect">
            <a:avLst/>
          </a:prstGeo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lvl1pPr>
          </a:lstStyle>
          <a:p>
            <a:r>
              <a:rPr lang="en-US" dirty="0"/>
              <a:t>Drag photo or click icon to add picture</a:t>
            </a:r>
          </a:p>
          <a:p>
            <a:endParaRPr lang="en-US" dirty="0"/>
          </a:p>
        </p:txBody>
      </p:sp>
      <p:sp>
        <p:nvSpPr>
          <p:cNvPr id="19" name="Straight Connector 57">
            <a:extLst>
              <a:ext uri="{FF2B5EF4-FFF2-40B4-BE49-F238E27FC236}">
                <a16:creationId xmlns:a16="http://schemas.microsoft.com/office/drawing/2014/main" id="{18FA56FC-DF04-F54B-BAC9-D40AA10219F8}"/>
              </a:ext>
            </a:extLst>
          </p:cNvPr>
          <p:cNvSpPr/>
          <p:nvPr userDrawn="1"/>
        </p:nvSpPr>
        <p:spPr>
          <a:xfrm>
            <a:off x="2054180" y="454677"/>
            <a:ext cx="8992386" cy="1"/>
          </a:xfrm>
          <a:prstGeom prst="line">
            <a:avLst/>
          </a:prstGeom>
          <a:ln>
            <a:solidFill>
              <a:schemeClr val="bg2"/>
            </a:solidFill>
            <a:prstDash val="dash"/>
            <a:miter/>
          </a:ln>
        </p:spPr>
        <p:txBody>
          <a:bodyPr lIns="34289" rIns="34289"/>
          <a:lstStyle/>
          <a:p>
            <a:endParaRPr sz="135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B6DA1D3B-17F6-9E4B-8316-E23BD203FE1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25483" y="2816614"/>
            <a:ext cx="2418061" cy="3355438"/>
          </a:xfrm>
          <a:prstGeom prst="rect">
            <a:avLst/>
          </a:prstGeo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lvl1pPr>
          </a:lstStyle>
          <a:p>
            <a:r>
              <a:rPr lang="en-US" dirty="0"/>
              <a:t>Drag photo or click icon to add picture</a:t>
            </a:r>
          </a:p>
          <a:p>
            <a:endParaRPr 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A66610C5-92B3-BC4F-9CA1-DE4AEFE9717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25483" y="689457"/>
            <a:ext cx="2418061" cy="1892379"/>
          </a:xfrm>
          <a:prstGeom prst="rect">
            <a:avLst/>
          </a:prstGeo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lvl1pPr>
          </a:lstStyle>
          <a:p>
            <a:r>
              <a:rPr lang="en-US" dirty="0"/>
              <a:t>Drag photo or click icon to add picture</a:t>
            </a:r>
          </a:p>
          <a:p>
            <a:endParaRPr 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0CC2FA0C-3336-BE45-A6A7-C9C319078FF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108680" y="692670"/>
            <a:ext cx="2942496" cy="3341448"/>
          </a:xfrm>
          <a:prstGeom prst="rect">
            <a:avLst/>
          </a:prstGeo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lvl1pPr>
          </a:lstStyle>
          <a:p>
            <a:r>
              <a:rPr lang="en-US" dirty="0"/>
              <a:t>Drag photo or click icon to add picture</a:t>
            </a:r>
          </a:p>
          <a:p>
            <a:endParaRPr 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911EDC93-FB4D-8A40-B79D-642286325BB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108680" y="4321846"/>
            <a:ext cx="2942496" cy="1850206"/>
          </a:xfrm>
          <a:prstGeom prst="rect">
            <a:avLst/>
          </a:prstGeo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lvl1pPr>
          </a:lstStyle>
          <a:p>
            <a:r>
              <a:rPr lang="en-US" dirty="0"/>
              <a:t>Drag photo or click icon to add picture</a:t>
            </a:r>
          </a:p>
          <a:p>
            <a:endParaRPr lang="en-US" dirty="0"/>
          </a:p>
        </p:txBody>
      </p:sp>
      <p:pic>
        <p:nvPicPr>
          <p:cNvPr id="13" name="pasted-image.pdf" descr="pasted-image.pdf">
            <a:extLst>
              <a:ext uri="{FF2B5EF4-FFF2-40B4-BE49-F238E27FC236}">
                <a16:creationId xmlns:a16="http://schemas.microsoft.com/office/drawing/2014/main" id="{3E17DDC9-940C-DD46-B4DB-9E63ED9CC1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290813" y="463068"/>
            <a:ext cx="225947" cy="2259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pasted-image.pdf" descr="pasted-image.pdf">
            <a:extLst>
              <a:ext uri="{FF2B5EF4-FFF2-40B4-BE49-F238E27FC236}">
                <a16:creationId xmlns:a16="http://schemas.microsoft.com/office/drawing/2014/main" id="{25C057FC-860B-9C4A-9F15-891D389A4D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 rot="10800000">
            <a:off x="8643544" y="6175120"/>
            <a:ext cx="225947" cy="22594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006964937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tem circle pictur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traight Connector 57">
            <a:extLst>
              <a:ext uri="{FF2B5EF4-FFF2-40B4-BE49-F238E27FC236}">
                <a16:creationId xmlns:a16="http://schemas.microsoft.com/office/drawing/2014/main" id="{1A9E0C80-6FB1-F54E-A680-4DDAC9A74543}"/>
              </a:ext>
            </a:extLst>
          </p:cNvPr>
          <p:cNvSpPr/>
          <p:nvPr userDrawn="1"/>
        </p:nvSpPr>
        <p:spPr>
          <a:xfrm>
            <a:off x="2054180" y="454677"/>
            <a:ext cx="8992386" cy="1"/>
          </a:xfrm>
          <a:prstGeom prst="line">
            <a:avLst/>
          </a:prstGeom>
          <a:ln>
            <a:solidFill>
              <a:schemeClr val="bg2"/>
            </a:solidFill>
            <a:prstDash val="dash"/>
            <a:miter/>
          </a:ln>
        </p:spPr>
        <p:txBody>
          <a:bodyPr lIns="34289" rIns="34289"/>
          <a:lstStyle/>
          <a:p>
            <a:endParaRPr sz="1350"/>
          </a:p>
        </p:txBody>
      </p:sp>
      <p:sp>
        <p:nvSpPr>
          <p:cNvPr id="22" name="Picture Placeholder 12">
            <a:extLst>
              <a:ext uri="{FF2B5EF4-FFF2-40B4-BE49-F238E27FC236}">
                <a16:creationId xmlns:a16="http://schemas.microsoft.com/office/drawing/2014/main" id="{67057220-907A-4A45-BF7E-9AD53BA9423A}"/>
              </a:ext>
            </a:extLst>
          </p:cNvPr>
          <p:cNvSpPr>
            <a:spLocks noGrp="1" noChangeAspect="1"/>
          </p:cNvSpPr>
          <p:nvPr>
            <p:ph type="pic" sz="quarter" idx="4294967295"/>
          </p:nvPr>
        </p:nvSpPr>
        <p:spPr>
          <a:xfrm>
            <a:off x="608609" y="1556339"/>
            <a:ext cx="1719072" cy="1719072"/>
          </a:xfrm>
          <a:prstGeom prst="ellipse">
            <a:avLst/>
          </a:prstGeom>
        </p:spPr>
      </p:sp>
      <p:sp>
        <p:nvSpPr>
          <p:cNvPr id="23" name="Picture Placeholder 12">
            <a:extLst>
              <a:ext uri="{FF2B5EF4-FFF2-40B4-BE49-F238E27FC236}">
                <a16:creationId xmlns:a16="http://schemas.microsoft.com/office/drawing/2014/main" id="{67C8D9E2-B69D-7048-A645-A149D0EA6482}"/>
              </a:ext>
            </a:extLst>
          </p:cNvPr>
          <p:cNvSpPr>
            <a:spLocks noGrp="1" noChangeAspect="1"/>
          </p:cNvSpPr>
          <p:nvPr>
            <p:ph type="pic" sz="quarter" idx="4294967295"/>
          </p:nvPr>
        </p:nvSpPr>
        <p:spPr>
          <a:xfrm>
            <a:off x="3299790" y="3220440"/>
            <a:ext cx="1719072" cy="1719072"/>
          </a:xfrm>
          <a:prstGeom prst="ellipse">
            <a:avLst/>
          </a:prstGeom>
        </p:spPr>
      </p:sp>
      <p:sp>
        <p:nvSpPr>
          <p:cNvPr id="24" name="Picture Placeholder 12">
            <a:extLst>
              <a:ext uri="{FF2B5EF4-FFF2-40B4-BE49-F238E27FC236}">
                <a16:creationId xmlns:a16="http://schemas.microsoft.com/office/drawing/2014/main" id="{08278E45-934E-0741-8C75-4E4CB404B359}"/>
              </a:ext>
            </a:extLst>
          </p:cNvPr>
          <p:cNvSpPr>
            <a:spLocks noGrp="1" noChangeAspect="1"/>
          </p:cNvSpPr>
          <p:nvPr>
            <p:ph type="pic" sz="quarter" idx="4294967295"/>
          </p:nvPr>
        </p:nvSpPr>
        <p:spPr>
          <a:xfrm>
            <a:off x="6313714" y="2079893"/>
            <a:ext cx="1719072" cy="1719072"/>
          </a:xfrm>
          <a:prstGeom prst="ellipse">
            <a:avLst/>
          </a:prstGeom>
        </p:spPr>
      </p:sp>
      <p:sp>
        <p:nvSpPr>
          <p:cNvPr id="13" name="Oval 26">
            <a:extLst>
              <a:ext uri="{FF2B5EF4-FFF2-40B4-BE49-F238E27FC236}">
                <a16:creationId xmlns:a16="http://schemas.microsoft.com/office/drawing/2014/main" id="{0D63077F-0A01-724B-8DEE-B45AC06250F6}"/>
              </a:ext>
            </a:extLst>
          </p:cNvPr>
          <p:cNvSpPr/>
          <p:nvPr userDrawn="1"/>
        </p:nvSpPr>
        <p:spPr>
          <a:xfrm>
            <a:off x="542029" y="1489759"/>
            <a:ext cx="1852233" cy="1852233"/>
          </a:xfrm>
          <a:prstGeom prst="ellipse">
            <a:avLst/>
          </a:prstGeom>
          <a:ln>
            <a:solidFill>
              <a:schemeClr val="accent2"/>
            </a:solidFill>
            <a:prstDash val="dash"/>
            <a:miter/>
          </a:ln>
        </p:spPr>
        <p:txBody>
          <a:bodyPr lIns="34289" rIns="34289" anchor="ctr"/>
          <a:lstStyle/>
          <a:p>
            <a:pPr algn="ctr">
              <a:defRPr>
                <a:solidFill>
                  <a:srgbClr val="A7A7A7"/>
                </a:solidFill>
              </a:defRPr>
            </a:pPr>
            <a:endParaRPr sz="1350"/>
          </a:p>
        </p:txBody>
      </p:sp>
      <p:sp>
        <p:nvSpPr>
          <p:cNvPr id="15" name="Line">
            <a:extLst>
              <a:ext uri="{FF2B5EF4-FFF2-40B4-BE49-F238E27FC236}">
                <a16:creationId xmlns:a16="http://schemas.microsoft.com/office/drawing/2014/main" id="{B68EF4ED-FB24-C049-B3A2-F47C34AA766B}"/>
              </a:ext>
            </a:extLst>
          </p:cNvPr>
          <p:cNvSpPr/>
          <p:nvPr userDrawn="1"/>
        </p:nvSpPr>
        <p:spPr>
          <a:xfrm>
            <a:off x="2260026" y="2939429"/>
            <a:ext cx="1069507" cy="752094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lIns="34289" rIns="34289"/>
          <a:lstStyle/>
          <a:p>
            <a:endParaRPr sz="1350" dirty="0">
              <a:latin typeface="Acherus Grotesque Light" panose="02000505000000020004" pitchFamily="2" charset="77"/>
            </a:endParaRPr>
          </a:p>
        </p:txBody>
      </p:sp>
      <p:sp>
        <p:nvSpPr>
          <p:cNvPr id="19" name="Oval 26">
            <a:extLst>
              <a:ext uri="{FF2B5EF4-FFF2-40B4-BE49-F238E27FC236}">
                <a16:creationId xmlns:a16="http://schemas.microsoft.com/office/drawing/2014/main" id="{501A3315-B6A4-064A-9838-E6EEA880C476}"/>
              </a:ext>
            </a:extLst>
          </p:cNvPr>
          <p:cNvSpPr/>
          <p:nvPr userDrawn="1"/>
        </p:nvSpPr>
        <p:spPr>
          <a:xfrm>
            <a:off x="3228079" y="3153860"/>
            <a:ext cx="1852233" cy="1852233"/>
          </a:xfrm>
          <a:prstGeom prst="ellipse">
            <a:avLst/>
          </a:prstGeom>
          <a:ln>
            <a:solidFill>
              <a:schemeClr val="accent2"/>
            </a:solidFill>
            <a:prstDash val="dash"/>
            <a:miter/>
          </a:ln>
        </p:spPr>
        <p:txBody>
          <a:bodyPr lIns="34289" rIns="34289" anchor="ctr"/>
          <a:lstStyle/>
          <a:p>
            <a:pPr algn="ctr">
              <a:defRPr>
                <a:solidFill>
                  <a:srgbClr val="A7A7A7"/>
                </a:solidFill>
              </a:defRPr>
            </a:pPr>
            <a:endParaRPr sz="1350"/>
          </a:p>
        </p:txBody>
      </p:sp>
      <p:sp>
        <p:nvSpPr>
          <p:cNvPr id="20" name="Line">
            <a:extLst>
              <a:ext uri="{FF2B5EF4-FFF2-40B4-BE49-F238E27FC236}">
                <a16:creationId xmlns:a16="http://schemas.microsoft.com/office/drawing/2014/main" id="{E32D7EB3-617C-0F47-BF15-118401D99F46}"/>
              </a:ext>
            </a:extLst>
          </p:cNvPr>
          <p:cNvSpPr/>
          <p:nvPr userDrawn="1"/>
        </p:nvSpPr>
        <p:spPr>
          <a:xfrm flipV="1">
            <a:off x="5018862" y="3246011"/>
            <a:ext cx="1280567" cy="453391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lIns="34289" rIns="34289"/>
          <a:lstStyle/>
          <a:p>
            <a:endParaRPr sz="1350" dirty="0">
              <a:latin typeface="Acherus Grotesque Light" panose="02000505000000020004" pitchFamily="2" charset="77"/>
            </a:endParaRPr>
          </a:p>
        </p:txBody>
      </p:sp>
      <p:sp>
        <p:nvSpPr>
          <p:cNvPr id="21" name="Oval 26">
            <a:extLst>
              <a:ext uri="{FF2B5EF4-FFF2-40B4-BE49-F238E27FC236}">
                <a16:creationId xmlns:a16="http://schemas.microsoft.com/office/drawing/2014/main" id="{DBBC52A8-0692-2E48-B8E3-73E6F7195315}"/>
              </a:ext>
            </a:extLst>
          </p:cNvPr>
          <p:cNvSpPr/>
          <p:nvPr userDrawn="1"/>
        </p:nvSpPr>
        <p:spPr>
          <a:xfrm>
            <a:off x="6237979" y="2014372"/>
            <a:ext cx="1852233" cy="1852234"/>
          </a:xfrm>
          <a:prstGeom prst="ellipse">
            <a:avLst/>
          </a:prstGeom>
          <a:ln>
            <a:solidFill>
              <a:schemeClr val="accent2"/>
            </a:solidFill>
            <a:prstDash val="dash"/>
            <a:miter/>
          </a:ln>
        </p:spPr>
        <p:txBody>
          <a:bodyPr lIns="34289" rIns="34289" anchor="ctr"/>
          <a:lstStyle/>
          <a:p>
            <a:pPr algn="ctr">
              <a:defRPr>
                <a:solidFill>
                  <a:srgbClr val="A7A7A7"/>
                </a:solidFill>
              </a:defRPr>
            </a:pPr>
            <a:endParaRPr sz="1350"/>
          </a:p>
        </p:txBody>
      </p:sp>
    </p:spTree>
    <p:extLst>
      <p:ext uri="{BB962C8B-B14F-4D97-AF65-F5344CB8AC3E}">
        <p14:creationId xmlns:p14="http://schemas.microsoft.com/office/powerpoint/2010/main" val="1851326545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2" r:id="rId2"/>
    <p:sldLayoutId id="2147483666" r:id="rId3"/>
    <p:sldLayoutId id="2147483677" r:id="rId4"/>
    <p:sldLayoutId id="2147483668" r:id="rId5"/>
    <p:sldLayoutId id="2147483678" r:id="rId6"/>
    <p:sldLayoutId id="2147483680" r:id="rId7"/>
    <p:sldLayoutId id="2147483681" r:id="rId8"/>
    <p:sldLayoutId id="2147483674" r:id="rId9"/>
    <p:sldLayoutId id="2147483676" r:id="rId10"/>
    <p:sldLayoutId id="2147483679" r:id="rId11"/>
    <p:sldLayoutId id="2147483673" r:id="rId12"/>
    <p:sldLayoutId id="2147483675" r:id="rId13"/>
    <p:sldLayoutId id="2147483652" r:id="rId14"/>
  </p:sldLayoutIdLst>
  <p:transition spd="med"/>
  <p:hf hdr="0" ftr="0"/>
  <p:txStyles>
    <p:titleStyle>
      <a:lvl1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25" b="0" i="0" u="none" strike="noStrike" cap="none" spc="150" baseline="0">
          <a:ln>
            <a:noFill/>
          </a:ln>
          <a:solidFill>
            <a:schemeClr val="bg2"/>
          </a:solidFill>
          <a:uFillTx/>
          <a:latin typeface="Acherus Grotesque"/>
          <a:ea typeface="Acherus Grotesque"/>
          <a:cs typeface="Acherus Grotesque"/>
          <a:sym typeface="Acherus Grotesque"/>
        </a:defRPr>
      </a:lvl1pPr>
      <a:lvl2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25" b="0" i="0" u="none" strike="noStrike" cap="none" spc="150" baseline="0">
          <a:ln>
            <a:noFill/>
          </a:ln>
          <a:solidFill>
            <a:schemeClr val="accent1"/>
          </a:solidFill>
          <a:uFillTx/>
          <a:latin typeface="Acherus Grotesque"/>
          <a:ea typeface="Acherus Grotesque"/>
          <a:cs typeface="Acherus Grotesque"/>
          <a:sym typeface="Acherus Grotesque"/>
        </a:defRPr>
      </a:lvl2pPr>
      <a:lvl3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25" b="0" i="0" u="none" strike="noStrike" cap="none" spc="150" baseline="0">
          <a:ln>
            <a:noFill/>
          </a:ln>
          <a:solidFill>
            <a:schemeClr val="accent1"/>
          </a:solidFill>
          <a:uFillTx/>
          <a:latin typeface="Acherus Grotesque"/>
          <a:ea typeface="Acherus Grotesque"/>
          <a:cs typeface="Acherus Grotesque"/>
          <a:sym typeface="Acherus Grotesque"/>
        </a:defRPr>
      </a:lvl3pPr>
      <a:lvl4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25" b="0" i="0" u="none" strike="noStrike" cap="none" spc="150" baseline="0">
          <a:ln>
            <a:noFill/>
          </a:ln>
          <a:solidFill>
            <a:schemeClr val="accent1"/>
          </a:solidFill>
          <a:uFillTx/>
          <a:latin typeface="Acherus Grotesque"/>
          <a:ea typeface="Acherus Grotesque"/>
          <a:cs typeface="Acherus Grotesque"/>
          <a:sym typeface="Acherus Grotesque"/>
        </a:defRPr>
      </a:lvl4pPr>
      <a:lvl5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25" b="0" i="0" u="none" strike="noStrike" cap="none" spc="150" baseline="0">
          <a:ln>
            <a:noFill/>
          </a:ln>
          <a:solidFill>
            <a:schemeClr val="accent1"/>
          </a:solidFill>
          <a:uFillTx/>
          <a:latin typeface="Acherus Grotesque"/>
          <a:ea typeface="Acherus Grotesque"/>
          <a:cs typeface="Acherus Grotesque"/>
          <a:sym typeface="Acherus Grotesque"/>
        </a:defRPr>
      </a:lvl5pPr>
      <a:lvl6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25" b="0" i="0" u="none" strike="noStrike" cap="none" spc="150" baseline="0">
          <a:ln>
            <a:noFill/>
          </a:ln>
          <a:solidFill>
            <a:schemeClr val="accent1"/>
          </a:solidFill>
          <a:uFillTx/>
          <a:latin typeface="Acherus Grotesque"/>
          <a:ea typeface="Acherus Grotesque"/>
          <a:cs typeface="Acherus Grotesque"/>
          <a:sym typeface="Acherus Grotesque"/>
        </a:defRPr>
      </a:lvl6pPr>
      <a:lvl7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25" b="0" i="0" u="none" strike="noStrike" cap="none" spc="150" baseline="0">
          <a:ln>
            <a:noFill/>
          </a:ln>
          <a:solidFill>
            <a:schemeClr val="accent1"/>
          </a:solidFill>
          <a:uFillTx/>
          <a:latin typeface="Acherus Grotesque"/>
          <a:ea typeface="Acherus Grotesque"/>
          <a:cs typeface="Acherus Grotesque"/>
          <a:sym typeface="Acherus Grotesque"/>
        </a:defRPr>
      </a:lvl7pPr>
      <a:lvl8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25" b="0" i="0" u="none" strike="noStrike" cap="none" spc="150" baseline="0">
          <a:ln>
            <a:noFill/>
          </a:ln>
          <a:solidFill>
            <a:schemeClr val="accent1"/>
          </a:solidFill>
          <a:uFillTx/>
          <a:latin typeface="Acherus Grotesque"/>
          <a:ea typeface="Acherus Grotesque"/>
          <a:cs typeface="Acherus Grotesque"/>
          <a:sym typeface="Acherus Grotesque"/>
        </a:defRPr>
      </a:lvl8pPr>
      <a:lvl9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25" b="0" i="0" u="none" strike="noStrike" cap="none" spc="150" baseline="0">
          <a:ln>
            <a:noFill/>
          </a:ln>
          <a:solidFill>
            <a:schemeClr val="accent1"/>
          </a:solidFill>
          <a:uFillTx/>
          <a:latin typeface="Acherus Grotesque"/>
          <a:ea typeface="Acherus Grotesque"/>
          <a:cs typeface="Acherus Grotesque"/>
          <a:sym typeface="Acherus Grotesque"/>
        </a:defRPr>
      </a:lvl9pPr>
    </p:titleStyle>
    <p:bodyStyle>
      <a:lvl1pPr marL="171450" marR="0" indent="-17145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1pPr>
      <a:lvl2pPr marL="542925" marR="0" indent="-200025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2pPr>
      <a:lvl3pPr marL="925829" marR="0" indent="-240029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3pPr>
      <a:lvl4pPr marL="12954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4pPr>
      <a:lvl5pPr marL="16383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5pPr>
      <a:lvl6pPr marL="19812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6pPr>
      <a:lvl7pPr marL="23241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7pPr>
      <a:lvl8pPr marL="26670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8pPr>
      <a:lvl9pPr marL="30099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34290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68580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02870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37160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171450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05740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240030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274320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jpeg"/><Relationship Id="rId3" Type="http://schemas.openxmlformats.org/officeDocument/2006/relationships/image" Target="../media/image1.png"/><Relationship Id="rId7" Type="http://schemas.openxmlformats.org/officeDocument/2006/relationships/image" Target="../media/image19.jpeg"/><Relationship Id="rId12" Type="http://schemas.openxmlformats.org/officeDocument/2006/relationships/image" Target="../media/image24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11" Type="http://schemas.openxmlformats.org/officeDocument/2006/relationships/image" Target="../media/image23.jpg"/><Relationship Id="rId5" Type="http://schemas.openxmlformats.org/officeDocument/2006/relationships/image" Target="../media/image17.png"/><Relationship Id="rId10" Type="http://schemas.openxmlformats.org/officeDocument/2006/relationships/image" Target="../media/image22.jpg"/><Relationship Id="rId4" Type="http://schemas.openxmlformats.org/officeDocument/2006/relationships/image" Target="../media/image16.png"/><Relationship Id="rId9" Type="http://schemas.openxmlformats.org/officeDocument/2006/relationships/image" Target="../media/image21.jpeg"/><Relationship Id="rId14" Type="http://schemas.openxmlformats.org/officeDocument/2006/relationships/image" Target="../media/image2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72"/>
          <a:stretch/>
        </p:blipFill>
        <p:spPr>
          <a:xfrm>
            <a:off x="0" y="132080"/>
            <a:ext cx="6762281" cy="6725920"/>
          </a:xfrm>
          <a:prstGeom prst="rect">
            <a:avLst/>
          </a:prstGeom>
        </p:spPr>
      </p:pic>
      <p:sp>
        <p:nvSpPr>
          <p:cNvPr id="335" name="Rectangle"/>
          <p:cNvSpPr/>
          <p:nvPr/>
        </p:nvSpPr>
        <p:spPr>
          <a:xfrm>
            <a:off x="0" y="0"/>
            <a:ext cx="6762281" cy="6858000"/>
          </a:xfrm>
          <a:prstGeom prst="rect">
            <a:avLst/>
          </a:prstGeom>
          <a:solidFill>
            <a:schemeClr val="tx1">
              <a:alpha val="89814"/>
            </a:schemeClr>
          </a:solidFill>
          <a:ln w="12700">
            <a:miter lim="400000"/>
          </a:ln>
        </p:spPr>
        <p:txBody>
          <a:bodyPr lIns="34289" rIns="34289" anchor="ctr"/>
          <a:lstStyle/>
          <a:p>
            <a:endParaRPr sz="1350"/>
          </a:p>
        </p:txBody>
      </p:sp>
      <p:pic>
        <p:nvPicPr>
          <p:cNvPr id="13" name="pasted-image.pdf" descr="pasted-image.pdf">
            <a:extLst>
              <a:ext uri="{FF2B5EF4-FFF2-40B4-BE49-F238E27FC236}">
                <a16:creationId xmlns:a16="http://schemas.microsoft.com/office/drawing/2014/main" id="{E45E7BD3-66B1-FB4B-B16D-4EC739BB5B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69958" y="2411069"/>
            <a:ext cx="172359" cy="172360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PRESENTATION TITLE GOES HERE">
            <a:extLst>
              <a:ext uri="{FF2B5EF4-FFF2-40B4-BE49-F238E27FC236}">
                <a16:creationId xmlns:a16="http://schemas.microsoft.com/office/drawing/2014/main" id="{F4413DA2-0208-9F40-B55D-1F82C0A7CB3B}"/>
              </a:ext>
            </a:extLst>
          </p:cNvPr>
          <p:cNvSpPr/>
          <p:nvPr/>
        </p:nvSpPr>
        <p:spPr>
          <a:xfrm>
            <a:off x="1042317" y="3349594"/>
            <a:ext cx="5743761" cy="10994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89" rIns="34289" anchor="b">
            <a:noAutofit/>
          </a:bodyPr>
          <a:lstStyle>
            <a:lvl1pPr defTabSz="758951">
              <a:lnSpc>
                <a:spcPct val="90000"/>
              </a:lnSpc>
              <a:defRPr sz="5312" spc="265">
                <a:solidFill>
                  <a:schemeClr val="accent5">
                    <a:hueOff val="-15428571"/>
                    <a:satOff val="-30434"/>
                    <a:lumOff val="9019"/>
                  </a:schemeClr>
                </a:solidFill>
                <a:latin typeface="AcherusGrotesqueLight"/>
                <a:ea typeface="AcherusGrotesqueLight"/>
                <a:cs typeface="AcherusGrotesqueLight"/>
                <a:sym typeface="AcherusGrotesqueLight"/>
              </a:defRPr>
            </a:lvl1pPr>
          </a:lstStyle>
          <a:p>
            <a:r>
              <a:rPr lang="en-US" sz="3200" spc="450" dirty="0">
                <a:solidFill>
                  <a:schemeClr val="bg1"/>
                </a:solidFill>
                <a:latin typeface="Acherus Grotesque Medium" panose="02000505000000020004" pitchFamily="2" charset="77"/>
              </a:rPr>
              <a:t>Carpe Diem: Seizing the Opportunities Afforded by the Challenges of 2020</a:t>
            </a:r>
          </a:p>
        </p:txBody>
      </p:sp>
      <p:sp>
        <p:nvSpPr>
          <p:cNvPr id="15" name="Professor Albert Einstein June 23, 2018">
            <a:extLst>
              <a:ext uri="{FF2B5EF4-FFF2-40B4-BE49-F238E27FC236}">
                <a16:creationId xmlns:a16="http://schemas.microsoft.com/office/drawing/2014/main" id="{8D0368D4-7965-DD40-8125-65C0E88E85E3}"/>
              </a:ext>
            </a:extLst>
          </p:cNvPr>
          <p:cNvSpPr/>
          <p:nvPr/>
        </p:nvSpPr>
        <p:spPr>
          <a:xfrm>
            <a:off x="1042317" y="4717156"/>
            <a:ext cx="5743761" cy="438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4289" rIns="34289">
            <a:spAutoFit/>
          </a:bodyPr>
          <a:lstStyle/>
          <a:p>
            <a:pPr>
              <a:defRPr sz="2400">
                <a:solidFill>
                  <a:schemeClr val="accent2"/>
                </a:solidFill>
                <a:latin typeface="Gineso Cond Thin"/>
                <a:ea typeface="Gineso Cond Thin"/>
                <a:cs typeface="Gineso Cond Thin"/>
                <a:sym typeface="Gineso Cond Thin"/>
              </a:defRPr>
            </a:pPr>
            <a:r>
              <a:rPr lang="en-US" sz="2250" cap="all" spc="225" dirty="0">
                <a:solidFill>
                  <a:schemeClr val="accent2"/>
                </a:solidFill>
                <a:latin typeface="Acherus Grotesque Light" panose="02000505000000020004" pitchFamily="2" charset="77"/>
                <a:ea typeface="Acherus Grotesque" charset="0"/>
                <a:cs typeface="Acherus Grotesque" charset="0"/>
              </a:rPr>
              <a:t>THERESA JOHANSSON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F3F740-704B-1B44-AA0F-484587FE6C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236" y="2914650"/>
            <a:ext cx="1954531" cy="10287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9E38A24-8AF5-4CAA-B4A9-96B5967F9D43}"/>
              </a:ext>
            </a:extLst>
          </p:cNvPr>
          <p:cNvSpPr txBox="1"/>
          <p:nvPr/>
        </p:nvSpPr>
        <p:spPr>
          <a:xfrm>
            <a:off x="1042317" y="5143500"/>
            <a:ext cx="3291558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Director, Global Education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B4288ADD-9329-BF4C-8FBE-30E0ED533A5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6" r="32065"/>
          <a:stretch/>
        </p:blipFill>
        <p:spPr>
          <a:xfrm>
            <a:off x="0" y="0"/>
            <a:ext cx="4429126" cy="6934199"/>
          </a:xfrm>
        </p:spPr>
      </p:pic>
      <p:sp>
        <p:nvSpPr>
          <p:cNvPr id="9" name="Straight Connector 16">
            <a:extLst>
              <a:ext uri="{FF2B5EF4-FFF2-40B4-BE49-F238E27FC236}">
                <a16:creationId xmlns:a16="http://schemas.microsoft.com/office/drawing/2014/main" id="{B8C1547B-FCFA-1848-A0BD-9291DB43F501}"/>
              </a:ext>
            </a:extLst>
          </p:cNvPr>
          <p:cNvSpPr/>
          <p:nvPr/>
        </p:nvSpPr>
        <p:spPr>
          <a:xfrm flipH="1">
            <a:off x="459448" y="-413084"/>
            <a:ext cx="0" cy="7684169"/>
          </a:xfrm>
          <a:prstGeom prst="line">
            <a:avLst/>
          </a:prstGeom>
          <a:ln>
            <a:solidFill>
              <a:schemeClr val="bg2"/>
            </a:solidFill>
            <a:prstDash val="dash"/>
            <a:miter/>
          </a:ln>
        </p:spPr>
        <p:txBody>
          <a:bodyPr lIns="34289" rIns="34289"/>
          <a:lstStyle/>
          <a:p>
            <a:endParaRPr sz="1350"/>
          </a:p>
        </p:txBody>
      </p:sp>
      <p:sp>
        <p:nvSpPr>
          <p:cNvPr id="11" name="Straight Connector 16">
            <a:extLst>
              <a:ext uri="{FF2B5EF4-FFF2-40B4-BE49-F238E27FC236}">
                <a16:creationId xmlns:a16="http://schemas.microsoft.com/office/drawing/2014/main" id="{F839AFD7-C126-2843-A69A-81F31E38720E}"/>
              </a:ext>
            </a:extLst>
          </p:cNvPr>
          <p:cNvSpPr/>
          <p:nvPr/>
        </p:nvSpPr>
        <p:spPr>
          <a:xfrm rot="5400000" flipH="1">
            <a:off x="4572000" y="-4296988"/>
            <a:ext cx="0" cy="9508376"/>
          </a:xfrm>
          <a:prstGeom prst="line">
            <a:avLst/>
          </a:prstGeom>
          <a:ln>
            <a:solidFill>
              <a:schemeClr val="bg2"/>
            </a:solidFill>
            <a:prstDash val="dash"/>
            <a:miter/>
          </a:ln>
        </p:spPr>
        <p:txBody>
          <a:bodyPr lIns="34289" rIns="34289"/>
          <a:lstStyle/>
          <a:p>
            <a:endParaRPr sz="1350"/>
          </a:p>
        </p:txBody>
      </p:sp>
      <p:sp>
        <p:nvSpPr>
          <p:cNvPr id="18" name="Straight Connector 16">
            <a:extLst>
              <a:ext uri="{FF2B5EF4-FFF2-40B4-BE49-F238E27FC236}">
                <a16:creationId xmlns:a16="http://schemas.microsoft.com/office/drawing/2014/main" id="{C9A22AE4-EEB0-7F40-8E81-DFB4E08002C4}"/>
              </a:ext>
            </a:extLst>
          </p:cNvPr>
          <p:cNvSpPr/>
          <p:nvPr/>
        </p:nvSpPr>
        <p:spPr>
          <a:xfrm rot="5400000" flipH="1">
            <a:off x="4572000" y="1820789"/>
            <a:ext cx="0" cy="9508376"/>
          </a:xfrm>
          <a:prstGeom prst="line">
            <a:avLst/>
          </a:prstGeom>
          <a:ln>
            <a:solidFill>
              <a:schemeClr val="bg2"/>
            </a:solidFill>
            <a:prstDash val="dash"/>
            <a:miter/>
          </a:ln>
        </p:spPr>
        <p:txBody>
          <a:bodyPr lIns="34289" rIns="34289"/>
          <a:lstStyle/>
          <a:p>
            <a:endParaRPr sz="135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A1F68D6-B988-43B6-834C-2586AA281FB1}"/>
              </a:ext>
            </a:extLst>
          </p:cNvPr>
          <p:cNvGrpSpPr/>
          <p:nvPr/>
        </p:nvGrpSpPr>
        <p:grpSpPr>
          <a:xfrm>
            <a:off x="4799032" y="573867"/>
            <a:ext cx="4318464" cy="692359"/>
            <a:chOff x="1457569" y="2093829"/>
            <a:chExt cx="6861988" cy="923147"/>
          </a:xfrm>
        </p:grpSpPr>
        <p:sp>
          <p:nvSpPr>
            <p:cNvPr id="15" name="TextBox 5">
              <a:extLst>
                <a:ext uri="{FF2B5EF4-FFF2-40B4-BE49-F238E27FC236}">
                  <a16:creationId xmlns:a16="http://schemas.microsoft.com/office/drawing/2014/main" id="{6D2E451E-3B61-4DAE-96F3-14BB512A240B}"/>
                </a:ext>
              </a:extLst>
            </p:cNvPr>
            <p:cNvSpPr/>
            <p:nvPr/>
          </p:nvSpPr>
          <p:spPr>
            <a:xfrm>
              <a:off x="1683088" y="2319348"/>
              <a:ext cx="6636469" cy="69762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4289" rIns="34289">
              <a:spAutoFit/>
            </a:bodyPr>
            <a:lstStyle/>
            <a:p>
              <a:pPr>
                <a:defRPr sz="2400" spc="342">
                  <a:solidFill>
                    <a:srgbClr val="83003F"/>
                  </a:solidFill>
                  <a:latin typeface="Acherus Grotesque"/>
                  <a:ea typeface="Acherus Grotesque"/>
                  <a:cs typeface="Acherus Grotesque"/>
                  <a:sym typeface="Acherus Grotesque"/>
                </a:defRPr>
              </a:pPr>
              <a:r>
                <a:rPr lang="en-US" sz="2800" spc="225" dirty="0">
                  <a:solidFill>
                    <a:schemeClr val="tx1"/>
                  </a:solidFill>
                  <a:latin typeface="Acherus Grotesque Light" panose="02000505000000020004" pitchFamily="2" charset="77"/>
                </a:rPr>
                <a:t>Funding</a:t>
              </a:r>
            </a:p>
          </p:txBody>
        </p:sp>
        <p:pic>
          <p:nvPicPr>
            <p:cNvPr id="16" name="pasted-image.pdf" descr="pasted-image.pdf">
              <a:extLst>
                <a:ext uri="{FF2B5EF4-FFF2-40B4-BE49-F238E27FC236}">
                  <a16:creationId xmlns:a16="http://schemas.microsoft.com/office/drawing/2014/main" id="{0A140942-CBC9-47FE-BBB2-91EF9B48AD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457569" y="2093829"/>
              <a:ext cx="225519" cy="225519"/>
            </a:xfrm>
            <a:prstGeom prst="rect">
              <a:avLst/>
            </a:prstGeom>
            <a:ln w="12700">
              <a:miter lim="400000"/>
            </a:ln>
          </p:spPr>
        </p:pic>
      </p:grpSp>
      <p:sp>
        <p:nvSpPr>
          <p:cNvPr id="17" name="TextBox 20">
            <a:extLst>
              <a:ext uri="{FF2B5EF4-FFF2-40B4-BE49-F238E27FC236}">
                <a16:creationId xmlns:a16="http://schemas.microsoft.com/office/drawing/2014/main" id="{B24D1C7C-4D45-4A8D-A282-93A7003345F9}"/>
              </a:ext>
            </a:extLst>
          </p:cNvPr>
          <p:cNvSpPr/>
          <p:nvPr/>
        </p:nvSpPr>
        <p:spPr>
          <a:xfrm>
            <a:off x="4975794" y="1411907"/>
            <a:ext cx="4072412" cy="53145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4289" rIns="34289" anchor="ctr">
            <a:spAutoFit/>
          </a:bodyPr>
          <a:lstStyle>
            <a:lvl1pPr>
              <a:defRPr sz="1400">
                <a:solidFill>
                  <a:srgbClr val="585C5E"/>
                </a:solidFill>
                <a:latin typeface="Crimson Text Roman"/>
                <a:ea typeface="Crimson Text Roman"/>
                <a:cs typeface="Crimson Text Roman"/>
                <a:sym typeface="Crimson Text Roman"/>
              </a:defRPr>
            </a:lvl1pPr>
          </a:lstStyle>
          <a:p>
            <a:pPr>
              <a:spcAft>
                <a:spcPts val="525"/>
              </a:spcAft>
              <a:buClr>
                <a:schemeClr val="accent2"/>
              </a:buClr>
              <a:buSzPct val="70000"/>
            </a:pPr>
            <a:r>
              <a:rPr lang="en-US" sz="1875" b="1" dirty="0">
                <a:solidFill>
                  <a:schemeClr val="tx2"/>
                </a:solidFill>
              </a:rPr>
              <a:t>University</a:t>
            </a:r>
          </a:p>
          <a:p>
            <a:pPr marL="214313" indent="-214313">
              <a:spcAft>
                <a:spcPts val="525"/>
              </a:spcAft>
              <a:buClr>
                <a:schemeClr val="accent2"/>
              </a:buClr>
              <a:buSzPct val="70000"/>
              <a:buFont typeface="Wingdings" charset="2"/>
              <a:buChar char="§"/>
            </a:pPr>
            <a:r>
              <a:rPr lang="en-US" sz="1600" dirty="0">
                <a:solidFill>
                  <a:schemeClr val="tx2"/>
                </a:solidFill>
              </a:rPr>
              <a:t>Departmental &amp; disciplinary </a:t>
            </a:r>
          </a:p>
          <a:p>
            <a:pPr marL="214313" indent="-214313">
              <a:spcAft>
                <a:spcPts val="525"/>
              </a:spcAft>
              <a:buClr>
                <a:schemeClr val="accent2"/>
              </a:buClr>
              <a:buSzPct val="70000"/>
              <a:buFont typeface="Wingdings" charset="2"/>
              <a:buChar char="§"/>
            </a:pPr>
            <a:r>
              <a:rPr lang="en-US" sz="1600" dirty="0">
                <a:solidFill>
                  <a:schemeClr val="tx2"/>
                </a:solidFill>
              </a:rPr>
              <a:t>Central</a:t>
            </a:r>
          </a:p>
          <a:p>
            <a:pPr marL="214313" indent="-214313">
              <a:spcAft>
                <a:spcPts val="525"/>
              </a:spcAft>
              <a:buClr>
                <a:schemeClr val="accent2"/>
              </a:buClr>
              <a:buSzPct val="70000"/>
              <a:buFont typeface="Wingdings" charset="2"/>
              <a:buChar char="§"/>
            </a:pPr>
            <a:r>
              <a:rPr lang="en-US" sz="1600" dirty="0">
                <a:solidFill>
                  <a:schemeClr val="tx2"/>
                </a:solidFill>
              </a:rPr>
              <a:t>Office of Sponsored Programs</a:t>
            </a:r>
          </a:p>
          <a:p>
            <a:pPr>
              <a:spcAft>
                <a:spcPts val="525"/>
              </a:spcAft>
              <a:buClr>
                <a:schemeClr val="accent2"/>
              </a:buClr>
              <a:buSzPct val="70000"/>
            </a:pPr>
            <a:r>
              <a:rPr lang="en-US" sz="1875" b="1" dirty="0">
                <a:solidFill>
                  <a:schemeClr val="tx2"/>
                </a:solidFill>
              </a:rPr>
              <a:t>Governmental</a:t>
            </a:r>
          </a:p>
          <a:p>
            <a:pPr marL="214313" indent="-214313">
              <a:spcAft>
                <a:spcPts val="525"/>
              </a:spcAft>
              <a:buClr>
                <a:schemeClr val="accent2"/>
              </a:buClr>
              <a:buSzPct val="70000"/>
              <a:buFont typeface="Wingdings" charset="2"/>
              <a:buChar char="§"/>
            </a:pPr>
            <a:r>
              <a:rPr lang="en-US" sz="1600" dirty="0">
                <a:solidFill>
                  <a:schemeClr val="tx2"/>
                </a:solidFill>
              </a:rPr>
              <a:t>Department of State</a:t>
            </a:r>
          </a:p>
          <a:p>
            <a:pPr>
              <a:spcAft>
                <a:spcPts val="525"/>
              </a:spcAft>
              <a:buClr>
                <a:schemeClr val="accent2"/>
              </a:buClr>
              <a:buSzPct val="70000"/>
            </a:pPr>
            <a:r>
              <a:rPr lang="en-US" sz="1875" dirty="0">
                <a:solidFill>
                  <a:schemeClr val="tx2"/>
                </a:solidFill>
              </a:rPr>
              <a:t>	</a:t>
            </a:r>
            <a:r>
              <a:rPr lang="en-US" sz="1300" dirty="0">
                <a:solidFill>
                  <a:schemeClr val="tx2"/>
                </a:solidFill>
              </a:rPr>
              <a:t>Bureau of Educational and Cultural Affairs</a:t>
            </a:r>
          </a:p>
          <a:p>
            <a:pPr>
              <a:spcAft>
                <a:spcPts val="525"/>
              </a:spcAft>
              <a:buClr>
                <a:schemeClr val="accent2"/>
              </a:buClr>
              <a:buSzPct val="70000"/>
            </a:pPr>
            <a:r>
              <a:rPr lang="en-US" sz="1300" dirty="0">
                <a:solidFill>
                  <a:schemeClr val="tx2"/>
                </a:solidFill>
              </a:rPr>
              <a:t>	Stevens Initiative (sponsor)</a:t>
            </a:r>
          </a:p>
          <a:p>
            <a:pPr marL="214313" indent="-214313">
              <a:spcAft>
                <a:spcPts val="525"/>
              </a:spcAft>
              <a:buClr>
                <a:schemeClr val="accent2"/>
              </a:buClr>
              <a:buSzPct val="70000"/>
              <a:buFont typeface="Wingdings" charset="2"/>
              <a:buChar char="§"/>
            </a:pPr>
            <a:r>
              <a:rPr lang="en-US" sz="1600" dirty="0">
                <a:solidFill>
                  <a:schemeClr val="tx2"/>
                </a:solidFill>
              </a:rPr>
              <a:t>Department of Education</a:t>
            </a:r>
          </a:p>
          <a:p>
            <a:pPr lvl="0">
              <a:spcAft>
                <a:spcPts val="525"/>
              </a:spcAft>
              <a:buClr>
                <a:srgbClr val="E87731"/>
              </a:buClr>
              <a:buSzPct val="70000"/>
            </a:pPr>
            <a:r>
              <a:rPr lang="en-US" sz="1300" dirty="0">
                <a:solidFill>
                  <a:srgbClr val="75787B"/>
                </a:solidFill>
                <a:latin typeface="Calibri"/>
                <a:cs typeface="Calibri"/>
                <a:sym typeface="Calibri"/>
              </a:rPr>
              <a:t>	Institute of International Education 	(Fulbright, Partners of the Americas)</a:t>
            </a:r>
            <a:endParaRPr lang="en-US" sz="1875" dirty="0">
              <a:solidFill>
                <a:schemeClr val="tx2"/>
              </a:solidFill>
            </a:endParaRPr>
          </a:p>
          <a:p>
            <a:pPr marL="214313" indent="-214313">
              <a:spcAft>
                <a:spcPts val="525"/>
              </a:spcAft>
              <a:buClr>
                <a:schemeClr val="accent2"/>
              </a:buClr>
              <a:buSzPct val="70000"/>
              <a:buFont typeface="Wingdings" charset="2"/>
              <a:buChar char="§"/>
            </a:pPr>
            <a:r>
              <a:rPr lang="en-US" sz="1600" dirty="0">
                <a:solidFill>
                  <a:schemeClr val="tx2"/>
                </a:solidFill>
              </a:rPr>
              <a:t>USAID</a:t>
            </a:r>
          </a:p>
          <a:p>
            <a:pPr marL="214313" indent="-214313">
              <a:spcAft>
                <a:spcPts val="525"/>
              </a:spcAft>
              <a:buClr>
                <a:schemeClr val="accent2"/>
              </a:buClr>
              <a:buSzPct val="70000"/>
              <a:buFont typeface="Wingdings" charset="2"/>
              <a:buChar char="§"/>
            </a:pPr>
            <a:r>
              <a:rPr lang="en-US" sz="1600" dirty="0">
                <a:solidFill>
                  <a:schemeClr val="tx2"/>
                </a:solidFill>
              </a:rPr>
              <a:t>National Endowment for the Humanities</a:t>
            </a:r>
          </a:p>
          <a:p>
            <a:pPr marL="214313" indent="-214313">
              <a:spcAft>
                <a:spcPts val="525"/>
              </a:spcAft>
              <a:buClr>
                <a:schemeClr val="accent2"/>
              </a:buClr>
              <a:buSzPct val="70000"/>
              <a:buFont typeface="Wingdings" charset="2"/>
              <a:buChar char="§"/>
            </a:pPr>
            <a:r>
              <a:rPr lang="en-US" sz="1600" dirty="0">
                <a:solidFill>
                  <a:schemeClr val="tx2"/>
                </a:solidFill>
              </a:rPr>
              <a:t>National Science Foundation</a:t>
            </a:r>
          </a:p>
          <a:p>
            <a:pPr>
              <a:spcAft>
                <a:spcPts val="525"/>
              </a:spcAft>
              <a:buClr>
                <a:schemeClr val="accent2"/>
              </a:buClr>
              <a:buSzPct val="70000"/>
            </a:pPr>
            <a:r>
              <a:rPr lang="en-US" sz="1880" b="1" dirty="0">
                <a:solidFill>
                  <a:schemeClr val="tx2"/>
                </a:solidFill>
              </a:rPr>
              <a:t>Non-profit (generalists and specialists)</a:t>
            </a:r>
          </a:p>
          <a:p>
            <a:pPr>
              <a:spcAft>
                <a:spcPts val="525"/>
              </a:spcAft>
              <a:buClr>
                <a:schemeClr val="accent2"/>
              </a:buClr>
              <a:buSzPct val="70000"/>
            </a:pPr>
            <a:r>
              <a:rPr lang="en-US" sz="1880" b="1" dirty="0">
                <a:solidFill>
                  <a:schemeClr val="tx2"/>
                </a:solidFill>
              </a:rPr>
              <a:t>Corporate funding</a:t>
            </a:r>
          </a:p>
          <a:p>
            <a:pPr>
              <a:spcAft>
                <a:spcPts val="525"/>
              </a:spcAft>
              <a:buClr>
                <a:schemeClr val="accent2"/>
              </a:buClr>
              <a:buSzPct val="70000"/>
            </a:pPr>
            <a:r>
              <a:rPr lang="en-US" sz="1600" dirty="0">
                <a:solidFill>
                  <a:schemeClr val="tx2"/>
                </a:solidFill>
              </a:rPr>
              <a:t>	</a:t>
            </a:r>
            <a:endParaRPr lang="en-US" sz="13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047515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Rectangle 2"/>
          <p:cNvSpPr/>
          <p:nvPr/>
        </p:nvSpPr>
        <p:spPr>
          <a:xfrm>
            <a:off x="686924" y="578773"/>
            <a:ext cx="7772400" cy="5486400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34289" rIns="34289" anchor="ctr"/>
          <a:lstStyle/>
          <a:p>
            <a:pPr algn="ctr">
              <a:defRPr>
                <a:solidFill>
                  <a:schemeClr val="accent2"/>
                </a:solidFill>
              </a:defRPr>
            </a:pPr>
            <a:endParaRPr sz="135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36C841E-CA4D-3545-9A3C-735E50B49EBC}"/>
              </a:ext>
            </a:extLst>
          </p:cNvPr>
          <p:cNvGrpSpPr/>
          <p:nvPr/>
        </p:nvGrpSpPr>
        <p:grpSpPr>
          <a:xfrm>
            <a:off x="686924" y="437519"/>
            <a:ext cx="7321954" cy="692359"/>
            <a:chOff x="1457569" y="2093829"/>
            <a:chExt cx="6861988" cy="923147"/>
          </a:xfrm>
        </p:grpSpPr>
        <p:sp>
          <p:nvSpPr>
            <p:cNvPr id="214" name="TextBox 5"/>
            <p:cNvSpPr/>
            <p:nvPr/>
          </p:nvSpPr>
          <p:spPr>
            <a:xfrm>
              <a:off x="1683088" y="2319348"/>
              <a:ext cx="6636469" cy="69762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4289" rIns="34289">
              <a:spAutoFit/>
            </a:bodyPr>
            <a:lstStyle/>
            <a:p>
              <a:pPr>
                <a:defRPr sz="2400" spc="342">
                  <a:solidFill>
                    <a:srgbClr val="83003F"/>
                  </a:solidFill>
                  <a:latin typeface="Acherus Grotesque"/>
                  <a:ea typeface="Acherus Grotesque"/>
                  <a:cs typeface="Acherus Grotesque"/>
                  <a:sym typeface="Acherus Grotesque"/>
                </a:defRPr>
              </a:pPr>
              <a:r>
                <a:rPr lang="en-US" sz="2800" spc="225" dirty="0">
                  <a:solidFill>
                    <a:schemeClr val="tx1"/>
                  </a:solidFill>
                  <a:latin typeface="Acherus Grotesque Light" panose="02000505000000020004" pitchFamily="2" charset="77"/>
                </a:rPr>
                <a:t>Starting Points</a:t>
              </a:r>
            </a:p>
          </p:txBody>
        </p:sp>
        <p:pic>
          <p:nvPicPr>
            <p:cNvPr id="224" name="pasted-image.pdf" descr="pasted-image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457569" y="2093829"/>
              <a:ext cx="225519" cy="225519"/>
            </a:xfrm>
            <a:prstGeom prst="rect">
              <a:avLst/>
            </a:prstGeom>
            <a:ln w="12700">
              <a:miter lim="400000"/>
            </a:ln>
          </p:spPr>
        </p:pic>
      </p:grpSp>
      <p:sp>
        <p:nvSpPr>
          <p:cNvPr id="13" name="TextBox 20">
            <a:extLst>
              <a:ext uri="{FF2B5EF4-FFF2-40B4-BE49-F238E27FC236}">
                <a16:creationId xmlns:a16="http://schemas.microsoft.com/office/drawing/2014/main" id="{033A1305-2F18-448A-B052-3ED3B9E1881A}"/>
              </a:ext>
            </a:extLst>
          </p:cNvPr>
          <p:cNvSpPr/>
          <p:nvPr/>
        </p:nvSpPr>
        <p:spPr>
          <a:xfrm>
            <a:off x="686924" y="1978896"/>
            <a:ext cx="4042461" cy="19518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4289" rIns="34289" anchor="ctr">
            <a:spAutoFit/>
          </a:bodyPr>
          <a:lstStyle>
            <a:lvl1pPr>
              <a:defRPr sz="1400">
                <a:solidFill>
                  <a:srgbClr val="585C5E"/>
                </a:solidFill>
                <a:latin typeface="Crimson Text Roman"/>
                <a:ea typeface="Crimson Text Roman"/>
                <a:cs typeface="Crimson Text Roman"/>
                <a:sym typeface="Crimson Text Roman"/>
              </a:defRPr>
            </a:lvl1pPr>
          </a:lstStyle>
          <a:p>
            <a:pPr marL="214313" indent="-214313">
              <a:spcAft>
                <a:spcPts val="525"/>
              </a:spcAft>
              <a:buClr>
                <a:schemeClr val="accent2"/>
              </a:buClr>
              <a:buSzPct val="70000"/>
              <a:buFont typeface="Wingdings" charset="2"/>
              <a:buChar char="§"/>
            </a:pPr>
            <a:r>
              <a:rPr lang="en-US" sz="1875" dirty="0">
                <a:solidFill>
                  <a:schemeClr val="tx2"/>
                </a:solidFill>
              </a:rPr>
              <a:t>Adaptations made for home-campus teaching and research activities</a:t>
            </a:r>
          </a:p>
          <a:p>
            <a:pPr marL="214313" indent="-214313">
              <a:spcAft>
                <a:spcPts val="525"/>
              </a:spcAft>
              <a:buClr>
                <a:schemeClr val="accent2"/>
              </a:buClr>
              <a:buSzPct val="70000"/>
              <a:buFont typeface="Wingdings" charset="2"/>
              <a:buChar char="§"/>
            </a:pPr>
            <a:r>
              <a:rPr lang="en-US" sz="1875" dirty="0">
                <a:solidFill>
                  <a:schemeClr val="tx2"/>
                </a:solidFill>
              </a:rPr>
              <a:t>Existing transnational faculty relationships</a:t>
            </a:r>
          </a:p>
          <a:p>
            <a:pPr marL="214313" indent="-214313">
              <a:spcAft>
                <a:spcPts val="525"/>
              </a:spcAft>
              <a:buClr>
                <a:schemeClr val="accent2"/>
              </a:buClr>
              <a:buSzPct val="70000"/>
              <a:buFont typeface="Wingdings" charset="2"/>
              <a:buChar char="§"/>
            </a:pPr>
            <a:r>
              <a:rPr lang="en-US" sz="1875" dirty="0">
                <a:solidFill>
                  <a:schemeClr val="tx2"/>
                </a:solidFill>
              </a:rPr>
              <a:t>University’s portfolio of international partners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D53E427-5511-40E6-9759-08FA335388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7" r="19398"/>
          <a:stretch/>
        </p:blipFill>
        <p:spPr>
          <a:xfrm>
            <a:off x="4970021" y="1550271"/>
            <a:ext cx="3690410" cy="302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603584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Rectangle 2"/>
          <p:cNvSpPr/>
          <p:nvPr/>
        </p:nvSpPr>
        <p:spPr>
          <a:xfrm>
            <a:off x="852387" y="550887"/>
            <a:ext cx="7772400" cy="5486400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34289" rIns="34289" anchor="ctr"/>
          <a:lstStyle/>
          <a:p>
            <a:pPr algn="ctr">
              <a:defRPr>
                <a:solidFill>
                  <a:schemeClr val="accent2"/>
                </a:solidFill>
              </a:defRPr>
            </a:pPr>
            <a:endParaRPr sz="135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36C841E-CA4D-3545-9A3C-735E50B49EBC}"/>
              </a:ext>
            </a:extLst>
          </p:cNvPr>
          <p:cNvGrpSpPr/>
          <p:nvPr/>
        </p:nvGrpSpPr>
        <p:grpSpPr>
          <a:xfrm>
            <a:off x="686924" y="437519"/>
            <a:ext cx="7321954" cy="692359"/>
            <a:chOff x="1457569" y="2093829"/>
            <a:chExt cx="6861988" cy="923147"/>
          </a:xfrm>
        </p:grpSpPr>
        <p:sp>
          <p:nvSpPr>
            <p:cNvPr id="214" name="TextBox 5"/>
            <p:cNvSpPr/>
            <p:nvPr/>
          </p:nvSpPr>
          <p:spPr>
            <a:xfrm>
              <a:off x="1683088" y="2319348"/>
              <a:ext cx="6636469" cy="69762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4289" rIns="34289">
              <a:spAutoFit/>
            </a:bodyPr>
            <a:lstStyle/>
            <a:p>
              <a:pPr>
                <a:defRPr sz="2400" spc="342">
                  <a:solidFill>
                    <a:srgbClr val="83003F"/>
                  </a:solidFill>
                  <a:latin typeface="Acherus Grotesque"/>
                  <a:ea typeface="Acherus Grotesque"/>
                  <a:cs typeface="Acherus Grotesque"/>
                  <a:sym typeface="Acherus Grotesque"/>
                </a:defRPr>
              </a:pPr>
              <a:r>
                <a:rPr lang="en-US" sz="2800" spc="225" dirty="0">
                  <a:solidFill>
                    <a:schemeClr val="tx1"/>
                  </a:solidFill>
                  <a:latin typeface="Acherus Grotesque Light" panose="02000505000000020004" pitchFamily="2" charset="77"/>
                </a:rPr>
                <a:t>All the Silver Linings</a:t>
              </a:r>
            </a:p>
          </p:txBody>
        </p:sp>
        <p:pic>
          <p:nvPicPr>
            <p:cNvPr id="224" name="pasted-image.pdf" descr="pasted-image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457569" y="2093829"/>
              <a:ext cx="225519" cy="225519"/>
            </a:xfrm>
            <a:prstGeom prst="rect">
              <a:avLst/>
            </a:prstGeom>
            <a:ln w="12700">
              <a:miter lim="400000"/>
            </a:ln>
          </p:spPr>
        </p:pic>
      </p:grpSp>
      <p:sp>
        <p:nvSpPr>
          <p:cNvPr id="13" name="TextBox 20">
            <a:extLst>
              <a:ext uri="{FF2B5EF4-FFF2-40B4-BE49-F238E27FC236}">
                <a16:creationId xmlns:a16="http://schemas.microsoft.com/office/drawing/2014/main" id="{033A1305-2F18-448A-B052-3ED3B9E1881A}"/>
              </a:ext>
            </a:extLst>
          </p:cNvPr>
          <p:cNvSpPr/>
          <p:nvPr/>
        </p:nvSpPr>
        <p:spPr>
          <a:xfrm>
            <a:off x="4963053" y="2392740"/>
            <a:ext cx="4042461" cy="21441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4289" rIns="34289" anchor="ctr">
            <a:spAutoFit/>
          </a:bodyPr>
          <a:lstStyle>
            <a:lvl1pPr>
              <a:defRPr sz="1400">
                <a:solidFill>
                  <a:srgbClr val="585C5E"/>
                </a:solidFill>
                <a:latin typeface="Crimson Text Roman"/>
                <a:ea typeface="Crimson Text Roman"/>
                <a:cs typeface="Crimson Text Roman"/>
                <a:sym typeface="Crimson Text Roman"/>
              </a:defRPr>
            </a:lvl1pPr>
          </a:lstStyle>
          <a:p>
            <a:pPr marL="214313" indent="-214313">
              <a:spcAft>
                <a:spcPts val="525"/>
              </a:spcAft>
              <a:buClr>
                <a:schemeClr val="accent2"/>
              </a:buClr>
              <a:buSzPct val="70000"/>
              <a:buFont typeface="Wingdings" charset="2"/>
              <a:buChar char="§"/>
            </a:pPr>
            <a:r>
              <a:rPr lang="en-US" sz="1875" dirty="0">
                <a:solidFill>
                  <a:schemeClr val="tx2"/>
                </a:solidFill>
              </a:rPr>
              <a:t>Access and Equity considerations</a:t>
            </a:r>
          </a:p>
          <a:p>
            <a:pPr marL="214313" indent="-214313">
              <a:spcAft>
                <a:spcPts val="525"/>
              </a:spcAft>
              <a:buClr>
                <a:schemeClr val="accent2"/>
              </a:buClr>
              <a:buSzPct val="70000"/>
              <a:buFont typeface="Wingdings" charset="2"/>
              <a:buChar char="§"/>
            </a:pPr>
            <a:r>
              <a:rPr lang="en-US" sz="1875" dirty="0">
                <a:solidFill>
                  <a:schemeClr val="tx2"/>
                </a:solidFill>
              </a:rPr>
              <a:t>Inclusion and Diversity</a:t>
            </a:r>
          </a:p>
          <a:p>
            <a:pPr marL="214313" indent="-214313">
              <a:spcAft>
                <a:spcPts val="525"/>
              </a:spcAft>
              <a:buClr>
                <a:schemeClr val="accent2"/>
              </a:buClr>
              <a:buSzPct val="70000"/>
              <a:buFont typeface="Wingdings" charset="2"/>
              <a:buChar char="§"/>
            </a:pPr>
            <a:r>
              <a:rPr lang="en-US" sz="1875" dirty="0">
                <a:solidFill>
                  <a:schemeClr val="tx2"/>
                </a:solidFill>
              </a:rPr>
              <a:t>Freedom of “movement”</a:t>
            </a:r>
          </a:p>
          <a:p>
            <a:pPr marL="214313" indent="-214313">
              <a:spcAft>
                <a:spcPts val="525"/>
              </a:spcAft>
              <a:buClr>
                <a:schemeClr val="accent2"/>
              </a:buClr>
              <a:buSzPct val="70000"/>
              <a:buFont typeface="Wingdings" charset="2"/>
              <a:buChar char="§"/>
            </a:pPr>
            <a:r>
              <a:rPr lang="en-US" sz="1875" dirty="0">
                <a:solidFill>
                  <a:schemeClr val="tx2"/>
                </a:solidFill>
              </a:rPr>
              <a:t>New momentum and faculty interest</a:t>
            </a:r>
          </a:p>
          <a:p>
            <a:pPr marL="214313" indent="-214313">
              <a:spcAft>
                <a:spcPts val="525"/>
              </a:spcAft>
              <a:buClr>
                <a:schemeClr val="accent2"/>
              </a:buClr>
              <a:buSzPct val="70000"/>
              <a:buFont typeface="Wingdings" charset="2"/>
              <a:buChar char="§"/>
            </a:pPr>
            <a:r>
              <a:rPr lang="en-US" sz="1875" dirty="0">
                <a:solidFill>
                  <a:schemeClr val="tx2"/>
                </a:solidFill>
              </a:rPr>
              <a:t>Heightened institutional commitment</a:t>
            </a:r>
          </a:p>
          <a:p>
            <a:pPr marL="214313" indent="-214313">
              <a:spcAft>
                <a:spcPts val="525"/>
              </a:spcAft>
              <a:buClr>
                <a:schemeClr val="accent2"/>
              </a:buClr>
              <a:buSzPct val="70000"/>
              <a:buFont typeface="Wingdings" charset="2"/>
              <a:buChar char="§"/>
            </a:pPr>
            <a:r>
              <a:rPr lang="en-US" sz="1875" dirty="0">
                <a:solidFill>
                  <a:schemeClr val="tx2"/>
                </a:solidFill>
              </a:rPr>
              <a:t>Impetus for resource collection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D53E427-5511-40E6-9759-08FA335388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7" r="12563"/>
          <a:stretch/>
        </p:blipFill>
        <p:spPr>
          <a:xfrm>
            <a:off x="781473" y="1698783"/>
            <a:ext cx="3942832" cy="3225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178380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0B49E0F7-367A-6442-B8E6-AC9E4BEA1EA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</p:sp>
      <p:pic>
        <p:nvPicPr>
          <p:cNvPr id="195" name="diana-macesanu-488919-unsplash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8546" y="77560"/>
            <a:ext cx="12064095" cy="8042729"/>
          </a:xfrm>
          <a:prstGeom prst="rect">
            <a:avLst/>
          </a:prstGeom>
          <a:ln w="12700">
            <a:miter lim="400000"/>
          </a:ln>
        </p:spPr>
      </p:pic>
      <p:sp>
        <p:nvSpPr>
          <p:cNvPr id="196" name="Rectangle 2"/>
          <p:cNvSpPr/>
          <p:nvPr/>
        </p:nvSpPr>
        <p:spPr>
          <a:xfrm>
            <a:off x="2779314" y="3682561"/>
            <a:ext cx="6119758" cy="2763144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34289" rIns="34289" anchor="ctr"/>
          <a:lstStyle/>
          <a:p>
            <a:pPr algn="ctr">
              <a:defRPr>
                <a:solidFill>
                  <a:schemeClr val="accent2"/>
                </a:solidFill>
              </a:defRPr>
            </a:pPr>
            <a:endParaRPr sz="1350" dirty="0"/>
          </a:p>
        </p:txBody>
      </p:sp>
      <p:sp>
        <p:nvSpPr>
          <p:cNvPr id="198" name="Straight Connector 16"/>
          <p:cNvSpPr/>
          <p:nvPr/>
        </p:nvSpPr>
        <p:spPr>
          <a:xfrm flipH="1">
            <a:off x="1472519" y="-405062"/>
            <a:ext cx="0" cy="7668125"/>
          </a:xfrm>
          <a:prstGeom prst="line">
            <a:avLst/>
          </a:prstGeom>
          <a:ln>
            <a:solidFill>
              <a:schemeClr val="bg2"/>
            </a:solidFill>
            <a:prstDash val="dash"/>
            <a:miter/>
          </a:ln>
        </p:spPr>
        <p:txBody>
          <a:bodyPr lIns="34289" rIns="34289"/>
          <a:lstStyle/>
          <a:p>
            <a:endParaRPr sz="1350"/>
          </a:p>
        </p:txBody>
      </p:sp>
      <p:sp>
        <p:nvSpPr>
          <p:cNvPr id="199" name="Straight Connector 19"/>
          <p:cNvSpPr/>
          <p:nvPr/>
        </p:nvSpPr>
        <p:spPr>
          <a:xfrm>
            <a:off x="-563130" y="906963"/>
            <a:ext cx="10270260" cy="36761"/>
          </a:xfrm>
          <a:prstGeom prst="line">
            <a:avLst/>
          </a:prstGeom>
          <a:ln>
            <a:solidFill>
              <a:schemeClr val="bg2"/>
            </a:solidFill>
            <a:prstDash val="dash"/>
            <a:miter/>
          </a:ln>
        </p:spPr>
        <p:txBody>
          <a:bodyPr lIns="34289" rIns="34289"/>
          <a:lstStyle/>
          <a:p>
            <a:endParaRPr sz="1350"/>
          </a:p>
        </p:txBody>
      </p:sp>
      <p:sp>
        <p:nvSpPr>
          <p:cNvPr id="200" name="TextBox 5"/>
          <p:cNvSpPr/>
          <p:nvPr/>
        </p:nvSpPr>
        <p:spPr>
          <a:xfrm>
            <a:off x="165726" y="291530"/>
            <a:ext cx="6560435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4289" rIns="34289">
            <a:spAutoFit/>
          </a:bodyPr>
          <a:lstStyle/>
          <a:p>
            <a:pPr>
              <a:defRPr sz="2400" spc="342">
                <a:solidFill>
                  <a:srgbClr val="83003F"/>
                </a:solidFill>
                <a:latin typeface="Acherus Grotesque"/>
                <a:ea typeface="Acherus Grotesque"/>
                <a:cs typeface="Acherus Grotesque"/>
                <a:sym typeface="Acherus Grotesque"/>
              </a:defRPr>
            </a:pPr>
            <a:r>
              <a:rPr lang="en-US" sz="2800" spc="225" dirty="0">
                <a:solidFill>
                  <a:schemeClr val="tx1"/>
                </a:solidFill>
                <a:latin typeface="Acherus Grotesque Light" panose="02000505000000020004" pitchFamily="2" charset="77"/>
              </a:rPr>
              <a:t>Moving Forward</a:t>
            </a:r>
            <a:endParaRPr sz="2800" spc="225" dirty="0">
              <a:solidFill>
                <a:schemeClr val="tx1"/>
              </a:solidFill>
              <a:latin typeface="Acherus Grotesque Light" panose="02000505000000020004" pitchFamily="2" charset="77"/>
            </a:endParaRPr>
          </a:p>
        </p:txBody>
      </p:sp>
      <p:sp>
        <p:nvSpPr>
          <p:cNvPr id="208" name="Straight Connector 19"/>
          <p:cNvSpPr/>
          <p:nvPr/>
        </p:nvSpPr>
        <p:spPr>
          <a:xfrm>
            <a:off x="-563130" y="6219078"/>
            <a:ext cx="10270261" cy="36761"/>
          </a:xfrm>
          <a:prstGeom prst="line">
            <a:avLst/>
          </a:prstGeom>
          <a:ln>
            <a:solidFill>
              <a:schemeClr val="bg2"/>
            </a:solidFill>
            <a:prstDash val="dash"/>
            <a:miter/>
          </a:ln>
        </p:spPr>
        <p:txBody>
          <a:bodyPr lIns="34289" rIns="34289"/>
          <a:lstStyle/>
          <a:p>
            <a:endParaRPr sz="1350"/>
          </a:p>
        </p:txBody>
      </p:sp>
      <p:pic>
        <p:nvPicPr>
          <p:cNvPr id="17" name="pasted-image.pdf" descr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17773" y="1449438"/>
            <a:ext cx="358619" cy="174726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TextBox 20">
            <a:extLst>
              <a:ext uri="{FF2B5EF4-FFF2-40B4-BE49-F238E27FC236}">
                <a16:creationId xmlns:a16="http://schemas.microsoft.com/office/drawing/2014/main" id="{2AC7AF8A-D25F-4871-816D-1B6192A4B303}"/>
              </a:ext>
            </a:extLst>
          </p:cNvPr>
          <p:cNvSpPr/>
          <p:nvPr/>
        </p:nvSpPr>
        <p:spPr>
          <a:xfrm>
            <a:off x="3153137" y="4135177"/>
            <a:ext cx="5581933" cy="20159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4289" rIns="34289" numCol="2" anchor="ctr">
            <a:spAutoFit/>
          </a:bodyPr>
          <a:lstStyle>
            <a:lvl1pPr>
              <a:defRPr sz="1400">
                <a:solidFill>
                  <a:srgbClr val="585C5E"/>
                </a:solidFill>
                <a:latin typeface="Crimson Text Roman"/>
                <a:ea typeface="Crimson Text Roman"/>
                <a:cs typeface="Crimson Text Roman"/>
                <a:sym typeface="Crimson Text Roman"/>
              </a:defRPr>
            </a:lvl1pPr>
          </a:lstStyle>
          <a:p>
            <a:pPr marL="214313" indent="-214313">
              <a:spcAft>
                <a:spcPts val="525"/>
              </a:spcAft>
              <a:buClr>
                <a:schemeClr val="accent2"/>
              </a:buClr>
              <a:buSzPct val="70000"/>
              <a:buFont typeface="Wingdings" charset="2"/>
              <a:buChar char="§"/>
            </a:pPr>
            <a:r>
              <a:rPr lang="en-US" sz="1875" dirty="0">
                <a:solidFill>
                  <a:schemeClr val="tx2"/>
                </a:solidFill>
              </a:rPr>
              <a:t>Expand the resource archives and toolkit</a:t>
            </a:r>
          </a:p>
          <a:p>
            <a:pPr marL="214313" indent="-214313">
              <a:spcAft>
                <a:spcPts val="525"/>
              </a:spcAft>
              <a:buClr>
                <a:schemeClr val="accent2"/>
              </a:buClr>
              <a:buSzPct val="70000"/>
              <a:buFont typeface="Wingdings" charset="2"/>
              <a:buChar char="§"/>
            </a:pPr>
            <a:r>
              <a:rPr lang="en-US" sz="1875" dirty="0">
                <a:solidFill>
                  <a:schemeClr val="tx2"/>
                </a:solidFill>
              </a:rPr>
              <a:t>Cement relations with offices across campus</a:t>
            </a:r>
          </a:p>
          <a:p>
            <a:pPr marL="214313" indent="-214313">
              <a:spcAft>
                <a:spcPts val="525"/>
              </a:spcAft>
              <a:buClr>
                <a:schemeClr val="accent2"/>
              </a:buClr>
              <a:buSzPct val="70000"/>
              <a:buFont typeface="Wingdings" charset="2"/>
              <a:buChar char="§"/>
            </a:pPr>
            <a:r>
              <a:rPr lang="en-US" sz="1875" dirty="0">
                <a:solidFill>
                  <a:schemeClr val="tx2"/>
                </a:solidFill>
              </a:rPr>
              <a:t>Develop further faculty training and workshops</a:t>
            </a:r>
          </a:p>
          <a:p>
            <a:pPr marL="214313" indent="-214313">
              <a:spcAft>
                <a:spcPts val="525"/>
              </a:spcAft>
              <a:buClr>
                <a:schemeClr val="accent2"/>
              </a:buClr>
              <a:buSzPct val="70000"/>
              <a:buFont typeface="Wingdings" charset="2"/>
              <a:buChar char="§"/>
            </a:pPr>
            <a:r>
              <a:rPr lang="en-US" sz="1875" dirty="0">
                <a:solidFill>
                  <a:schemeClr val="tx2"/>
                </a:solidFill>
              </a:rPr>
              <a:t>Continue partner mapping</a:t>
            </a:r>
          </a:p>
          <a:p>
            <a:pPr marL="214313" indent="-214313">
              <a:spcAft>
                <a:spcPts val="525"/>
              </a:spcAft>
              <a:buClr>
                <a:schemeClr val="accent2"/>
              </a:buClr>
              <a:buSzPct val="70000"/>
              <a:buFont typeface="Wingdings" charset="2"/>
              <a:buChar char="§"/>
            </a:pPr>
            <a:r>
              <a:rPr lang="en-US" sz="1875" dirty="0">
                <a:solidFill>
                  <a:schemeClr val="tx2"/>
                </a:solidFill>
              </a:rPr>
              <a:t>Create incentive grants </a:t>
            </a:r>
          </a:p>
          <a:p>
            <a:pPr marL="214313" indent="-214313">
              <a:spcAft>
                <a:spcPts val="525"/>
              </a:spcAft>
              <a:buClr>
                <a:schemeClr val="accent2"/>
              </a:buClr>
              <a:buSzPct val="70000"/>
              <a:buFont typeface="Wingdings" charset="2"/>
              <a:buChar char="§"/>
            </a:pPr>
            <a:r>
              <a:rPr lang="en-US" sz="1875" dirty="0">
                <a:solidFill>
                  <a:schemeClr val="tx2"/>
                </a:solidFill>
              </a:rPr>
              <a:t>Tell the stories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AFD40D3-2ACC-4953-8D1B-87D8C46F51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44" y="2634207"/>
            <a:ext cx="2848231" cy="150244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01F4A85-6500-49CB-AC0F-BDA9EA931154}"/>
              </a:ext>
            </a:extLst>
          </p:cNvPr>
          <p:cNvSpPr txBox="1"/>
          <p:nvPr/>
        </p:nvSpPr>
        <p:spPr>
          <a:xfrm>
            <a:off x="4835236" y="2308921"/>
            <a:ext cx="3546763" cy="1015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Thank you!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1839EA-C2BE-4833-B1EB-06F445456F6E}"/>
              </a:ext>
            </a:extLst>
          </p:cNvPr>
          <p:cNvSpPr txBox="1"/>
          <p:nvPr/>
        </p:nvSpPr>
        <p:spPr>
          <a:xfrm>
            <a:off x="4336472" y="3394363"/>
            <a:ext cx="4475018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Theresa Johansson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theresaj@vt.edu</a:t>
            </a:r>
          </a:p>
        </p:txBody>
      </p:sp>
    </p:spTree>
    <p:extLst>
      <p:ext uri="{BB962C8B-B14F-4D97-AF65-F5344CB8AC3E}">
        <p14:creationId xmlns:p14="http://schemas.microsoft.com/office/powerpoint/2010/main" val="17071012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 3">
            <a:extLst>
              <a:ext uri="{FF2B5EF4-FFF2-40B4-BE49-F238E27FC236}">
                <a16:creationId xmlns:a16="http://schemas.microsoft.com/office/drawing/2014/main" id="{60986830-86F3-9D47-969E-F4D286CAB4A1}"/>
              </a:ext>
            </a:extLst>
          </p:cNvPr>
          <p:cNvSpPr>
            <a:spLocks noEditPoints="1"/>
          </p:cNvSpPr>
          <p:nvPr/>
        </p:nvSpPr>
        <p:spPr bwMode="auto">
          <a:xfrm>
            <a:off x="5399766" y="3785523"/>
            <a:ext cx="1279841" cy="1276685"/>
          </a:xfrm>
          <a:custGeom>
            <a:avLst/>
            <a:gdLst/>
            <a:ahLst/>
            <a:cxnLst>
              <a:cxn ang="0">
                <a:pos x="432" y="152"/>
              </a:cxn>
              <a:cxn ang="0">
                <a:pos x="455" y="196"/>
              </a:cxn>
              <a:cxn ang="0">
                <a:pos x="502" y="192"/>
              </a:cxn>
              <a:cxn ang="0">
                <a:pos x="526" y="212"/>
              </a:cxn>
              <a:cxn ang="0">
                <a:pos x="531" y="274"/>
              </a:cxn>
              <a:cxn ang="0">
                <a:pos x="511" y="298"/>
              </a:cxn>
              <a:cxn ang="0">
                <a:pos x="465" y="302"/>
              </a:cxn>
              <a:cxn ang="0">
                <a:pos x="450" y="350"/>
              </a:cxn>
              <a:cxn ang="0">
                <a:pos x="486" y="380"/>
              </a:cxn>
              <a:cxn ang="0">
                <a:pos x="488" y="411"/>
              </a:cxn>
              <a:cxn ang="0">
                <a:pos x="448" y="459"/>
              </a:cxn>
              <a:cxn ang="0">
                <a:pos x="417" y="462"/>
              </a:cxn>
              <a:cxn ang="0">
                <a:pos x="382" y="432"/>
              </a:cxn>
              <a:cxn ang="0">
                <a:pos x="337" y="456"/>
              </a:cxn>
              <a:cxn ang="0">
                <a:pos x="341" y="502"/>
              </a:cxn>
              <a:cxn ang="0">
                <a:pos x="321" y="526"/>
              </a:cxn>
              <a:cxn ang="0">
                <a:pos x="258" y="531"/>
              </a:cxn>
              <a:cxn ang="0">
                <a:pos x="234" y="511"/>
              </a:cxn>
              <a:cxn ang="0">
                <a:pos x="230" y="465"/>
              </a:cxn>
              <a:cxn ang="0">
                <a:pos x="182" y="450"/>
              </a:cxn>
              <a:cxn ang="0">
                <a:pos x="152" y="485"/>
              </a:cxn>
              <a:cxn ang="0">
                <a:pos x="121" y="488"/>
              </a:cxn>
              <a:cxn ang="0">
                <a:pos x="73" y="448"/>
              </a:cxn>
              <a:cxn ang="0">
                <a:pos x="71" y="417"/>
              </a:cxn>
              <a:cxn ang="0">
                <a:pos x="100" y="381"/>
              </a:cxn>
              <a:cxn ang="0">
                <a:pos x="77" y="336"/>
              </a:cxn>
              <a:cxn ang="0">
                <a:pos x="31" y="340"/>
              </a:cxn>
              <a:cxn ang="0">
                <a:pos x="7" y="320"/>
              </a:cxn>
              <a:cxn ang="0">
                <a:pos x="1" y="258"/>
              </a:cxn>
              <a:cxn ang="0">
                <a:pos x="21" y="234"/>
              </a:cxn>
              <a:cxn ang="0">
                <a:pos x="68" y="230"/>
              </a:cxn>
              <a:cxn ang="0">
                <a:pos x="83" y="182"/>
              </a:cxn>
              <a:cxn ang="0">
                <a:pos x="47" y="152"/>
              </a:cxn>
              <a:cxn ang="0">
                <a:pos x="45" y="121"/>
              </a:cxn>
              <a:cxn ang="0">
                <a:pos x="85" y="73"/>
              </a:cxn>
              <a:cxn ang="0">
                <a:pos x="116" y="70"/>
              </a:cxn>
              <a:cxn ang="0">
                <a:pos x="152" y="100"/>
              </a:cxn>
              <a:cxn ang="0">
                <a:pos x="196" y="77"/>
              </a:cxn>
              <a:cxn ang="0">
                <a:pos x="192" y="31"/>
              </a:cxn>
              <a:cxn ang="0">
                <a:pos x="212" y="7"/>
              </a:cxn>
              <a:cxn ang="0">
                <a:pos x="275" y="1"/>
              </a:cxn>
              <a:cxn ang="0">
                <a:pos x="298" y="21"/>
              </a:cxn>
              <a:cxn ang="0">
                <a:pos x="303" y="68"/>
              </a:cxn>
              <a:cxn ang="0">
                <a:pos x="350" y="83"/>
              </a:cxn>
              <a:cxn ang="0">
                <a:pos x="380" y="47"/>
              </a:cxn>
              <a:cxn ang="0">
                <a:pos x="411" y="44"/>
              </a:cxn>
              <a:cxn ang="0">
                <a:pos x="460" y="84"/>
              </a:cxn>
              <a:cxn ang="0">
                <a:pos x="462" y="115"/>
              </a:cxn>
              <a:cxn ang="0">
                <a:pos x="432" y="152"/>
              </a:cxn>
              <a:cxn ang="0">
                <a:pos x="331" y="189"/>
              </a:cxn>
              <a:cxn ang="0">
                <a:pos x="189" y="201"/>
              </a:cxn>
              <a:cxn ang="0">
                <a:pos x="202" y="344"/>
              </a:cxn>
              <a:cxn ang="0">
                <a:pos x="344" y="331"/>
              </a:cxn>
              <a:cxn ang="0">
                <a:pos x="331" y="189"/>
              </a:cxn>
            </a:cxnLst>
            <a:rect l="0" t="0" r="r" b="b"/>
            <a:pathLst>
              <a:path w="533" h="532">
                <a:moveTo>
                  <a:pt x="432" y="152"/>
                </a:moveTo>
                <a:cubicBezTo>
                  <a:pt x="442" y="165"/>
                  <a:pt x="450" y="180"/>
                  <a:pt x="455" y="196"/>
                </a:cubicBezTo>
                <a:cubicBezTo>
                  <a:pt x="502" y="192"/>
                  <a:pt x="502" y="192"/>
                  <a:pt x="502" y="192"/>
                </a:cubicBezTo>
                <a:cubicBezTo>
                  <a:pt x="514" y="191"/>
                  <a:pt x="525" y="200"/>
                  <a:pt x="526" y="212"/>
                </a:cubicBezTo>
                <a:cubicBezTo>
                  <a:pt x="531" y="274"/>
                  <a:pt x="531" y="274"/>
                  <a:pt x="531" y="274"/>
                </a:cubicBezTo>
                <a:cubicBezTo>
                  <a:pt x="533" y="286"/>
                  <a:pt x="524" y="297"/>
                  <a:pt x="511" y="298"/>
                </a:cubicBezTo>
                <a:cubicBezTo>
                  <a:pt x="465" y="302"/>
                  <a:pt x="465" y="302"/>
                  <a:pt x="465" y="302"/>
                </a:cubicBezTo>
                <a:cubicBezTo>
                  <a:pt x="462" y="319"/>
                  <a:pt x="457" y="335"/>
                  <a:pt x="450" y="350"/>
                </a:cubicBezTo>
                <a:cubicBezTo>
                  <a:pt x="486" y="380"/>
                  <a:pt x="486" y="380"/>
                  <a:pt x="486" y="380"/>
                </a:cubicBezTo>
                <a:cubicBezTo>
                  <a:pt x="495" y="388"/>
                  <a:pt x="496" y="402"/>
                  <a:pt x="488" y="411"/>
                </a:cubicBezTo>
                <a:cubicBezTo>
                  <a:pt x="448" y="459"/>
                  <a:pt x="448" y="459"/>
                  <a:pt x="448" y="459"/>
                </a:cubicBezTo>
                <a:cubicBezTo>
                  <a:pt x="440" y="469"/>
                  <a:pt x="426" y="470"/>
                  <a:pt x="417" y="462"/>
                </a:cubicBezTo>
                <a:cubicBezTo>
                  <a:pt x="382" y="432"/>
                  <a:pt x="382" y="432"/>
                  <a:pt x="382" y="432"/>
                </a:cubicBezTo>
                <a:cubicBezTo>
                  <a:pt x="368" y="442"/>
                  <a:pt x="352" y="450"/>
                  <a:pt x="337" y="456"/>
                </a:cubicBezTo>
                <a:cubicBezTo>
                  <a:pt x="341" y="502"/>
                  <a:pt x="341" y="502"/>
                  <a:pt x="341" y="502"/>
                </a:cubicBezTo>
                <a:cubicBezTo>
                  <a:pt x="342" y="514"/>
                  <a:pt x="333" y="524"/>
                  <a:pt x="321" y="526"/>
                </a:cubicBezTo>
                <a:cubicBezTo>
                  <a:pt x="258" y="531"/>
                  <a:pt x="258" y="531"/>
                  <a:pt x="258" y="531"/>
                </a:cubicBezTo>
                <a:cubicBezTo>
                  <a:pt x="246" y="532"/>
                  <a:pt x="236" y="523"/>
                  <a:pt x="234" y="511"/>
                </a:cubicBezTo>
                <a:cubicBezTo>
                  <a:pt x="230" y="465"/>
                  <a:pt x="230" y="465"/>
                  <a:pt x="230" y="465"/>
                </a:cubicBezTo>
                <a:cubicBezTo>
                  <a:pt x="214" y="462"/>
                  <a:pt x="198" y="457"/>
                  <a:pt x="182" y="450"/>
                </a:cubicBezTo>
                <a:cubicBezTo>
                  <a:pt x="152" y="485"/>
                  <a:pt x="152" y="485"/>
                  <a:pt x="152" y="485"/>
                </a:cubicBezTo>
                <a:cubicBezTo>
                  <a:pt x="145" y="495"/>
                  <a:pt x="131" y="496"/>
                  <a:pt x="121" y="488"/>
                </a:cubicBezTo>
                <a:cubicBezTo>
                  <a:pt x="73" y="448"/>
                  <a:pt x="73" y="448"/>
                  <a:pt x="73" y="448"/>
                </a:cubicBezTo>
                <a:cubicBezTo>
                  <a:pt x="64" y="440"/>
                  <a:pt x="63" y="426"/>
                  <a:pt x="71" y="417"/>
                </a:cubicBezTo>
                <a:cubicBezTo>
                  <a:pt x="100" y="381"/>
                  <a:pt x="100" y="381"/>
                  <a:pt x="100" y="381"/>
                </a:cubicBezTo>
                <a:cubicBezTo>
                  <a:pt x="91" y="367"/>
                  <a:pt x="83" y="352"/>
                  <a:pt x="77" y="336"/>
                </a:cubicBezTo>
                <a:cubicBezTo>
                  <a:pt x="31" y="340"/>
                  <a:pt x="31" y="340"/>
                  <a:pt x="31" y="340"/>
                </a:cubicBezTo>
                <a:cubicBezTo>
                  <a:pt x="19" y="342"/>
                  <a:pt x="8" y="333"/>
                  <a:pt x="7" y="320"/>
                </a:cubicBezTo>
                <a:cubicBezTo>
                  <a:pt x="1" y="258"/>
                  <a:pt x="1" y="258"/>
                  <a:pt x="1" y="258"/>
                </a:cubicBezTo>
                <a:cubicBezTo>
                  <a:pt x="0" y="246"/>
                  <a:pt x="9" y="235"/>
                  <a:pt x="21" y="234"/>
                </a:cubicBezTo>
                <a:cubicBezTo>
                  <a:pt x="68" y="230"/>
                  <a:pt x="68" y="230"/>
                  <a:pt x="68" y="230"/>
                </a:cubicBezTo>
                <a:cubicBezTo>
                  <a:pt x="71" y="214"/>
                  <a:pt x="76" y="197"/>
                  <a:pt x="83" y="182"/>
                </a:cubicBezTo>
                <a:cubicBezTo>
                  <a:pt x="47" y="152"/>
                  <a:pt x="47" y="152"/>
                  <a:pt x="47" y="152"/>
                </a:cubicBezTo>
                <a:cubicBezTo>
                  <a:pt x="38" y="144"/>
                  <a:pt x="37" y="130"/>
                  <a:pt x="45" y="121"/>
                </a:cubicBezTo>
                <a:cubicBezTo>
                  <a:pt x="85" y="73"/>
                  <a:pt x="85" y="73"/>
                  <a:pt x="85" y="73"/>
                </a:cubicBezTo>
                <a:cubicBezTo>
                  <a:pt x="93" y="64"/>
                  <a:pt x="107" y="62"/>
                  <a:pt x="116" y="70"/>
                </a:cubicBezTo>
                <a:cubicBezTo>
                  <a:pt x="152" y="100"/>
                  <a:pt x="152" y="100"/>
                  <a:pt x="152" y="100"/>
                </a:cubicBezTo>
                <a:cubicBezTo>
                  <a:pt x="166" y="91"/>
                  <a:pt x="181" y="83"/>
                  <a:pt x="196" y="77"/>
                </a:cubicBezTo>
                <a:cubicBezTo>
                  <a:pt x="192" y="31"/>
                  <a:pt x="192" y="31"/>
                  <a:pt x="192" y="31"/>
                </a:cubicBezTo>
                <a:cubicBezTo>
                  <a:pt x="191" y="19"/>
                  <a:pt x="200" y="8"/>
                  <a:pt x="212" y="7"/>
                </a:cubicBezTo>
                <a:cubicBezTo>
                  <a:pt x="275" y="1"/>
                  <a:pt x="275" y="1"/>
                  <a:pt x="275" y="1"/>
                </a:cubicBezTo>
                <a:cubicBezTo>
                  <a:pt x="287" y="0"/>
                  <a:pt x="297" y="9"/>
                  <a:pt x="298" y="21"/>
                </a:cubicBezTo>
                <a:cubicBezTo>
                  <a:pt x="303" y="68"/>
                  <a:pt x="303" y="68"/>
                  <a:pt x="303" y="68"/>
                </a:cubicBezTo>
                <a:cubicBezTo>
                  <a:pt x="319" y="71"/>
                  <a:pt x="335" y="76"/>
                  <a:pt x="350" y="83"/>
                </a:cubicBezTo>
                <a:cubicBezTo>
                  <a:pt x="380" y="47"/>
                  <a:pt x="380" y="47"/>
                  <a:pt x="380" y="47"/>
                </a:cubicBezTo>
                <a:cubicBezTo>
                  <a:pt x="388" y="38"/>
                  <a:pt x="402" y="36"/>
                  <a:pt x="411" y="44"/>
                </a:cubicBezTo>
                <a:cubicBezTo>
                  <a:pt x="460" y="84"/>
                  <a:pt x="460" y="84"/>
                  <a:pt x="460" y="84"/>
                </a:cubicBezTo>
                <a:cubicBezTo>
                  <a:pt x="469" y="92"/>
                  <a:pt x="470" y="106"/>
                  <a:pt x="462" y="115"/>
                </a:cubicBezTo>
                <a:cubicBezTo>
                  <a:pt x="432" y="152"/>
                  <a:pt x="432" y="152"/>
                  <a:pt x="432" y="152"/>
                </a:cubicBezTo>
                <a:close/>
                <a:moveTo>
                  <a:pt x="331" y="189"/>
                </a:moveTo>
                <a:cubicBezTo>
                  <a:pt x="288" y="153"/>
                  <a:pt x="225" y="158"/>
                  <a:pt x="189" y="201"/>
                </a:cubicBezTo>
                <a:cubicBezTo>
                  <a:pt x="153" y="244"/>
                  <a:pt x="159" y="308"/>
                  <a:pt x="202" y="344"/>
                </a:cubicBezTo>
                <a:cubicBezTo>
                  <a:pt x="244" y="380"/>
                  <a:pt x="308" y="374"/>
                  <a:pt x="344" y="331"/>
                </a:cubicBezTo>
                <a:cubicBezTo>
                  <a:pt x="380" y="288"/>
                  <a:pt x="374" y="224"/>
                  <a:pt x="331" y="189"/>
                </a:cubicBez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sz="1350" dirty="0"/>
          </a:p>
        </p:txBody>
      </p:sp>
      <p:sp>
        <p:nvSpPr>
          <p:cNvPr id="36" name="Freeform 3">
            <a:extLst>
              <a:ext uri="{FF2B5EF4-FFF2-40B4-BE49-F238E27FC236}">
                <a16:creationId xmlns:a16="http://schemas.microsoft.com/office/drawing/2014/main" id="{ED1E8D09-6D24-F440-BE5D-AE12CB4CA8A9}"/>
              </a:ext>
            </a:extLst>
          </p:cNvPr>
          <p:cNvSpPr>
            <a:spLocks noEditPoints="1"/>
          </p:cNvSpPr>
          <p:nvPr/>
        </p:nvSpPr>
        <p:spPr bwMode="auto">
          <a:xfrm>
            <a:off x="7441687" y="1877415"/>
            <a:ext cx="1289999" cy="1286818"/>
          </a:xfrm>
          <a:custGeom>
            <a:avLst/>
            <a:gdLst/>
            <a:ahLst/>
            <a:cxnLst>
              <a:cxn ang="0">
                <a:pos x="432" y="152"/>
              </a:cxn>
              <a:cxn ang="0">
                <a:pos x="455" y="196"/>
              </a:cxn>
              <a:cxn ang="0">
                <a:pos x="502" y="192"/>
              </a:cxn>
              <a:cxn ang="0">
                <a:pos x="526" y="212"/>
              </a:cxn>
              <a:cxn ang="0">
                <a:pos x="531" y="274"/>
              </a:cxn>
              <a:cxn ang="0">
                <a:pos x="511" y="298"/>
              </a:cxn>
              <a:cxn ang="0">
                <a:pos x="465" y="302"/>
              </a:cxn>
              <a:cxn ang="0">
                <a:pos x="450" y="350"/>
              </a:cxn>
              <a:cxn ang="0">
                <a:pos x="486" y="380"/>
              </a:cxn>
              <a:cxn ang="0">
                <a:pos x="488" y="411"/>
              </a:cxn>
              <a:cxn ang="0">
                <a:pos x="448" y="459"/>
              </a:cxn>
              <a:cxn ang="0">
                <a:pos x="417" y="462"/>
              </a:cxn>
              <a:cxn ang="0">
                <a:pos x="382" y="432"/>
              </a:cxn>
              <a:cxn ang="0">
                <a:pos x="337" y="456"/>
              </a:cxn>
              <a:cxn ang="0">
                <a:pos x="341" y="502"/>
              </a:cxn>
              <a:cxn ang="0">
                <a:pos x="321" y="526"/>
              </a:cxn>
              <a:cxn ang="0">
                <a:pos x="258" y="531"/>
              </a:cxn>
              <a:cxn ang="0">
                <a:pos x="234" y="511"/>
              </a:cxn>
              <a:cxn ang="0">
                <a:pos x="230" y="465"/>
              </a:cxn>
              <a:cxn ang="0">
                <a:pos x="182" y="450"/>
              </a:cxn>
              <a:cxn ang="0">
                <a:pos x="152" y="485"/>
              </a:cxn>
              <a:cxn ang="0">
                <a:pos x="121" y="488"/>
              </a:cxn>
              <a:cxn ang="0">
                <a:pos x="73" y="448"/>
              </a:cxn>
              <a:cxn ang="0">
                <a:pos x="71" y="417"/>
              </a:cxn>
              <a:cxn ang="0">
                <a:pos x="100" y="381"/>
              </a:cxn>
              <a:cxn ang="0">
                <a:pos x="77" y="336"/>
              </a:cxn>
              <a:cxn ang="0">
                <a:pos x="31" y="340"/>
              </a:cxn>
              <a:cxn ang="0">
                <a:pos x="7" y="320"/>
              </a:cxn>
              <a:cxn ang="0">
                <a:pos x="1" y="258"/>
              </a:cxn>
              <a:cxn ang="0">
                <a:pos x="21" y="234"/>
              </a:cxn>
              <a:cxn ang="0">
                <a:pos x="68" y="230"/>
              </a:cxn>
              <a:cxn ang="0">
                <a:pos x="83" y="182"/>
              </a:cxn>
              <a:cxn ang="0">
                <a:pos x="47" y="152"/>
              </a:cxn>
              <a:cxn ang="0">
                <a:pos x="45" y="121"/>
              </a:cxn>
              <a:cxn ang="0">
                <a:pos x="85" y="73"/>
              </a:cxn>
              <a:cxn ang="0">
                <a:pos x="116" y="70"/>
              </a:cxn>
              <a:cxn ang="0">
                <a:pos x="152" y="100"/>
              </a:cxn>
              <a:cxn ang="0">
                <a:pos x="196" y="77"/>
              </a:cxn>
              <a:cxn ang="0">
                <a:pos x="192" y="31"/>
              </a:cxn>
              <a:cxn ang="0">
                <a:pos x="212" y="7"/>
              </a:cxn>
              <a:cxn ang="0">
                <a:pos x="275" y="1"/>
              </a:cxn>
              <a:cxn ang="0">
                <a:pos x="298" y="21"/>
              </a:cxn>
              <a:cxn ang="0">
                <a:pos x="303" y="68"/>
              </a:cxn>
              <a:cxn ang="0">
                <a:pos x="350" y="83"/>
              </a:cxn>
              <a:cxn ang="0">
                <a:pos x="380" y="47"/>
              </a:cxn>
              <a:cxn ang="0">
                <a:pos x="411" y="44"/>
              </a:cxn>
              <a:cxn ang="0">
                <a:pos x="460" y="84"/>
              </a:cxn>
              <a:cxn ang="0">
                <a:pos x="462" y="115"/>
              </a:cxn>
              <a:cxn ang="0">
                <a:pos x="432" y="152"/>
              </a:cxn>
              <a:cxn ang="0">
                <a:pos x="331" y="189"/>
              </a:cxn>
              <a:cxn ang="0">
                <a:pos x="189" y="201"/>
              </a:cxn>
              <a:cxn ang="0">
                <a:pos x="202" y="344"/>
              </a:cxn>
              <a:cxn ang="0">
                <a:pos x="344" y="331"/>
              </a:cxn>
              <a:cxn ang="0">
                <a:pos x="331" y="189"/>
              </a:cxn>
            </a:cxnLst>
            <a:rect l="0" t="0" r="r" b="b"/>
            <a:pathLst>
              <a:path w="533" h="532">
                <a:moveTo>
                  <a:pt x="432" y="152"/>
                </a:moveTo>
                <a:cubicBezTo>
                  <a:pt x="442" y="165"/>
                  <a:pt x="450" y="180"/>
                  <a:pt x="455" y="196"/>
                </a:cubicBezTo>
                <a:cubicBezTo>
                  <a:pt x="502" y="192"/>
                  <a:pt x="502" y="192"/>
                  <a:pt x="502" y="192"/>
                </a:cubicBezTo>
                <a:cubicBezTo>
                  <a:pt x="514" y="191"/>
                  <a:pt x="525" y="200"/>
                  <a:pt x="526" y="212"/>
                </a:cubicBezTo>
                <a:cubicBezTo>
                  <a:pt x="531" y="274"/>
                  <a:pt x="531" y="274"/>
                  <a:pt x="531" y="274"/>
                </a:cubicBezTo>
                <a:cubicBezTo>
                  <a:pt x="533" y="286"/>
                  <a:pt x="524" y="297"/>
                  <a:pt x="511" y="298"/>
                </a:cubicBezTo>
                <a:cubicBezTo>
                  <a:pt x="465" y="302"/>
                  <a:pt x="465" y="302"/>
                  <a:pt x="465" y="302"/>
                </a:cubicBezTo>
                <a:cubicBezTo>
                  <a:pt x="462" y="319"/>
                  <a:pt x="457" y="335"/>
                  <a:pt x="450" y="350"/>
                </a:cubicBezTo>
                <a:cubicBezTo>
                  <a:pt x="486" y="380"/>
                  <a:pt x="486" y="380"/>
                  <a:pt x="486" y="380"/>
                </a:cubicBezTo>
                <a:cubicBezTo>
                  <a:pt x="495" y="388"/>
                  <a:pt x="496" y="402"/>
                  <a:pt x="488" y="411"/>
                </a:cubicBezTo>
                <a:cubicBezTo>
                  <a:pt x="448" y="459"/>
                  <a:pt x="448" y="459"/>
                  <a:pt x="448" y="459"/>
                </a:cubicBezTo>
                <a:cubicBezTo>
                  <a:pt x="440" y="469"/>
                  <a:pt x="426" y="470"/>
                  <a:pt x="417" y="462"/>
                </a:cubicBezTo>
                <a:cubicBezTo>
                  <a:pt x="382" y="432"/>
                  <a:pt x="382" y="432"/>
                  <a:pt x="382" y="432"/>
                </a:cubicBezTo>
                <a:cubicBezTo>
                  <a:pt x="368" y="442"/>
                  <a:pt x="352" y="450"/>
                  <a:pt x="337" y="456"/>
                </a:cubicBezTo>
                <a:cubicBezTo>
                  <a:pt x="341" y="502"/>
                  <a:pt x="341" y="502"/>
                  <a:pt x="341" y="502"/>
                </a:cubicBezTo>
                <a:cubicBezTo>
                  <a:pt x="342" y="514"/>
                  <a:pt x="333" y="524"/>
                  <a:pt x="321" y="526"/>
                </a:cubicBezTo>
                <a:cubicBezTo>
                  <a:pt x="258" y="531"/>
                  <a:pt x="258" y="531"/>
                  <a:pt x="258" y="531"/>
                </a:cubicBezTo>
                <a:cubicBezTo>
                  <a:pt x="246" y="532"/>
                  <a:pt x="236" y="523"/>
                  <a:pt x="234" y="511"/>
                </a:cubicBezTo>
                <a:cubicBezTo>
                  <a:pt x="230" y="465"/>
                  <a:pt x="230" y="465"/>
                  <a:pt x="230" y="465"/>
                </a:cubicBezTo>
                <a:cubicBezTo>
                  <a:pt x="214" y="462"/>
                  <a:pt x="198" y="457"/>
                  <a:pt x="182" y="450"/>
                </a:cubicBezTo>
                <a:cubicBezTo>
                  <a:pt x="152" y="485"/>
                  <a:pt x="152" y="485"/>
                  <a:pt x="152" y="485"/>
                </a:cubicBezTo>
                <a:cubicBezTo>
                  <a:pt x="145" y="495"/>
                  <a:pt x="131" y="496"/>
                  <a:pt x="121" y="488"/>
                </a:cubicBezTo>
                <a:cubicBezTo>
                  <a:pt x="73" y="448"/>
                  <a:pt x="73" y="448"/>
                  <a:pt x="73" y="448"/>
                </a:cubicBezTo>
                <a:cubicBezTo>
                  <a:pt x="64" y="440"/>
                  <a:pt x="63" y="426"/>
                  <a:pt x="71" y="417"/>
                </a:cubicBezTo>
                <a:cubicBezTo>
                  <a:pt x="100" y="381"/>
                  <a:pt x="100" y="381"/>
                  <a:pt x="100" y="381"/>
                </a:cubicBezTo>
                <a:cubicBezTo>
                  <a:pt x="91" y="367"/>
                  <a:pt x="83" y="352"/>
                  <a:pt x="77" y="336"/>
                </a:cubicBezTo>
                <a:cubicBezTo>
                  <a:pt x="31" y="340"/>
                  <a:pt x="31" y="340"/>
                  <a:pt x="31" y="340"/>
                </a:cubicBezTo>
                <a:cubicBezTo>
                  <a:pt x="19" y="342"/>
                  <a:pt x="8" y="333"/>
                  <a:pt x="7" y="320"/>
                </a:cubicBezTo>
                <a:cubicBezTo>
                  <a:pt x="1" y="258"/>
                  <a:pt x="1" y="258"/>
                  <a:pt x="1" y="258"/>
                </a:cubicBezTo>
                <a:cubicBezTo>
                  <a:pt x="0" y="246"/>
                  <a:pt x="9" y="235"/>
                  <a:pt x="21" y="234"/>
                </a:cubicBezTo>
                <a:cubicBezTo>
                  <a:pt x="68" y="230"/>
                  <a:pt x="68" y="230"/>
                  <a:pt x="68" y="230"/>
                </a:cubicBezTo>
                <a:cubicBezTo>
                  <a:pt x="71" y="214"/>
                  <a:pt x="76" y="197"/>
                  <a:pt x="83" y="182"/>
                </a:cubicBezTo>
                <a:cubicBezTo>
                  <a:pt x="47" y="152"/>
                  <a:pt x="47" y="152"/>
                  <a:pt x="47" y="152"/>
                </a:cubicBezTo>
                <a:cubicBezTo>
                  <a:pt x="38" y="144"/>
                  <a:pt x="37" y="130"/>
                  <a:pt x="45" y="121"/>
                </a:cubicBezTo>
                <a:cubicBezTo>
                  <a:pt x="85" y="73"/>
                  <a:pt x="85" y="73"/>
                  <a:pt x="85" y="73"/>
                </a:cubicBezTo>
                <a:cubicBezTo>
                  <a:pt x="93" y="64"/>
                  <a:pt x="107" y="62"/>
                  <a:pt x="116" y="70"/>
                </a:cubicBezTo>
                <a:cubicBezTo>
                  <a:pt x="152" y="100"/>
                  <a:pt x="152" y="100"/>
                  <a:pt x="152" y="100"/>
                </a:cubicBezTo>
                <a:cubicBezTo>
                  <a:pt x="166" y="91"/>
                  <a:pt x="181" y="83"/>
                  <a:pt x="196" y="77"/>
                </a:cubicBezTo>
                <a:cubicBezTo>
                  <a:pt x="192" y="31"/>
                  <a:pt x="192" y="31"/>
                  <a:pt x="192" y="31"/>
                </a:cubicBezTo>
                <a:cubicBezTo>
                  <a:pt x="191" y="19"/>
                  <a:pt x="200" y="8"/>
                  <a:pt x="212" y="7"/>
                </a:cubicBezTo>
                <a:cubicBezTo>
                  <a:pt x="275" y="1"/>
                  <a:pt x="275" y="1"/>
                  <a:pt x="275" y="1"/>
                </a:cubicBezTo>
                <a:cubicBezTo>
                  <a:pt x="287" y="0"/>
                  <a:pt x="297" y="9"/>
                  <a:pt x="298" y="21"/>
                </a:cubicBezTo>
                <a:cubicBezTo>
                  <a:pt x="303" y="68"/>
                  <a:pt x="303" y="68"/>
                  <a:pt x="303" y="68"/>
                </a:cubicBezTo>
                <a:cubicBezTo>
                  <a:pt x="319" y="71"/>
                  <a:pt x="335" y="76"/>
                  <a:pt x="350" y="83"/>
                </a:cubicBezTo>
                <a:cubicBezTo>
                  <a:pt x="380" y="47"/>
                  <a:pt x="380" y="47"/>
                  <a:pt x="380" y="47"/>
                </a:cubicBezTo>
                <a:cubicBezTo>
                  <a:pt x="388" y="38"/>
                  <a:pt x="402" y="36"/>
                  <a:pt x="411" y="44"/>
                </a:cubicBezTo>
                <a:cubicBezTo>
                  <a:pt x="460" y="84"/>
                  <a:pt x="460" y="84"/>
                  <a:pt x="460" y="84"/>
                </a:cubicBezTo>
                <a:cubicBezTo>
                  <a:pt x="469" y="92"/>
                  <a:pt x="470" y="106"/>
                  <a:pt x="462" y="115"/>
                </a:cubicBezTo>
                <a:cubicBezTo>
                  <a:pt x="432" y="152"/>
                  <a:pt x="432" y="152"/>
                  <a:pt x="432" y="152"/>
                </a:cubicBezTo>
                <a:close/>
                <a:moveTo>
                  <a:pt x="331" y="189"/>
                </a:moveTo>
                <a:cubicBezTo>
                  <a:pt x="288" y="153"/>
                  <a:pt x="225" y="158"/>
                  <a:pt x="189" y="201"/>
                </a:cubicBezTo>
                <a:cubicBezTo>
                  <a:pt x="153" y="244"/>
                  <a:pt x="159" y="308"/>
                  <a:pt x="202" y="344"/>
                </a:cubicBezTo>
                <a:cubicBezTo>
                  <a:pt x="244" y="380"/>
                  <a:pt x="308" y="374"/>
                  <a:pt x="344" y="331"/>
                </a:cubicBezTo>
                <a:cubicBezTo>
                  <a:pt x="380" y="288"/>
                  <a:pt x="374" y="224"/>
                  <a:pt x="331" y="189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sz="1350"/>
          </a:p>
        </p:txBody>
      </p:sp>
      <p:sp>
        <p:nvSpPr>
          <p:cNvPr id="37" name="Freeform 3">
            <a:extLst>
              <a:ext uri="{FF2B5EF4-FFF2-40B4-BE49-F238E27FC236}">
                <a16:creationId xmlns:a16="http://schemas.microsoft.com/office/drawing/2014/main" id="{5C8F4370-C8D4-984E-ABCD-3B009D4E3E41}"/>
              </a:ext>
            </a:extLst>
          </p:cNvPr>
          <p:cNvSpPr>
            <a:spLocks noEditPoints="1"/>
          </p:cNvSpPr>
          <p:nvPr/>
        </p:nvSpPr>
        <p:spPr bwMode="auto">
          <a:xfrm>
            <a:off x="5399766" y="1877415"/>
            <a:ext cx="1767401" cy="1763042"/>
          </a:xfrm>
          <a:custGeom>
            <a:avLst/>
            <a:gdLst/>
            <a:ahLst/>
            <a:cxnLst>
              <a:cxn ang="0">
                <a:pos x="432" y="152"/>
              </a:cxn>
              <a:cxn ang="0">
                <a:pos x="455" y="196"/>
              </a:cxn>
              <a:cxn ang="0">
                <a:pos x="502" y="192"/>
              </a:cxn>
              <a:cxn ang="0">
                <a:pos x="526" y="212"/>
              </a:cxn>
              <a:cxn ang="0">
                <a:pos x="531" y="274"/>
              </a:cxn>
              <a:cxn ang="0">
                <a:pos x="511" y="298"/>
              </a:cxn>
              <a:cxn ang="0">
                <a:pos x="465" y="302"/>
              </a:cxn>
              <a:cxn ang="0">
                <a:pos x="450" y="350"/>
              </a:cxn>
              <a:cxn ang="0">
                <a:pos x="486" y="380"/>
              </a:cxn>
              <a:cxn ang="0">
                <a:pos x="488" y="411"/>
              </a:cxn>
              <a:cxn ang="0">
                <a:pos x="448" y="459"/>
              </a:cxn>
              <a:cxn ang="0">
                <a:pos x="417" y="462"/>
              </a:cxn>
              <a:cxn ang="0">
                <a:pos x="382" y="432"/>
              </a:cxn>
              <a:cxn ang="0">
                <a:pos x="337" y="456"/>
              </a:cxn>
              <a:cxn ang="0">
                <a:pos x="341" y="502"/>
              </a:cxn>
              <a:cxn ang="0">
                <a:pos x="321" y="526"/>
              </a:cxn>
              <a:cxn ang="0">
                <a:pos x="258" y="531"/>
              </a:cxn>
              <a:cxn ang="0">
                <a:pos x="234" y="511"/>
              </a:cxn>
              <a:cxn ang="0">
                <a:pos x="230" y="465"/>
              </a:cxn>
              <a:cxn ang="0">
                <a:pos x="182" y="450"/>
              </a:cxn>
              <a:cxn ang="0">
                <a:pos x="152" y="485"/>
              </a:cxn>
              <a:cxn ang="0">
                <a:pos x="121" y="488"/>
              </a:cxn>
              <a:cxn ang="0">
                <a:pos x="73" y="448"/>
              </a:cxn>
              <a:cxn ang="0">
                <a:pos x="71" y="417"/>
              </a:cxn>
              <a:cxn ang="0">
                <a:pos x="100" y="381"/>
              </a:cxn>
              <a:cxn ang="0">
                <a:pos x="77" y="336"/>
              </a:cxn>
              <a:cxn ang="0">
                <a:pos x="31" y="340"/>
              </a:cxn>
              <a:cxn ang="0">
                <a:pos x="7" y="320"/>
              </a:cxn>
              <a:cxn ang="0">
                <a:pos x="1" y="258"/>
              </a:cxn>
              <a:cxn ang="0">
                <a:pos x="21" y="234"/>
              </a:cxn>
              <a:cxn ang="0">
                <a:pos x="68" y="230"/>
              </a:cxn>
              <a:cxn ang="0">
                <a:pos x="83" y="182"/>
              </a:cxn>
              <a:cxn ang="0">
                <a:pos x="47" y="152"/>
              </a:cxn>
              <a:cxn ang="0">
                <a:pos x="45" y="121"/>
              </a:cxn>
              <a:cxn ang="0">
                <a:pos x="85" y="73"/>
              </a:cxn>
              <a:cxn ang="0">
                <a:pos x="116" y="70"/>
              </a:cxn>
              <a:cxn ang="0">
                <a:pos x="152" y="100"/>
              </a:cxn>
              <a:cxn ang="0">
                <a:pos x="196" y="77"/>
              </a:cxn>
              <a:cxn ang="0">
                <a:pos x="192" y="31"/>
              </a:cxn>
              <a:cxn ang="0">
                <a:pos x="212" y="7"/>
              </a:cxn>
              <a:cxn ang="0">
                <a:pos x="275" y="1"/>
              </a:cxn>
              <a:cxn ang="0">
                <a:pos x="298" y="21"/>
              </a:cxn>
              <a:cxn ang="0">
                <a:pos x="303" y="68"/>
              </a:cxn>
              <a:cxn ang="0">
                <a:pos x="350" y="83"/>
              </a:cxn>
              <a:cxn ang="0">
                <a:pos x="380" y="47"/>
              </a:cxn>
              <a:cxn ang="0">
                <a:pos x="411" y="44"/>
              </a:cxn>
              <a:cxn ang="0">
                <a:pos x="460" y="84"/>
              </a:cxn>
              <a:cxn ang="0">
                <a:pos x="462" y="115"/>
              </a:cxn>
              <a:cxn ang="0">
                <a:pos x="432" y="152"/>
              </a:cxn>
              <a:cxn ang="0">
                <a:pos x="331" y="189"/>
              </a:cxn>
              <a:cxn ang="0">
                <a:pos x="189" y="201"/>
              </a:cxn>
              <a:cxn ang="0">
                <a:pos x="202" y="344"/>
              </a:cxn>
              <a:cxn ang="0">
                <a:pos x="344" y="331"/>
              </a:cxn>
              <a:cxn ang="0">
                <a:pos x="331" y="189"/>
              </a:cxn>
            </a:cxnLst>
            <a:rect l="0" t="0" r="r" b="b"/>
            <a:pathLst>
              <a:path w="533" h="532">
                <a:moveTo>
                  <a:pt x="432" y="152"/>
                </a:moveTo>
                <a:cubicBezTo>
                  <a:pt x="442" y="165"/>
                  <a:pt x="450" y="180"/>
                  <a:pt x="455" y="196"/>
                </a:cubicBezTo>
                <a:cubicBezTo>
                  <a:pt x="502" y="192"/>
                  <a:pt x="502" y="192"/>
                  <a:pt x="502" y="192"/>
                </a:cubicBezTo>
                <a:cubicBezTo>
                  <a:pt x="514" y="191"/>
                  <a:pt x="525" y="200"/>
                  <a:pt x="526" y="212"/>
                </a:cubicBezTo>
                <a:cubicBezTo>
                  <a:pt x="531" y="274"/>
                  <a:pt x="531" y="274"/>
                  <a:pt x="531" y="274"/>
                </a:cubicBezTo>
                <a:cubicBezTo>
                  <a:pt x="533" y="286"/>
                  <a:pt x="524" y="297"/>
                  <a:pt x="511" y="298"/>
                </a:cubicBezTo>
                <a:cubicBezTo>
                  <a:pt x="465" y="302"/>
                  <a:pt x="465" y="302"/>
                  <a:pt x="465" y="302"/>
                </a:cubicBezTo>
                <a:cubicBezTo>
                  <a:pt x="462" y="319"/>
                  <a:pt x="457" y="335"/>
                  <a:pt x="450" y="350"/>
                </a:cubicBezTo>
                <a:cubicBezTo>
                  <a:pt x="486" y="380"/>
                  <a:pt x="486" y="380"/>
                  <a:pt x="486" y="380"/>
                </a:cubicBezTo>
                <a:cubicBezTo>
                  <a:pt x="495" y="388"/>
                  <a:pt x="496" y="402"/>
                  <a:pt x="488" y="411"/>
                </a:cubicBezTo>
                <a:cubicBezTo>
                  <a:pt x="448" y="459"/>
                  <a:pt x="448" y="459"/>
                  <a:pt x="448" y="459"/>
                </a:cubicBezTo>
                <a:cubicBezTo>
                  <a:pt x="440" y="469"/>
                  <a:pt x="426" y="470"/>
                  <a:pt x="417" y="462"/>
                </a:cubicBezTo>
                <a:cubicBezTo>
                  <a:pt x="382" y="432"/>
                  <a:pt x="382" y="432"/>
                  <a:pt x="382" y="432"/>
                </a:cubicBezTo>
                <a:cubicBezTo>
                  <a:pt x="368" y="442"/>
                  <a:pt x="352" y="450"/>
                  <a:pt x="337" y="456"/>
                </a:cubicBezTo>
                <a:cubicBezTo>
                  <a:pt x="341" y="502"/>
                  <a:pt x="341" y="502"/>
                  <a:pt x="341" y="502"/>
                </a:cubicBezTo>
                <a:cubicBezTo>
                  <a:pt x="342" y="514"/>
                  <a:pt x="333" y="524"/>
                  <a:pt x="321" y="526"/>
                </a:cubicBezTo>
                <a:cubicBezTo>
                  <a:pt x="258" y="531"/>
                  <a:pt x="258" y="531"/>
                  <a:pt x="258" y="531"/>
                </a:cubicBezTo>
                <a:cubicBezTo>
                  <a:pt x="246" y="532"/>
                  <a:pt x="236" y="523"/>
                  <a:pt x="234" y="511"/>
                </a:cubicBezTo>
                <a:cubicBezTo>
                  <a:pt x="230" y="465"/>
                  <a:pt x="230" y="465"/>
                  <a:pt x="230" y="465"/>
                </a:cubicBezTo>
                <a:cubicBezTo>
                  <a:pt x="214" y="462"/>
                  <a:pt x="198" y="457"/>
                  <a:pt x="182" y="450"/>
                </a:cubicBezTo>
                <a:cubicBezTo>
                  <a:pt x="152" y="485"/>
                  <a:pt x="152" y="485"/>
                  <a:pt x="152" y="485"/>
                </a:cubicBezTo>
                <a:cubicBezTo>
                  <a:pt x="145" y="495"/>
                  <a:pt x="131" y="496"/>
                  <a:pt x="121" y="488"/>
                </a:cubicBezTo>
                <a:cubicBezTo>
                  <a:pt x="73" y="448"/>
                  <a:pt x="73" y="448"/>
                  <a:pt x="73" y="448"/>
                </a:cubicBezTo>
                <a:cubicBezTo>
                  <a:pt x="64" y="440"/>
                  <a:pt x="63" y="426"/>
                  <a:pt x="71" y="417"/>
                </a:cubicBezTo>
                <a:cubicBezTo>
                  <a:pt x="100" y="381"/>
                  <a:pt x="100" y="381"/>
                  <a:pt x="100" y="381"/>
                </a:cubicBezTo>
                <a:cubicBezTo>
                  <a:pt x="91" y="367"/>
                  <a:pt x="83" y="352"/>
                  <a:pt x="77" y="336"/>
                </a:cubicBezTo>
                <a:cubicBezTo>
                  <a:pt x="31" y="340"/>
                  <a:pt x="31" y="340"/>
                  <a:pt x="31" y="340"/>
                </a:cubicBezTo>
                <a:cubicBezTo>
                  <a:pt x="19" y="342"/>
                  <a:pt x="8" y="333"/>
                  <a:pt x="7" y="320"/>
                </a:cubicBezTo>
                <a:cubicBezTo>
                  <a:pt x="1" y="258"/>
                  <a:pt x="1" y="258"/>
                  <a:pt x="1" y="258"/>
                </a:cubicBezTo>
                <a:cubicBezTo>
                  <a:pt x="0" y="246"/>
                  <a:pt x="9" y="235"/>
                  <a:pt x="21" y="234"/>
                </a:cubicBezTo>
                <a:cubicBezTo>
                  <a:pt x="68" y="230"/>
                  <a:pt x="68" y="230"/>
                  <a:pt x="68" y="230"/>
                </a:cubicBezTo>
                <a:cubicBezTo>
                  <a:pt x="71" y="214"/>
                  <a:pt x="76" y="197"/>
                  <a:pt x="83" y="182"/>
                </a:cubicBezTo>
                <a:cubicBezTo>
                  <a:pt x="47" y="152"/>
                  <a:pt x="47" y="152"/>
                  <a:pt x="47" y="152"/>
                </a:cubicBezTo>
                <a:cubicBezTo>
                  <a:pt x="38" y="144"/>
                  <a:pt x="37" y="130"/>
                  <a:pt x="45" y="121"/>
                </a:cubicBezTo>
                <a:cubicBezTo>
                  <a:pt x="85" y="73"/>
                  <a:pt x="85" y="73"/>
                  <a:pt x="85" y="73"/>
                </a:cubicBezTo>
                <a:cubicBezTo>
                  <a:pt x="93" y="64"/>
                  <a:pt x="107" y="62"/>
                  <a:pt x="116" y="70"/>
                </a:cubicBezTo>
                <a:cubicBezTo>
                  <a:pt x="152" y="100"/>
                  <a:pt x="152" y="100"/>
                  <a:pt x="152" y="100"/>
                </a:cubicBezTo>
                <a:cubicBezTo>
                  <a:pt x="166" y="91"/>
                  <a:pt x="181" y="83"/>
                  <a:pt x="196" y="77"/>
                </a:cubicBezTo>
                <a:cubicBezTo>
                  <a:pt x="192" y="31"/>
                  <a:pt x="192" y="31"/>
                  <a:pt x="192" y="31"/>
                </a:cubicBezTo>
                <a:cubicBezTo>
                  <a:pt x="191" y="19"/>
                  <a:pt x="200" y="8"/>
                  <a:pt x="212" y="7"/>
                </a:cubicBezTo>
                <a:cubicBezTo>
                  <a:pt x="275" y="1"/>
                  <a:pt x="275" y="1"/>
                  <a:pt x="275" y="1"/>
                </a:cubicBezTo>
                <a:cubicBezTo>
                  <a:pt x="287" y="0"/>
                  <a:pt x="297" y="9"/>
                  <a:pt x="298" y="21"/>
                </a:cubicBezTo>
                <a:cubicBezTo>
                  <a:pt x="303" y="68"/>
                  <a:pt x="303" y="68"/>
                  <a:pt x="303" y="68"/>
                </a:cubicBezTo>
                <a:cubicBezTo>
                  <a:pt x="319" y="71"/>
                  <a:pt x="335" y="76"/>
                  <a:pt x="350" y="83"/>
                </a:cubicBezTo>
                <a:cubicBezTo>
                  <a:pt x="380" y="47"/>
                  <a:pt x="380" y="47"/>
                  <a:pt x="380" y="47"/>
                </a:cubicBezTo>
                <a:cubicBezTo>
                  <a:pt x="388" y="38"/>
                  <a:pt x="402" y="36"/>
                  <a:pt x="411" y="44"/>
                </a:cubicBezTo>
                <a:cubicBezTo>
                  <a:pt x="460" y="84"/>
                  <a:pt x="460" y="84"/>
                  <a:pt x="460" y="84"/>
                </a:cubicBezTo>
                <a:cubicBezTo>
                  <a:pt x="469" y="92"/>
                  <a:pt x="470" y="106"/>
                  <a:pt x="462" y="115"/>
                </a:cubicBezTo>
                <a:cubicBezTo>
                  <a:pt x="432" y="152"/>
                  <a:pt x="432" y="152"/>
                  <a:pt x="432" y="152"/>
                </a:cubicBezTo>
                <a:close/>
                <a:moveTo>
                  <a:pt x="331" y="189"/>
                </a:moveTo>
                <a:cubicBezTo>
                  <a:pt x="288" y="153"/>
                  <a:pt x="225" y="158"/>
                  <a:pt x="189" y="201"/>
                </a:cubicBezTo>
                <a:cubicBezTo>
                  <a:pt x="153" y="244"/>
                  <a:pt x="159" y="308"/>
                  <a:pt x="202" y="344"/>
                </a:cubicBezTo>
                <a:cubicBezTo>
                  <a:pt x="244" y="380"/>
                  <a:pt x="308" y="374"/>
                  <a:pt x="344" y="331"/>
                </a:cubicBezTo>
                <a:cubicBezTo>
                  <a:pt x="380" y="288"/>
                  <a:pt x="374" y="224"/>
                  <a:pt x="331" y="189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sz="1350" dirty="0"/>
          </a:p>
        </p:txBody>
      </p:sp>
      <p:sp>
        <p:nvSpPr>
          <p:cNvPr id="38" name="Freeform 3">
            <a:extLst>
              <a:ext uri="{FF2B5EF4-FFF2-40B4-BE49-F238E27FC236}">
                <a16:creationId xmlns:a16="http://schemas.microsoft.com/office/drawing/2014/main" id="{44FBF244-983A-B743-B675-809E24A3EAEB}"/>
              </a:ext>
            </a:extLst>
          </p:cNvPr>
          <p:cNvSpPr>
            <a:spLocks noEditPoints="1"/>
          </p:cNvSpPr>
          <p:nvPr/>
        </p:nvSpPr>
        <p:spPr bwMode="auto">
          <a:xfrm>
            <a:off x="6784793" y="3291414"/>
            <a:ext cx="1767401" cy="1763042"/>
          </a:xfrm>
          <a:custGeom>
            <a:avLst/>
            <a:gdLst/>
            <a:ahLst/>
            <a:cxnLst>
              <a:cxn ang="0">
                <a:pos x="432" y="152"/>
              </a:cxn>
              <a:cxn ang="0">
                <a:pos x="455" y="196"/>
              </a:cxn>
              <a:cxn ang="0">
                <a:pos x="502" y="192"/>
              </a:cxn>
              <a:cxn ang="0">
                <a:pos x="526" y="212"/>
              </a:cxn>
              <a:cxn ang="0">
                <a:pos x="531" y="274"/>
              </a:cxn>
              <a:cxn ang="0">
                <a:pos x="511" y="298"/>
              </a:cxn>
              <a:cxn ang="0">
                <a:pos x="465" y="302"/>
              </a:cxn>
              <a:cxn ang="0">
                <a:pos x="450" y="350"/>
              </a:cxn>
              <a:cxn ang="0">
                <a:pos x="486" y="380"/>
              </a:cxn>
              <a:cxn ang="0">
                <a:pos x="488" y="411"/>
              </a:cxn>
              <a:cxn ang="0">
                <a:pos x="448" y="459"/>
              </a:cxn>
              <a:cxn ang="0">
                <a:pos x="417" y="462"/>
              </a:cxn>
              <a:cxn ang="0">
                <a:pos x="382" y="432"/>
              </a:cxn>
              <a:cxn ang="0">
                <a:pos x="337" y="456"/>
              </a:cxn>
              <a:cxn ang="0">
                <a:pos x="341" y="502"/>
              </a:cxn>
              <a:cxn ang="0">
                <a:pos x="321" y="526"/>
              </a:cxn>
              <a:cxn ang="0">
                <a:pos x="258" y="531"/>
              </a:cxn>
              <a:cxn ang="0">
                <a:pos x="234" y="511"/>
              </a:cxn>
              <a:cxn ang="0">
                <a:pos x="230" y="465"/>
              </a:cxn>
              <a:cxn ang="0">
                <a:pos x="182" y="450"/>
              </a:cxn>
              <a:cxn ang="0">
                <a:pos x="152" y="485"/>
              </a:cxn>
              <a:cxn ang="0">
                <a:pos x="121" y="488"/>
              </a:cxn>
              <a:cxn ang="0">
                <a:pos x="73" y="448"/>
              </a:cxn>
              <a:cxn ang="0">
                <a:pos x="71" y="417"/>
              </a:cxn>
              <a:cxn ang="0">
                <a:pos x="100" y="381"/>
              </a:cxn>
              <a:cxn ang="0">
                <a:pos x="77" y="336"/>
              </a:cxn>
              <a:cxn ang="0">
                <a:pos x="31" y="340"/>
              </a:cxn>
              <a:cxn ang="0">
                <a:pos x="7" y="320"/>
              </a:cxn>
              <a:cxn ang="0">
                <a:pos x="1" y="258"/>
              </a:cxn>
              <a:cxn ang="0">
                <a:pos x="21" y="234"/>
              </a:cxn>
              <a:cxn ang="0">
                <a:pos x="68" y="230"/>
              </a:cxn>
              <a:cxn ang="0">
                <a:pos x="83" y="182"/>
              </a:cxn>
              <a:cxn ang="0">
                <a:pos x="47" y="152"/>
              </a:cxn>
              <a:cxn ang="0">
                <a:pos x="45" y="121"/>
              </a:cxn>
              <a:cxn ang="0">
                <a:pos x="85" y="73"/>
              </a:cxn>
              <a:cxn ang="0">
                <a:pos x="116" y="70"/>
              </a:cxn>
              <a:cxn ang="0">
                <a:pos x="152" y="100"/>
              </a:cxn>
              <a:cxn ang="0">
                <a:pos x="196" y="77"/>
              </a:cxn>
              <a:cxn ang="0">
                <a:pos x="192" y="31"/>
              </a:cxn>
              <a:cxn ang="0">
                <a:pos x="212" y="7"/>
              </a:cxn>
              <a:cxn ang="0">
                <a:pos x="275" y="1"/>
              </a:cxn>
              <a:cxn ang="0">
                <a:pos x="298" y="21"/>
              </a:cxn>
              <a:cxn ang="0">
                <a:pos x="303" y="68"/>
              </a:cxn>
              <a:cxn ang="0">
                <a:pos x="350" y="83"/>
              </a:cxn>
              <a:cxn ang="0">
                <a:pos x="380" y="47"/>
              </a:cxn>
              <a:cxn ang="0">
                <a:pos x="411" y="44"/>
              </a:cxn>
              <a:cxn ang="0">
                <a:pos x="460" y="84"/>
              </a:cxn>
              <a:cxn ang="0">
                <a:pos x="462" y="115"/>
              </a:cxn>
              <a:cxn ang="0">
                <a:pos x="432" y="152"/>
              </a:cxn>
              <a:cxn ang="0">
                <a:pos x="331" y="189"/>
              </a:cxn>
              <a:cxn ang="0">
                <a:pos x="189" y="201"/>
              </a:cxn>
              <a:cxn ang="0">
                <a:pos x="202" y="344"/>
              </a:cxn>
              <a:cxn ang="0">
                <a:pos x="344" y="331"/>
              </a:cxn>
              <a:cxn ang="0">
                <a:pos x="331" y="189"/>
              </a:cxn>
            </a:cxnLst>
            <a:rect l="0" t="0" r="r" b="b"/>
            <a:pathLst>
              <a:path w="533" h="532">
                <a:moveTo>
                  <a:pt x="432" y="152"/>
                </a:moveTo>
                <a:cubicBezTo>
                  <a:pt x="442" y="165"/>
                  <a:pt x="450" y="180"/>
                  <a:pt x="455" y="196"/>
                </a:cubicBezTo>
                <a:cubicBezTo>
                  <a:pt x="502" y="192"/>
                  <a:pt x="502" y="192"/>
                  <a:pt x="502" y="192"/>
                </a:cubicBezTo>
                <a:cubicBezTo>
                  <a:pt x="514" y="191"/>
                  <a:pt x="525" y="200"/>
                  <a:pt x="526" y="212"/>
                </a:cubicBezTo>
                <a:cubicBezTo>
                  <a:pt x="531" y="274"/>
                  <a:pt x="531" y="274"/>
                  <a:pt x="531" y="274"/>
                </a:cubicBezTo>
                <a:cubicBezTo>
                  <a:pt x="533" y="286"/>
                  <a:pt x="524" y="297"/>
                  <a:pt x="511" y="298"/>
                </a:cubicBezTo>
                <a:cubicBezTo>
                  <a:pt x="465" y="302"/>
                  <a:pt x="465" y="302"/>
                  <a:pt x="465" y="302"/>
                </a:cubicBezTo>
                <a:cubicBezTo>
                  <a:pt x="462" y="319"/>
                  <a:pt x="457" y="335"/>
                  <a:pt x="450" y="350"/>
                </a:cubicBezTo>
                <a:cubicBezTo>
                  <a:pt x="486" y="380"/>
                  <a:pt x="486" y="380"/>
                  <a:pt x="486" y="380"/>
                </a:cubicBezTo>
                <a:cubicBezTo>
                  <a:pt x="495" y="388"/>
                  <a:pt x="496" y="402"/>
                  <a:pt x="488" y="411"/>
                </a:cubicBezTo>
                <a:cubicBezTo>
                  <a:pt x="448" y="459"/>
                  <a:pt x="448" y="459"/>
                  <a:pt x="448" y="459"/>
                </a:cubicBezTo>
                <a:cubicBezTo>
                  <a:pt x="440" y="469"/>
                  <a:pt x="426" y="470"/>
                  <a:pt x="417" y="462"/>
                </a:cubicBezTo>
                <a:cubicBezTo>
                  <a:pt x="382" y="432"/>
                  <a:pt x="382" y="432"/>
                  <a:pt x="382" y="432"/>
                </a:cubicBezTo>
                <a:cubicBezTo>
                  <a:pt x="368" y="442"/>
                  <a:pt x="352" y="450"/>
                  <a:pt x="337" y="456"/>
                </a:cubicBezTo>
                <a:cubicBezTo>
                  <a:pt x="341" y="502"/>
                  <a:pt x="341" y="502"/>
                  <a:pt x="341" y="502"/>
                </a:cubicBezTo>
                <a:cubicBezTo>
                  <a:pt x="342" y="514"/>
                  <a:pt x="333" y="524"/>
                  <a:pt x="321" y="526"/>
                </a:cubicBezTo>
                <a:cubicBezTo>
                  <a:pt x="258" y="531"/>
                  <a:pt x="258" y="531"/>
                  <a:pt x="258" y="531"/>
                </a:cubicBezTo>
                <a:cubicBezTo>
                  <a:pt x="246" y="532"/>
                  <a:pt x="236" y="523"/>
                  <a:pt x="234" y="511"/>
                </a:cubicBezTo>
                <a:cubicBezTo>
                  <a:pt x="230" y="465"/>
                  <a:pt x="230" y="465"/>
                  <a:pt x="230" y="465"/>
                </a:cubicBezTo>
                <a:cubicBezTo>
                  <a:pt x="214" y="462"/>
                  <a:pt x="198" y="457"/>
                  <a:pt x="182" y="450"/>
                </a:cubicBezTo>
                <a:cubicBezTo>
                  <a:pt x="152" y="485"/>
                  <a:pt x="152" y="485"/>
                  <a:pt x="152" y="485"/>
                </a:cubicBezTo>
                <a:cubicBezTo>
                  <a:pt x="145" y="495"/>
                  <a:pt x="131" y="496"/>
                  <a:pt x="121" y="488"/>
                </a:cubicBezTo>
                <a:cubicBezTo>
                  <a:pt x="73" y="448"/>
                  <a:pt x="73" y="448"/>
                  <a:pt x="73" y="448"/>
                </a:cubicBezTo>
                <a:cubicBezTo>
                  <a:pt x="64" y="440"/>
                  <a:pt x="63" y="426"/>
                  <a:pt x="71" y="417"/>
                </a:cubicBezTo>
                <a:cubicBezTo>
                  <a:pt x="100" y="381"/>
                  <a:pt x="100" y="381"/>
                  <a:pt x="100" y="381"/>
                </a:cubicBezTo>
                <a:cubicBezTo>
                  <a:pt x="91" y="367"/>
                  <a:pt x="83" y="352"/>
                  <a:pt x="77" y="336"/>
                </a:cubicBezTo>
                <a:cubicBezTo>
                  <a:pt x="31" y="340"/>
                  <a:pt x="31" y="340"/>
                  <a:pt x="31" y="340"/>
                </a:cubicBezTo>
                <a:cubicBezTo>
                  <a:pt x="19" y="342"/>
                  <a:pt x="8" y="333"/>
                  <a:pt x="7" y="320"/>
                </a:cubicBezTo>
                <a:cubicBezTo>
                  <a:pt x="1" y="258"/>
                  <a:pt x="1" y="258"/>
                  <a:pt x="1" y="258"/>
                </a:cubicBezTo>
                <a:cubicBezTo>
                  <a:pt x="0" y="246"/>
                  <a:pt x="9" y="235"/>
                  <a:pt x="21" y="234"/>
                </a:cubicBezTo>
                <a:cubicBezTo>
                  <a:pt x="68" y="230"/>
                  <a:pt x="68" y="230"/>
                  <a:pt x="68" y="230"/>
                </a:cubicBezTo>
                <a:cubicBezTo>
                  <a:pt x="71" y="214"/>
                  <a:pt x="76" y="197"/>
                  <a:pt x="83" y="182"/>
                </a:cubicBezTo>
                <a:cubicBezTo>
                  <a:pt x="47" y="152"/>
                  <a:pt x="47" y="152"/>
                  <a:pt x="47" y="152"/>
                </a:cubicBezTo>
                <a:cubicBezTo>
                  <a:pt x="38" y="144"/>
                  <a:pt x="37" y="130"/>
                  <a:pt x="45" y="121"/>
                </a:cubicBezTo>
                <a:cubicBezTo>
                  <a:pt x="85" y="73"/>
                  <a:pt x="85" y="73"/>
                  <a:pt x="85" y="73"/>
                </a:cubicBezTo>
                <a:cubicBezTo>
                  <a:pt x="93" y="64"/>
                  <a:pt x="107" y="62"/>
                  <a:pt x="116" y="70"/>
                </a:cubicBezTo>
                <a:cubicBezTo>
                  <a:pt x="152" y="100"/>
                  <a:pt x="152" y="100"/>
                  <a:pt x="152" y="100"/>
                </a:cubicBezTo>
                <a:cubicBezTo>
                  <a:pt x="166" y="91"/>
                  <a:pt x="181" y="83"/>
                  <a:pt x="196" y="77"/>
                </a:cubicBezTo>
                <a:cubicBezTo>
                  <a:pt x="192" y="31"/>
                  <a:pt x="192" y="31"/>
                  <a:pt x="192" y="31"/>
                </a:cubicBezTo>
                <a:cubicBezTo>
                  <a:pt x="191" y="19"/>
                  <a:pt x="200" y="8"/>
                  <a:pt x="212" y="7"/>
                </a:cubicBezTo>
                <a:cubicBezTo>
                  <a:pt x="275" y="1"/>
                  <a:pt x="275" y="1"/>
                  <a:pt x="275" y="1"/>
                </a:cubicBezTo>
                <a:cubicBezTo>
                  <a:pt x="287" y="0"/>
                  <a:pt x="297" y="9"/>
                  <a:pt x="298" y="21"/>
                </a:cubicBezTo>
                <a:cubicBezTo>
                  <a:pt x="303" y="68"/>
                  <a:pt x="303" y="68"/>
                  <a:pt x="303" y="68"/>
                </a:cubicBezTo>
                <a:cubicBezTo>
                  <a:pt x="319" y="71"/>
                  <a:pt x="335" y="76"/>
                  <a:pt x="350" y="83"/>
                </a:cubicBezTo>
                <a:cubicBezTo>
                  <a:pt x="380" y="47"/>
                  <a:pt x="380" y="47"/>
                  <a:pt x="380" y="47"/>
                </a:cubicBezTo>
                <a:cubicBezTo>
                  <a:pt x="388" y="38"/>
                  <a:pt x="402" y="36"/>
                  <a:pt x="411" y="44"/>
                </a:cubicBezTo>
                <a:cubicBezTo>
                  <a:pt x="460" y="84"/>
                  <a:pt x="460" y="84"/>
                  <a:pt x="460" y="84"/>
                </a:cubicBezTo>
                <a:cubicBezTo>
                  <a:pt x="469" y="92"/>
                  <a:pt x="470" y="106"/>
                  <a:pt x="462" y="115"/>
                </a:cubicBezTo>
                <a:cubicBezTo>
                  <a:pt x="432" y="152"/>
                  <a:pt x="432" y="152"/>
                  <a:pt x="432" y="152"/>
                </a:cubicBezTo>
                <a:close/>
                <a:moveTo>
                  <a:pt x="331" y="189"/>
                </a:moveTo>
                <a:cubicBezTo>
                  <a:pt x="288" y="153"/>
                  <a:pt x="225" y="158"/>
                  <a:pt x="189" y="201"/>
                </a:cubicBezTo>
                <a:cubicBezTo>
                  <a:pt x="153" y="244"/>
                  <a:pt x="159" y="308"/>
                  <a:pt x="202" y="344"/>
                </a:cubicBezTo>
                <a:cubicBezTo>
                  <a:pt x="244" y="380"/>
                  <a:pt x="308" y="374"/>
                  <a:pt x="344" y="331"/>
                </a:cubicBezTo>
                <a:cubicBezTo>
                  <a:pt x="380" y="288"/>
                  <a:pt x="374" y="224"/>
                  <a:pt x="331" y="189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sz="1350"/>
          </a:p>
        </p:txBody>
      </p:sp>
      <p:sp>
        <p:nvSpPr>
          <p:cNvPr id="40" name="TextBox 5">
            <a:extLst>
              <a:ext uri="{FF2B5EF4-FFF2-40B4-BE49-F238E27FC236}">
                <a16:creationId xmlns:a16="http://schemas.microsoft.com/office/drawing/2014/main" id="{19B60186-FC87-BE4B-B31B-9D0FF6262C7C}"/>
              </a:ext>
            </a:extLst>
          </p:cNvPr>
          <p:cNvSpPr/>
          <p:nvPr/>
        </p:nvSpPr>
        <p:spPr>
          <a:xfrm>
            <a:off x="4445390" y="1402376"/>
            <a:ext cx="2335862" cy="3000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4289" tIns="34289" rIns="34289" bIns="34289" numCol="1" anchor="t">
            <a:spAutoFit/>
          </a:bodyPr>
          <a:lstStyle>
            <a:lvl1pPr>
              <a:defRPr sz="1400" spc="200">
                <a:latin typeface="Acherus Grotesque"/>
                <a:ea typeface="Acherus Grotesque"/>
                <a:cs typeface="Acherus Grotesque"/>
                <a:sym typeface="Acherus Grotesque"/>
              </a:defRPr>
            </a:lvl1pPr>
          </a:lstStyle>
          <a:p>
            <a:r>
              <a:rPr lang="en-US" sz="1500" b="1" spc="225" dirty="0">
                <a:solidFill>
                  <a:schemeClr val="tx1"/>
                </a:solidFill>
                <a:latin typeface="Acherus Grotesque Medium" panose="02000505000000020004" pitchFamily="2" charset="77"/>
              </a:rPr>
              <a:t>STUDY ABROAD</a:t>
            </a:r>
            <a:endParaRPr sz="1500" b="1" spc="225" dirty="0">
              <a:solidFill>
                <a:schemeClr val="tx1"/>
              </a:solidFill>
              <a:latin typeface="Acherus Grotesque Medium" panose="02000505000000020004" pitchFamily="2" charset="77"/>
            </a:endParaRPr>
          </a:p>
        </p:txBody>
      </p:sp>
      <p:sp>
        <p:nvSpPr>
          <p:cNvPr id="42" name="TextBox 5">
            <a:extLst>
              <a:ext uri="{FF2B5EF4-FFF2-40B4-BE49-F238E27FC236}">
                <a16:creationId xmlns:a16="http://schemas.microsoft.com/office/drawing/2014/main" id="{DAD9ABAF-37DF-F541-9DA5-58BB2504774C}"/>
              </a:ext>
            </a:extLst>
          </p:cNvPr>
          <p:cNvSpPr/>
          <p:nvPr/>
        </p:nvSpPr>
        <p:spPr>
          <a:xfrm>
            <a:off x="7034645" y="1135226"/>
            <a:ext cx="2437559" cy="5309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4289" tIns="34289" rIns="34289" bIns="34289" numCol="1" anchor="t">
            <a:spAutoFit/>
          </a:bodyPr>
          <a:lstStyle>
            <a:lvl1pPr>
              <a:defRPr sz="1400" spc="200">
                <a:latin typeface="Acherus Grotesque"/>
                <a:ea typeface="Acherus Grotesque"/>
                <a:cs typeface="Acherus Grotesque"/>
                <a:sym typeface="Acherus Grotesque"/>
              </a:defRPr>
            </a:lvl1pPr>
          </a:lstStyle>
          <a:p>
            <a:r>
              <a:rPr lang="en-US" sz="1500" b="1" spc="225" dirty="0">
                <a:solidFill>
                  <a:schemeClr val="tx1"/>
                </a:solidFill>
                <a:latin typeface="Acherus Grotesque Medium" panose="02000505000000020004" pitchFamily="50" charset="0"/>
              </a:rPr>
              <a:t>INSTITUTIONAL PARTNERSHIPS</a:t>
            </a:r>
            <a:endParaRPr sz="1500" b="1" spc="225" dirty="0">
              <a:solidFill>
                <a:schemeClr val="tx1"/>
              </a:solidFill>
              <a:latin typeface="Acherus Grotesque Medium" panose="02000505000000020004" pitchFamily="50" charset="0"/>
            </a:endParaRPr>
          </a:p>
        </p:txBody>
      </p:sp>
      <p:sp>
        <p:nvSpPr>
          <p:cNvPr id="44" name="TextBox 5">
            <a:extLst>
              <a:ext uri="{FF2B5EF4-FFF2-40B4-BE49-F238E27FC236}">
                <a16:creationId xmlns:a16="http://schemas.microsoft.com/office/drawing/2014/main" id="{F25A59A4-DDD8-DE48-88F3-8F31E16CD40C}"/>
              </a:ext>
            </a:extLst>
          </p:cNvPr>
          <p:cNvSpPr/>
          <p:nvPr/>
        </p:nvSpPr>
        <p:spPr>
          <a:xfrm>
            <a:off x="3970960" y="2269317"/>
            <a:ext cx="1913005" cy="5309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4289" tIns="34289" rIns="34289" bIns="34289" numCol="1" anchor="t">
            <a:spAutoFit/>
          </a:bodyPr>
          <a:lstStyle>
            <a:lvl1pPr>
              <a:defRPr sz="1400" spc="200">
                <a:latin typeface="Acherus Grotesque"/>
                <a:ea typeface="Acherus Grotesque"/>
                <a:cs typeface="Acherus Grotesque"/>
                <a:sym typeface="Acherus Grotesque"/>
              </a:defRPr>
            </a:lvl1pPr>
          </a:lstStyle>
          <a:p>
            <a:r>
              <a:rPr lang="en-US" sz="1500" b="1" spc="225" dirty="0">
                <a:solidFill>
                  <a:schemeClr val="tx1"/>
                </a:solidFill>
                <a:latin typeface="Acherus Grotesque Medium" panose="02000505000000020004" pitchFamily="50" charset="0"/>
              </a:rPr>
              <a:t>GLOBAL SAFETY</a:t>
            </a:r>
            <a:endParaRPr sz="1500" b="1" spc="225" dirty="0">
              <a:solidFill>
                <a:schemeClr val="tx1"/>
              </a:solidFill>
              <a:latin typeface="Acherus Grotesque Medium" panose="02000505000000020004" pitchFamily="50" charset="0"/>
            </a:endParaRPr>
          </a:p>
        </p:txBody>
      </p:sp>
      <p:sp>
        <p:nvSpPr>
          <p:cNvPr id="56" name="TextBox 5">
            <a:extLst>
              <a:ext uri="{FF2B5EF4-FFF2-40B4-BE49-F238E27FC236}">
                <a16:creationId xmlns:a16="http://schemas.microsoft.com/office/drawing/2014/main" id="{B6C5CD7B-5674-4241-A1AB-82A59652C5D9}"/>
              </a:ext>
            </a:extLst>
          </p:cNvPr>
          <p:cNvSpPr/>
          <p:nvPr/>
        </p:nvSpPr>
        <p:spPr>
          <a:xfrm>
            <a:off x="7646531" y="5261710"/>
            <a:ext cx="2126383" cy="5309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4289" tIns="34289" rIns="34289" bIns="34289" numCol="1" anchor="t">
            <a:spAutoFit/>
          </a:bodyPr>
          <a:lstStyle>
            <a:lvl1pPr>
              <a:defRPr sz="1400" spc="200">
                <a:latin typeface="Acherus Grotesque"/>
                <a:ea typeface="Acherus Grotesque"/>
                <a:cs typeface="Acherus Grotesque"/>
                <a:sym typeface="Acherus Grotesque"/>
              </a:defRPr>
            </a:lvl1pPr>
          </a:lstStyle>
          <a:p>
            <a:r>
              <a:rPr lang="en-US" sz="1500" b="1" spc="225" dirty="0">
                <a:solidFill>
                  <a:schemeClr val="tx1"/>
                </a:solidFill>
                <a:latin typeface="Acherus Grotesque Medium" panose="02000505000000020004" pitchFamily="2" charset="77"/>
              </a:rPr>
              <a:t>FACULTY SUPPORT</a:t>
            </a:r>
            <a:endParaRPr sz="1500" b="1" spc="225" dirty="0">
              <a:solidFill>
                <a:schemeClr val="tx1"/>
              </a:solidFill>
              <a:latin typeface="Acherus Grotesque Medium" panose="02000505000000020004" pitchFamily="2" charset="77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2A9E033-5D04-4B54-BF58-8E34EAAC07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7302" y="2997273"/>
            <a:ext cx="1292464" cy="1286367"/>
          </a:xfrm>
          <a:prstGeom prst="rect">
            <a:avLst/>
          </a:prstGeom>
          <a:noFill/>
        </p:spPr>
      </p:pic>
      <p:sp>
        <p:nvSpPr>
          <p:cNvPr id="16" name="TextBox 5">
            <a:extLst>
              <a:ext uri="{FF2B5EF4-FFF2-40B4-BE49-F238E27FC236}">
                <a16:creationId xmlns:a16="http://schemas.microsoft.com/office/drawing/2014/main" id="{E95BCF0D-D828-4D96-B9DE-92C3A107FF23}"/>
              </a:ext>
            </a:extLst>
          </p:cNvPr>
          <p:cNvSpPr/>
          <p:nvPr/>
        </p:nvSpPr>
        <p:spPr>
          <a:xfrm>
            <a:off x="4107302" y="5261710"/>
            <a:ext cx="2457185" cy="5309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4289" tIns="34289" rIns="34289" bIns="34289" numCol="1" anchor="t">
            <a:spAutoFit/>
          </a:bodyPr>
          <a:lstStyle>
            <a:lvl1pPr>
              <a:defRPr sz="1400" spc="200">
                <a:latin typeface="Acherus Grotesque"/>
                <a:ea typeface="Acherus Grotesque"/>
                <a:cs typeface="Acherus Grotesque"/>
                <a:sym typeface="Acherus Grotesque"/>
              </a:defRPr>
            </a:lvl1pPr>
          </a:lstStyle>
          <a:p>
            <a:r>
              <a:rPr lang="en-US" sz="1500" b="1" spc="225" dirty="0">
                <a:solidFill>
                  <a:schemeClr val="tx1"/>
                </a:solidFill>
                <a:latin typeface="Acherus Grotesque Medium" panose="02000505000000020004" pitchFamily="50" charset="0"/>
              </a:rPr>
              <a:t>UNDERGRADUATE STUDENT SUPPORT</a:t>
            </a:r>
            <a:endParaRPr sz="1500" b="1" spc="225" dirty="0">
              <a:solidFill>
                <a:schemeClr val="tx1"/>
              </a:solidFill>
              <a:latin typeface="Acherus Grotesque Medium" panose="02000505000000020004" pitchFamily="50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FD40D3-2ACC-4953-8D1B-87D8C46F51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44" y="2634207"/>
            <a:ext cx="2848231" cy="150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86544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414C126E-369F-5840-8A83-ACE2D3B2878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0" r="5610"/>
          <a:stretch>
            <a:fillRect/>
          </a:stretch>
        </p:blipFill>
        <p:spPr/>
      </p:pic>
      <p:sp>
        <p:nvSpPr>
          <p:cNvPr id="211" name="Rectangle 2"/>
          <p:cNvSpPr/>
          <p:nvPr/>
        </p:nvSpPr>
        <p:spPr>
          <a:xfrm>
            <a:off x="686924" y="683463"/>
            <a:ext cx="7772400" cy="5486400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34289" rIns="34289" anchor="ctr"/>
          <a:lstStyle/>
          <a:p>
            <a:pPr algn="ctr">
              <a:defRPr>
                <a:solidFill>
                  <a:schemeClr val="accent2"/>
                </a:solidFill>
              </a:defRPr>
            </a:pPr>
            <a:endParaRPr sz="1350"/>
          </a:p>
        </p:txBody>
      </p:sp>
      <p:sp>
        <p:nvSpPr>
          <p:cNvPr id="218" name="Straight Connector 55"/>
          <p:cNvSpPr/>
          <p:nvPr/>
        </p:nvSpPr>
        <p:spPr>
          <a:xfrm flipH="1">
            <a:off x="4265991" y="2546956"/>
            <a:ext cx="1" cy="1759414"/>
          </a:xfrm>
          <a:prstGeom prst="line">
            <a:avLst/>
          </a:prstGeom>
          <a:ln>
            <a:solidFill>
              <a:schemeClr val="accent3"/>
            </a:solidFill>
            <a:prstDash val="dash"/>
            <a:miter/>
          </a:ln>
        </p:spPr>
        <p:txBody>
          <a:bodyPr lIns="34289" rIns="34289"/>
          <a:lstStyle/>
          <a:p>
            <a:endParaRPr sz="135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36C841E-CA4D-3545-9A3C-735E50B49EBC}"/>
              </a:ext>
            </a:extLst>
          </p:cNvPr>
          <p:cNvGrpSpPr/>
          <p:nvPr/>
        </p:nvGrpSpPr>
        <p:grpSpPr>
          <a:xfrm>
            <a:off x="1093177" y="1129878"/>
            <a:ext cx="6116006" cy="692359"/>
            <a:chOff x="1457569" y="2093829"/>
            <a:chExt cx="5731798" cy="923147"/>
          </a:xfrm>
        </p:grpSpPr>
        <p:sp>
          <p:nvSpPr>
            <p:cNvPr id="214" name="TextBox 5"/>
            <p:cNvSpPr/>
            <p:nvPr/>
          </p:nvSpPr>
          <p:spPr>
            <a:xfrm>
              <a:off x="1683088" y="2319348"/>
              <a:ext cx="5506279" cy="69762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4289" rIns="34289">
              <a:spAutoFit/>
            </a:bodyPr>
            <a:lstStyle/>
            <a:p>
              <a:pPr>
                <a:defRPr sz="2400" spc="342">
                  <a:solidFill>
                    <a:srgbClr val="83003F"/>
                  </a:solidFill>
                  <a:latin typeface="Acherus Grotesque"/>
                  <a:ea typeface="Acherus Grotesque"/>
                  <a:cs typeface="Acherus Grotesque"/>
                  <a:sym typeface="Acherus Grotesque"/>
                </a:defRPr>
              </a:pPr>
              <a:r>
                <a:rPr lang="en-US" sz="2800" spc="225" dirty="0">
                  <a:solidFill>
                    <a:schemeClr val="tx1"/>
                  </a:solidFill>
                  <a:latin typeface="Acherus Grotesque Light" panose="02000505000000020004" pitchFamily="2" charset="77"/>
                </a:rPr>
                <a:t>The Forced Pandemic Pivot</a:t>
              </a:r>
            </a:p>
          </p:txBody>
        </p:sp>
        <p:pic>
          <p:nvPicPr>
            <p:cNvPr id="224" name="pasted-image.pdf" descr="pasted-image.pd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457569" y="2093829"/>
              <a:ext cx="225519" cy="225519"/>
            </a:xfrm>
            <a:prstGeom prst="rect">
              <a:avLst/>
            </a:prstGeom>
            <a:ln w="12700">
              <a:miter lim="400000"/>
            </a:ln>
          </p:spPr>
        </p:pic>
      </p:grpSp>
      <p:sp>
        <p:nvSpPr>
          <p:cNvPr id="17" name="TextBox 20"/>
          <p:cNvSpPr/>
          <p:nvPr/>
        </p:nvSpPr>
        <p:spPr>
          <a:xfrm>
            <a:off x="1404185" y="2546956"/>
            <a:ext cx="3158360" cy="14388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89" rIns="34289" anchor="ctr">
            <a:spAutoFit/>
          </a:bodyPr>
          <a:lstStyle>
            <a:lvl1pPr>
              <a:defRPr sz="1400">
                <a:solidFill>
                  <a:srgbClr val="585C5E"/>
                </a:solidFill>
                <a:latin typeface="Crimson Text Roman"/>
                <a:ea typeface="Crimson Text Roman"/>
                <a:cs typeface="Crimson Text Roman"/>
                <a:sym typeface="Crimson Text Roman"/>
              </a:defRPr>
            </a:lvl1pPr>
          </a:lstStyle>
          <a:p>
            <a:pPr>
              <a:spcAft>
                <a:spcPts val="525"/>
              </a:spcAft>
              <a:buClr>
                <a:schemeClr val="accent2"/>
              </a:buClr>
              <a:buSzPct val="70000"/>
            </a:pPr>
            <a:r>
              <a:rPr lang="en-US" sz="1875" b="1" dirty="0">
                <a:solidFill>
                  <a:schemeClr val="tx2"/>
                </a:solidFill>
              </a:rPr>
              <a:t>Global Safety</a:t>
            </a:r>
          </a:p>
          <a:p>
            <a:pPr marL="214313" indent="-214313">
              <a:spcAft>
                <a:spcPts val="525"/>
              </a:spcAft>
              <a:buClr>
                <a:schemeClr val="accent2"/>
              </a:buClr>
              <a:buSzPct val="70000"/>
              <a:buFont typeface="Wingdings" charset="2"/>
              <a:buChar char="§"/>
            </a:pPr>
            <a:r>
              <a:rPr lang="en-US" sz="1875" dirty="0">
                <a:solidFill>
                  <a:schemeClr val="tx2"/>
                </a:solidFill>
              </a:rPr>
              <a:t>Student recall</a:t>
            </a:r>
          </a:p>
          <a:p>
            <a:pPr marL="214313" indent="-214313">
              <a:spcAft>
                <a:spcPts val="525"/>
              </a:spcAft>
              <a:buClr>
                <a:schemeClr val="accent2"/>
              </a:buClr>
              <a:buSzPct val="70000"/>
              <a:buFont typeface="Wingdings" charset="2"/>
              <a:buChar char="§"/>
            </a:pPr>
            <a:r>
              <a:rPr lang="en-US" sz="1875" dirty="0">
                <a:solidFill>
                  <a:schemeClr val="tx2"/>
                </a:solidFill>
              </a:rPr>
              <a:t>Policy revisions</a:t>
            </a:r>
          </a:p>
          <a:p>
            <a:pPr marL="214313" indent="-214313">
              <a:spcAft>
                <a:spcPts val="525"/>
              </a:spcAft>
              <a:buClr>
                <a:schemeClr val="accent2"/>
              </a:buClr>
              <a:buSzPct val="70000"/>
              <a:buFont typeface="Wingdings" charset="2"/>
              <a:buChar char="§"/>
            </a:pPr>
            <a:r>
              <a:rPr lang="en-US" sz="1875" dirty="0">
                <a:solidFill>
                  <a:schemeClr val="tx2"/>
                </a:solidFill>
              </a:rPr>
              <a:t>Cancelation decisions</a:t>
            </a:r>
          </a:p>
        </p:txBody>
      </p:sp>
      <p:sp>
        <p:nvSpPr>
          <p:cNvPr id="18" name="Straight Connector 16">
            <a:extLst>
              <a:ext uri="{FF2B5EF4-FFF2-40B4-BE49-F238E27FC236}">
                <a16:creationId xmlns:a16="http://schemas.microsoft.com/office/drawing/2014/main" id="{CEB4D097-0A32-0C42-8ABD-7F651373EBDB}"/>
              </a:ext>
            </a:extLst>
          </p:cNvPr>
          <p:cNvSpPr/>
          <p:nvPr/>
        </p:nvSpPr>
        <p:spPr>
          <a:xfrm flipH="1">
            <a:off x="459448" y="-413084"/>
            <a:ext cx="0" cy="7684169"/>
          </a:xfrm>
          <a:prstGeom prst="line">
            <a:avLst/>
          </a:prstGeom>
          <a:ln>
            <a:solidFill>
              <a:schemeClr val="bg2"/>
            </a:solidFill>
            <a:prstDash val="dash"/>
            <a:miter/>
          </a:ln>
        </p:spPr>
        <p:txBody>
          <a:bodyPr lIns="34289" rIns="34289"/>
          <a:lstStyle/>
          <a:p>
            <a:endParaRPr sz="1350"/>
          </a:p>
        </p:txBody>
      </p:sp>
      <p:sp>
        <p:nvSpPr>
          <p:cNvPr id="19" name="Straight Connector 16">
            <a:extLst>
              <a:ext uri="{FF2B5EF4-FFF2-40B4-BE49-F238E27FC236}">
                <a16:creationId xmlns:a16="http://schemas.microsoft.com/office/drawing/2014/main" id="{4F352FC8-E6BC-5F40-9FEF-AFFD8EFC11BD}"/>
              </a:ext>
            </a:extLst>
          </p:cNvPr>
          <p:cNvSpPr/>
          <p:nvPr/>
        </p:nvSpPr>
        <p:spPr>
          <a:xfrm flipH="1">
            <a:off x="8686800" y="-413084"/>
            <a:ext cx="0" cy="7684169"/>
          </a:xfrm>
          <a:prstGeom prst="line">
            <a:avLst/>
          </a:prstGeom>
          <a:ln>
            <a:solidFill>
              <a:schemeClr val="bg2"/>
            </a:solidFill>
            <a:prstDash val="dash"/>
            <a:miter/>
          </a:ln>
        </p:spPr>
        <p:txBody>
          <a:bodyPr lIns="34289" rIns="34289"/>
          <a:lstStyle/>
          <a:p>
            <a:endParaRPr sz="1350"/>
          </a:p>
        </p:txBody>
      </p:sp>
      <p:sp>
        <p:nvSpPr>
          <p:cNvPr id="24" name="Straight Connector 16">
            <a:extLst>
              <a:ext uri="{FF2B5EF4-FFF2-40B4-BE49-F238E27FC236}">
                <a16:creationId xmlns:a16="http://schemas.microsoft.com/office/drawing/2014/main" id="{7EB8AAF0-B3E9-EE4A-917B-1640EC37CAC3}"/>
              </a:ext>
            </a:extLst>
          </p:cNvPr>
          <p:cNvSpPr/>
          <p:nvPr/>
        </p:nvSpPr>
        <p:spPr>
          <a:xfrm rot="5400000" flipH="1">
            <a:off x="4572000" y="-4296988"/>
            <a:ext cx="0" cy="9508376"/>
          </a:xfrm>
          <a:prstGeom prst="line">
            <a:avLst/>
          </a:prstGeom>
          <a:ln>
            <a:solidFill>
              <a:schemeClr val="bg2"/>
            </a:solidFill>
            <a:prstDash val="dash"/>
            <a:miter/>
          </a:ln>
        </p:spPr>
        <p:txBody>
          <a:bodyPr lIns="34289" rIns="34289"/>
          <a:lstStyle/>
          <a:p>
            <a:endParaRPr sz="1350"/>
          </a:p>
        </p:txBody>
      </p:sp>
      <p:sp>
        <p:nvSpPr>
          <p:cNvPr id="25" name="Straight Connector 16">
            <a:extLst>
              <a:ext uri="{FF2B5EF4-FFF2-40B4-BE49-F238E27FC236}">
                <a16:creationId xmlns:a16="http://schemas.microsoft.com/office/drawing/2014/main" id="{CB913FA2-724A-534B-A3C1-D1CD76315108}"/>
              </a:ext>
            </a:extLst>
          </p:cNvPr>
          <p:cNvSpPr/>
          <p:nvPr/>
        </p:nvSpPr>
        <p:spPr>
          <a:xfrm rot="5400000" flipH="1">
            <a:off x="4572000" y="1646612"/>
            <a:ext cx="0" cy="9508376"/>
          </a:xfrm>
          <a:prstGeom prst="line">
            <a:avLst/>
          </a:prstGeom>
          <a:ln>
            <a:solidFill>
              <a:schemeClr val="bg2"/>
            </a:solidFill>
            <a:prstDash val="dash"/>
            <a:miter/>
          </a:ln>
        </p:spPr>
        <p:txBody>
          <a:bodyPr lIns="34289" rIns="34289"/>
          <a:lstStyle/>
          <a:p>
            <a:endParaRPr sz="1350"/>
          </a:p>
        </p:txBody>
      </p:sp>
      <p:sp>
        <p:nvSpPr>
          <p:cNvPr id="13" name="TextBox 20">
            <a:extLst>
              <a:ext uri="{FF2B5EF4-FFF2-40B4-BE49-F238E27FC236}">
                <a16:creationId xmlns:a16="http://schemas.microsoft.com/office/drawing/2014/main" id="{033A1305-2F18-448A-B052-3ED3B9E1881A}"/>
              </a:ext>
            </a:extLst>
          </p:cNvPr>
          <p:cNvSpPr/>
          <p:nvPr/>
        </p:nvSpPr>
        <p:spPr>
          <a:xfrm>
            <a:off x="4717226" y="2546956"/>
            <a:ext cx="3158360" cy="17273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89" rIns="34289" anchor="ctr">
            <a:spAutoFit/>
          </a:bodyPr>
          <a:lstStyle>
            <a:lvl1pPr>
              <a:defRPr sz="1400">
                <a:solidFill>
                  <a:srgbClr val="585C5E"/>
                </a:solidFill>
                <a:latin typeface="Crimson Text Roman"/>
                <a:ea typeface="Crimson Text Roman"/>
                <a:cs typeface="Crimson Text Roman"/>
                <a:sym typeface="Crimson Text Roman"/>
              </a:defRPr>
            </a:lvl1pPr>
          </a:lstStyle>
          <a:p>
            <a:pPr>
              <a:spcAft>
                <a:spcPts val="525"/>
              </a:spcAft>
              <a:buClr>
                <a:schemeClr val="accent2"/>
              </a:buClr>
              <a:buSzPct val="70000"/>
            </a:pPr>
            <a:r>
              <a:rPr lang="en-US" sz="1875" b="1" dirty="0">
                <a:solidFill>
                  <a:schemeClr val="tx2"/>
                </a:solidFill>
              </a:rPr>
              <a:t>Virtualization</a:t>
            </a:r>
          </a:p>
          <a:p>
            <a:pPr marL="214313" indent="-214313">
              <a:spcAft>
                <a:spcPts val="525"/>
              </a:spcAft>
              <a:buClr>
                <a:schemeClr val="accent2"/>
              </a:buClr>
              <a:buSzPct val="70000"/>
              <a:buFont typeface="Wingdings" charset="2"/>
              <a:buChar char="§"/>
            </a:pPr>
            <a:r>
              <a:rPr lang="en-US" sz="1875" dirty="0">
                <a:solidFill>
                  <a:schemeClr val="tx2"/>
                </a:solidFill>
              </a:rPr>
              <a:t>Faculty-led programs</a:t>
            </a:r>
          </a:p>
          <a:p>
            <a:pPr marL="214313" indent="-214313">
              <a:spcAft>
                <a:spcPts val="525"/>
              </a:spcAft>
              <a:buClr>
                <a:schemeClr val="accent2"/>
              </a:buClr>
              <a:buSzPct val="70000"/>
              <a:buFont typeface="Wingdings" charset="2"/>
              <a:buChar char="§"/>
            </a:pPr>
            <a:r>
              <a:rPr lang="en-US" sz="1875" dirty="0">
                <a:solidFill>
                  <a:schemeClr val="tx2"/>
                </a:solidFill>
              </a:rPr>
              <a:t>Bilateral exchange</a:t>
            </a:r>
          </a:p>
          <a:p>
            <a:pPr marL="214313" indent="-214313">
              <a:spcAft>
                <a:spcPts val="525"/>
              </a:spcAft>
              <a:buClr>
                <a:schemeClr val="accent2"/>
              </a:buClr>
              <a:buSzPct val="70000"/>
              <a:buFont typeface="Wingdings" charset="2"/>
              <a:buChar char="§"/>
            </a:pPr>
            <a:r>
              <a:rPr lang="en-US" sz="1875" dirty="0">
                <a:solidFill>
                  <a:schemeClr val="tx2"/>
                </a:solidFill>
              </a:rPr>
              <a:t>Evaluation of non-VT virtual programs internships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0B49E0F7-367A-6442-B8E6-AC9E4BEA1EA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</p:sp>
      <p:pic>
        <p:nvPicPr>
          <p:cNvPr id="195" name="diana-macesanu-488919-unsplash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83354" y="-871712"/>
            <a:ext cx="12034814" cy="8023208"/>
          </a:xfrm>
          <a:prstGeom prst="rect">
            <a:avLst/>
          </a:prstGeom>
          <a:ln w="12700">
            <a:miter lim="400000"/>
          </a:ln>
        </p:spPr>
      </p:pic>
      <p:sp>
        <p:nvSpPr>
          <p:cNvPr id="196" name="Rectangle 2"/>
          <p:cNvSpPr/>
          <p:nvPr/>
        </p:nvSpPr>
        <p:spPr>
          <a:xfrm>
            <a:off x="1635109" y="1205949"/>
            <a:ext cx="7508891" cy="4823790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34289" rIns="34289" anchor="ctr"/>
          <a:lstStyle/>
          <a:p>
            <a:pPr algn="ctr">
              <a:defRPr>
                <a:solidFill>
                  <a:schemeClr val="accent2"/>
                </a:solidFill>
              </a:defRPr>
            </a:pPr>
            <a:endParaRPr sz="1350"/>
          </a:p>
        </p:txBody>
      </p:sp>
      <p:sp>
        <p:nvSpPr>
          <p:cNvPr id="198" name="Straight Connector 16"/>
          <p:cNvSpPr/>
          <p:nvPr/>
        </p:nvSpPr>
        <p:spPr>
          <a:xfrm flipH="1">
            <a:off x="1472519" y="-405062"/>
            <a:ext cx="0" cy="7668125"/>
          </a:xfrm>
          <a:prstGeom prst="line">
            <a:avLst/>
          </a:prstGeom>
          <a:ln>
            <a:solidFill>
              <a:schemeClr val="bg2"/>
            </a:solidFill>
            <a:prstDash val="dash"/>
            <a:miter/>
          </a:ln>
        </p:spPr>
        <p:txBody>
          <a:bodyPr lIns="34289" rIns="34289"/>
          <a:lstStyle/>
          <a:p>
            <a:endParaRPr sz="1350"/>
          </a:p>
        </p:txBody>
      </p:sp>
      <p:sp>
        <p:nvSpPr>
          <p:cNvPr id="199" name="Straight Connector 19"/>
          <p:cNvSpPr/>
          <p:nvPr/>
        </p:nvSpPr>
        <p:spPr>
          <a:xfrm>
            <a:off x="-563130" y="906963"/>
            <a:ext cx="10270260" cy="36761"/>
          </a:xfrm>
          <a:prstGeom prst="line">
            <a:avLst/>
          </a:prstGeom>
          <a:ln>
            <a:solidFill>
              <a:schemeClr val="bg2"/>
            </a:solidFill>
            <a:prstDash val="dash"/>
            <a:miter/>
          </a:ln>
        </p:spPr>
        <p:txBody>
          <a:bodyPr lIns="34289" rIns="34289"/>
          <a:lstStyle/>
          <a:p>
            <a:endParaRPr sz="1350"/>
          </a:p>
        </p:txBody>
      </p:sp>
      <p:sp>
        <p:nvSpPr>
          <p:cNvPr id="200" name="TextBox 5"/>
          <p:cNvSpPr/>
          <p:nvPr/>
        </p:nvSpPr>
        <p:spPr>
          <a:xfrm>
            <a:off x="2092497" y="1624165"/>
            <a:ext cx="6560435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4289" rIns="34289">
            <a:spAutoFit/>
          </a:bodyPr>
          <a:lstStyle/>
          <a:p>
            <a:pPr>
              <a:defRPr sz="2400" spc="342">
                <a:solidFill>
                  <a:srgbClr val="83003F"/>
                </a:solidFill>
                <a:latin typeface="Acherus Grotesque"/>
                <a:ea typeface="Acherus Grotesque"/>
                <a:cs typeface="Acherus Grotesque"/>
                <a:sym typeface="Acherus Grotesque"/>
              </a:defRPr>
            </a:pPr>
            <a:r>
              <a:rPr lang="en-US" sz="2800" spc="225" dirty="0">
                <a:solidFill>
                  <a:schemeClr val="tx1"/>
                </a:solidFill>
                <a:latin typeface="Acherus Grotesque Light" panose="02000505000000020004" pitchFamily="2" charset="77"/>
              </a:rPr>
              <a:t>New Immediate Priorities</a:t>
            </a:r>
            <a:endParaRPr sz="2800" spc="225" dirty="0">
              <a:solidFill>
                <a:schemeClr val="tx1"/>
              </a:solidFill>
              <a:latin typeface="Acherus Grotesque Light" panose="02000505000000020004" pitchFamily="2" charset="77"/>
            </a:endParaRPr>
          </a:p>
        </p:txBody>
      </p:sp>
      <p:sp>
        <p:nvSpPr>
          <p:cNvPr id="208" name="Straight Connector 19"/>
          <p:cNvSpPr/>
          <p:nvPr/>
        </p:nvSpPr>
        <p:spPr>
          <a:xfrm>
            <a:off x="-563130" y="6219078"/>
            <a:ext cx="10270261" cy="36761"/>
          </a:xfrm>
          <a:prstGeom prst="line">
            <a:avLst/>
          </a:prstGeom>
          <a:ln>
            <a:solidFill>
              <a:schemeClr val="bg2"/>
            </a:solidFill>
            <a:prstDash val="dash"/>
            <a:miter/>
          </a:ln>
        </p:spPr>
        <p:txBody>
          <a:bodyPr lIns="34289" rIns="34289"/>
          <a:lstStyle/>
          <a:p>
            <a:endParaRPr sz="1350"/>
          </a:p>
        </p:txBody>
      </p:sp>
      <p:pic>
        <p:nvPicPr>
          <p:cNvPr id="17" name="pasted-image.pdf" descr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17773" y="1449438"/>
            <a:ext cx="358619" cy="17472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Straight Connector 55">
            <a:extLst>
              <a:ext uri="{FF2B5EF4-FFF2-40B4-BE49-F238E27FC236}">
                <a16:creationId xmlns:a16="http://schemas.microsoft.com/office/drawing/2014/main" id="{4B81E566-BA01-4D09-BD64-1AE437AE92BE}"/>
              </a:ext>
            </a:extLst>
          </p:cNvPr>
          <p:cNvSpPr/>
          <p:nvPr/>
        </p:nvSpPr>
        <p:spPr>
          <a:xfrm flipH="1">
            <a:off x="5228865" y="2668763"/>
            <a:ext cx="0" cy="2274298"/>
          </a:xfrm>
          <a:prstGeom prst="line">
            <a:avLst/>
          </a:prstGeom>
          <a:ln>
            <a:solidFill>
              <a:schemeClr val="accent3"/>
            </a:solidFill>
            <a:prstDash val="dash"/>
            <a:miter/>
          </a:ln>
        </p:spPr>
        <p:txBody>
          <a:bodyPr lIns="34289" rIns="34289"/>
          <a:lstStyle/>
          <a:p>
            <a:endParaRPr sz="1350" dirty="0"/>
          </a:p>
        </p:txBody>
      </p:sp>
      <p:sp>
        <p:nvSpPr>
          <p:cNvPr id="14" name="TextBox 20">
            <a:extLst>
              <a:ext uri="{FF2B5EF4-FFF2-40B4-BE49-F238E27FC236}">
                <a16:creationId xmlns:a16="http://schemas.microsoft.com/office/drawing/2014/main" id="{2AC7AF8A-D25F-4871-816D-1B6192A4B303}"/>
              </a:ext>
            </a:extLst>
          </p:cNvPr>
          <p:cNvSpPr/>
          <p:nvPr/>
        </p:nvSpPr>
        <p:spPr>
          <a:xfrm>
            <a:off x="2141775" y="2609155"/>
            <a:ext cx="3158360" cy="24327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89" rIns="34289" anchor="ctr">
            <a:spAutoFit/>
          </a:bodyPr>
          <a:lstStyle>
            <a:lvl1pPr>
              <a:defRPr sz="1400">
                <a:solidFill>
                  <a:srgbClr val="585C5E"/>
                </a:solidFill>
                <a:latin typeface="Crimson Text Roman"/>
                <a:ea typeface="Crimson Text Roman"/>
                <a:cs typeface="Crimson Text Roman"/>
                <a:sym typeface="Crimson Text Roman"/>
              </a:defRPr>
            </a:lvl1pPr>
          </a:lstStyle>
          <a:p>
            <a:pPr>
              <a:spcAft>
                <a:spcPts val="525"/>
              </a:spcAft>
              <a:buClr>
                <a:schemeClr val="accent2"/>
              </a:buClr>
              <a:buSzPct val="70000"/>
            </a:pPr>
            <a:r>
              <a:rPr lang="en-US" sz="1875" b="1" dirty="0">
                <a:solidFill>
                  <a:schemeClr val="tx2"/>
                </a:solidFill>
              </a:rPr>
              <a:t>Students</a:t>
            </a:r>
          </a:p>
          <a:p>
            <a:pPr marL="214313" indent="-214313">
              <a:spcAft>
                <a:spcPts val="525"/>
              </a:spcAft>
              <a:buClr>
                <a:schemeClr val="accent2"/>
              </a:buClr>
              <a:buSzPct val="70000"/>
              <a:buFont typeface="Wingdings" charset="2"/>
              <a:buChar char="§"/>
            </a:pPr>
            <a:r>
              <a:rPr lang="en-US" sz="1875" dirty="0">
                <a:solidFill>
                  <a:schemeClr val="tx2"/>
                </a:solidFill>
              </a:rPr>
              <a:t>Academic continuity</a:t>
            </a:r>
          </a:p>
          <a:p>
            <a:pPr marL="214313" indent="-214313">
              <a:spcAft>
                <a:spcPts val="525"/>
              </a:spcAft>
              <a:buClr>
                <a:schemeClr val="accent2"/>
              </a:buClr>
              <a:buSzPct val="70000"/>
              <a:buFont typeface="Wingdings" charset="2"/>
              <a:buChar char="§"/>
            </a:pPr>
            <a:r>
              <a:rPr lang="en-US" sz="1875" dirty="0">
                <a:solidFill>
                  <a:schemeClr val="tx2"/>
                </a:solidFill>
              </a:rPr>
              <a:t>Virtual abroad content</a:t>
            </a:r>
          </a:p>
          <a:p>
            <a:pPr marL="214313" indent="-214313">
              <a:spcAft>
                <a:spcPts val="525"/>
              </a:spcAft>
              <a:buClr>
                <a:schemeClr val="accent2"/>
              </a:buClr>
              <a:buSzPct val="70000"/>
              <a:buFont typeface="Wingdings" charset="2"/>
              <a:buChar char="§"/>
            </a:pPr>
            <a:r>
              <a:rPr lang="en-US" sz="1875" dirty="0">
                <a:solidFill>
                  <a:schemeClr val="tx2"/>
                </a:solidFill>
              </a:rPr>
              <a:t>Language learning</a:t>
            </a:r>
          </a:p>
          <a:p>
            <a:pPr marL="214313" indent="-214313">
              <a:spcAft>
                <a:spcPts val="525"/>
              </a:spcAft>
              <a:buClr>
                <a:schemeClr val="accent2"/>
              </a:buClr>
              <a:buSzPct val="70000"/>
              <a:buFont typeface="Wingdings" charset="2"/>
              <a:buChar char="§"/>
            </a:pPr>
            <a:r>
              <a:rPr lang="en-US" sz="1875" dirty="0">
                <a:solidFill>
                  <a:schemeClr val="tx2"/>
                </a:solidFill>
              </a:rPr>
              <a:t>Intercultural skills development</a:t>
            </a:r>
          </a:p>
          <a:p>
            <a:pPr marL="214313" indent="-214313">
              <a:spcAft>
                <a:spcPts val="525"/>
              </a:spcAft>
              <a:buClr>
                <a:schemeClr val="accent2"/>
              </a:buClr>
              <a:buSzPct val="70000"/>
              <a:buFont typeface="Wingdings" charset="2"/>
              <a:buChar char="§"/>
            </a:pPr>
            <a:r>
              <a:rPr lang="en-US" sz="1875" dirty="0">
                <a:solidFill>
                  <a:schemeClr val="tx2"/>
                </a:solidFill>
              </a:rPr>
              <a:t>Virtual tours</a:t>
            </a:r>
          </a:p>
        </p:txBody>
      </p:sp>
      <p:sp>
        <p:nvSpPr>
          <p:cNvPr id="15" name="TextBox 20">
            <a:extLst>
              <a:ext uri="{FF2B5EF4-FFF2-40B4-BE49-F238E27FC236}">
                <a16:creationId xmlns:a16="http://schemas.microsoft.com/office/drawing/2014/main" id="{5161E63F-599B-45D5-B253-79F17A74542E}"/>
              </a:ext>
            </a:extLst>
          </p:cNvPr>
          <p:cNvSpPr/>
          <p:nvPr/>
        </p:nvSpPr>
        <p:spPr>
          <a:xfrm>
            <a:off x="5839128" y="2609155"/>
            <a:ext cx="3158360" cy="20159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89" rIns="34289" anchor="ctr">
            <a:spAutoFit/>
          </a:bodyPr>
          <a:lstStyle>
            <a:lvl1pPr>
              <a:defRPr sz="1400">
                <a:solidFill>
                  <a:srgbClr val="585C5E"/>
                </a:solidFill>
                <a:latin typeface="Crimson Text Roman"/>
                <a:ea typeface="Crimson Text Roman"/>
                <a:cs typeface="Crimson Text Roman"/>
                <a:sym typeface="Crimson Text Roman"/>
              </a:defRPr>
            </a:lvl1pPr>
          </a:lstStyle>
          <a:p>
            <a:pPr>
              <a:spcAft>
                <a:spcPts val="525"/>
              </a:spcAft>
              <a:buClr>
                <a:schemeClr val="accent2"/>
              </a:buClr>
              <a:buSzPct val="70000"/>
            </a:pPr>
            <a:r>
              <a:rPr lang="en-US" sz="1875" b="1" dirty="0">
                <a:solidFill>
                  <a:schemeClr val="tx2"/>
                </a:solidFill>
              </a:rPr>
              <a:t>Faculty</a:t>
            </a:r>
          </a:p>
          <a:p>
            <a:pPr marL="214313" indent="-214313">
              <a:spcAft>
                <a:spcPts val="525"/>
              </a:spcAft>
              <a:buClr>
                <a:schemeClr val="accent2"/>
              </a:buClr>
              <a:buSzPct val="70000"/>
              <a:buFont typeface="Wingdings" charset="2"/>
              <a:buChar char="§"/>
            </a:pPr>
            <a:r>
              <a:rPr lang="en-US" sz="1875" dirty="0">
                <a:solidFill>
                  <a:schemeClr val="tx2"/>
                </a:solidFill>
              </a:rPr>
              <a:t>Home course internationalization</a:t>
            </a:r>
          </a:p>
          <a:p>
            <a:pPr marL="214313" indent="-214313">
              <a:spcAft>
                <a:spcPts val="525"/>
              </a:spcAft>
              <a:buClr>
                <a:schemeClr val="accent2"/>
              </a:buClr>
              <a:buSzPct val="70000"/>
              <a:buFont typeface="Wingdings" charset="2"/>
              <a:buChar char="§"/>
            </a:pPr>
            <a:r>
              <a:rPr lang="en-US" sz="1875" dirty="0">
                <a:solidFill>
                  <a:schemeClr val="tx2"/>
                </a:solidFill>
              </a:rPr>
              <a:t>Language learning</a:t>
            </a:r>
          </a:p>
          <a:p>
            <a:pPr marL="214313" indent="-214313">
              <a:spcAft>
                <a:spcPts val="525"/>
              </a:spcAft>
              <a:buClr>
                <a:schemeClr val="accent2"/>
              </a:buClr>
              <a:buSzPct val="70000"/>
              <a:buFont typeface="Wingdings" charset="2"/>
              <a:buChar char="§"/>
            </a:pPr>
            <a:r>
              <a:rPr lang="en-US" sz="1875" dirty="0">
                <a:solidFill>
                  <a:schemeClr val="tx2"/>
                </a:solidFill>
              </a:rPr>
              <a:t>Intercultural skills development</a:t>
            </a:r>
          </a:p>
        </p:txBody>
      </p:sp>
    </p:spTree>
    <p:extLst>
      <p:ext uri="{BB962C8B-B14F-4D97-AF65-F5344CB8AC3E}">
        <p14:creationId xmlns:p14="http://schemas.microsoft.com/office/powerpoint/2010/main" val="8060672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Rectangle 2"/>
          <p:cNvSpPr/>
          <p:nvPr/>
        </p:nvSpPr>
        <p:spPr>
          <a:xfrm>
            <a:off x="686924" y="683463"/>
            <a:ext cx="7772400" cy="5486400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34289" rIns="34289" anchor="ctr"/>
          <a:lstStyle/>
          <a:p>
            <a:pPr algn="ctr">
              <a:defRPr>
                <a:solidFill>
                  <a:schemeClr val="accent2"/>
                </a:solidFill>
              </a:defRPr>
            </a:pPr>
            <a:endParaRPr sz="135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36C841E-CA4D-3545-9A3C-735E50B49EBC}"/>
              </a:ext>
            </a:extLst>
          </p:cNvPr>
          <p:cNvGrpSpPr/>
          <p:nvPr/>
        </p:nvGrpSpPr>
        <p:grpSpPr>
          <a:xfrm>
            <a:off x="686924" y="437519"/>
            <a:ext cx="8123701" cy="1123246"/>
            <a:chOff x="1457569" y="2093829"/>
            <a:chExt cx="7613368" cy="1497664"/>
          </a:xfrm>
        </p:grpSpPr>
        <p:sp>
          <p:nvSpPr>
            <p:cNvPr id="214" name="TextBox 5"/>
            <p:cNvSpPr/>
            <p:nvPr/>
          </p:nvSpPr>
          <p:spPr>
            <a:xfrm>
              <a:off x="1593821" y="2319348"/>
              <a:ext cx="7477116" cy="127214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4289" rIns="34289">
              <a:spAutoFit/>
            </a:bodyPr>
            <a:lstStyle/>
            <a:p>
              <a:pPr>
                <a:defRPr sz="2400" spc="342">
                  <a:solidFill>
                    <a:srgbClr val="83003F"/>
                  </a:solidFill>
                  <a:latin typeface="Acherus Grotesque"/>
                  <a:ea typeface="Acherus Grotesque"/>
                  <a:cs typeface="Acherus Grotesque"/>
                  <a:sym typeface="Acherus Grotesque"/>
                </a:defRPr>
              </a:pPr>
              <a:r>
                <a:rPr lang="en-US" sz="2800" spc="225" dirty="0">
                  <a:solidFill>
                    <a:schemeClr val="tx1"/>
                  </a:solidFill>
                  <a:latin typeface="Acherus Grotesque Light" panose="02000505000000020004" pitchFamily="2" charset="77"/>
                </a:rPr>
                <a:t>New Big Picture Priorities: </a:t>
              </a:r>
            </a:p>
            <a:p>
              <a:pPr>
                <a:defRPr sz="2400" spc="342">
                  <a:solidFill>
                    <a:srgbClr val="83003F"/>
                  </a:solidFill>
                  <a:latin typeface="Acherus Grotesque"/>
                  <a:ea typeface="Acherus Grotesque"/>
                  <a:cs typeface="Acherus Grotesque"/>
                  <a:sym typeface="Acherus Grotesque"/>
                </a:defRPr>
              </a:pPr>
              <a:r>
                <a:rPr lang="en-US" sz="2800" spc="225" dirty="0">
                  <a:solidFill>
                    <a:schemeClr val="tx1"/>
                  </a:solidFill>
                  <a:latin typeface="Acherus Grotesque Light" panose="02000505000000020004" pitchFamily="2" charset="77"/>
                </a:rPr>
                <a:t>The Broader Sense of Global Education</a:t>
              </a:r>
            </a:p>
          </p:txBody>
        </p:sp>
        <p:pic>
          <p:nvPicPr>
            <p:cNvPr id="224" name="pasted-image.pdf" descr="pasted-image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457569" y="2093829"/>
              <a:ext cx="225519" cy="225519"/>
            </a:xfrm>
            <a:prstGeom prst="rect">
              <a:avLst/>
            </a:prstGeom>
            <a:ln w="12700">
              <a:miter lim="400000"/>
            </a:ln>
          </p:spPr>
        </p:pic>
      </p:grpSp>
      <p:sp>
        <p:nvSpPr>
          <p:cNvPr id="13" name="TextBox 20">
            <a:extLst>
              <a:ext uri="{FF2B5EF4-FFF2-40B4-BE49-F238E27FC236}">
                <a16:creationId xmlns:a16="http://schemas.microsoft.com/office/drawing/2014/main" id="{033A1305-2F18-448A-B052-3ED3B9E1881A}"/>
              </a:ext>
            </a:extLst>
          </p:cNvPr>
          <p:cNvSpPr/>
          <p:nvPr/>
        </p:nvSpPr>
        <p:spPr>
          <a:xfrm>
            <a:off x="927561" y="1964133"/>
            <a:ext cx="3815890" cy="39267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4289" rIns="34289" anchor="ctr">
            <a:spAutoFit/>
          </a:bodyPr>
          <a:lstStyle>
            <a:lvl1pPr>
              <a:defRPr sz="1400">
                <a:solidFill>
                  <a:srgbClr val="585C5E"/>
                </a:solidFill>
                <a:latin typeface="Crimson Text Roman"/>
                <a:ea typeface="Crimson Text Roman"/>
                <a:cs typeface="Crimson Text Roman"/>
                <a:sym typeface="Crimson Text Roman"/>
              </a:defRPr>
            </a:lvl1pPr>
          </a:lstStyle>
          <a:p>
            <a:pPr>
              <a:spcAft>
                <a:spcPts val="525"/>
              </a:spcAft>
              <a:buClr>
                <a:schemeClr val="accent2"/>
              </a:buClr>
              <a:buSzPct val="70000"/>
            </a:pPr>
            <a:r>
              <a:rPr lang="en-US" sz="2000" b="1" dirty="0">
                <a:solidFill>
                  <a:schemeClr val="tx2"/>
                </a:solidFill>
              </a:rPr>
              <a:t>Hub for faculty connections</a:t>
            </a:r>
          </a:p>
          <a:p>
            <a:pPr marL="214313" indent="-214313">
              <a:spcAft>
                <a:spcPts val="525"/>
              </a:spcAft>
              <a:buClr>
                <a:schemeClr val="accent2"/>
              </a:buClr>
              <a:buSzPct val="70000"/>
              <a:buFont typeface="Wingdings" charset="2"/>
              <a:buChar char="§"/>
            </a:pPr>
            <a:r>
              <a:rPr lang="en-US" sz="2000" dirty="0">
                <a:solidFill>
                  <a:schemeClr val="tx2"/>
                </a:solidFill>
              </a:rPr>
              <a:t>to resources </a:t>
            </a:r>
          </a:p>
          <a:p>
            <a:pPr marL="214313" indent="-214313">
              <a:spcAft>
                <a:spcPts val="525"/>
              </a:spcAft>
              <a:buClr>
                <a:schemeClr val="accent2"/>
              </a:buClr>
              <a:buSzPct val="70000"/>
              <a:buFont typeface="Wingdings" charset="2"/>
              <a:buChar char="§"/>
            </a:pPr>
            <a:r>
              <a:rPr lang="en-US" sz="2000" dirty="0">
                <a:solidFill>
                  <a:schemeClr val="tx2"/>
                </a:solidFill>
              </a:rPr>
              <a:t>to like-minded colleagues</a:t>
            </a:r>
          </a:p>
          <a:p>
            <a:pPr marL="214313" indent="-214313">
              <a:spcAft>
                <a:spcPts val="525"/>
              </a:spcAft>
              <a:buClr>
                <a:schemeClr val="accent2"/>
              </a:buClr>
              <a:buSzPct val="70000"/>
              <a:buFont typeface="Wingdings" charset="2"/>
              <a:buChar char="§"/>
            </a:pPr>
            <a:r>
              <a:rPr lang="en-US" sz="2000" dirty="0">
                <a:solidFill>
                  <a:schemeClr val="tx2"/>
                </a:solidFill>
              </a:rPr>
              <a:t>to </a:t>
            </a:r>
            <a:r>
              <a:rPr lang="en-US" sz="2000" dirty="0" err="1">
                <a:solidFill>
                  <a:schemeClr val="tx2"/>
                </a:solidFill>
              </a:rPr>
              <a:t>idoneous</a:t>
            </a:r>
            <a:r>
              <a:rPr lang="en-US" sz="2000" dirty="0">
                <a:solidFill>
                  <a:schemeClr val="tx2"/>
                </a:solidFill>
              </a:rPr>
              <a:t> institutional partners in other countries</a:t>
            </a:r>
          </a:p>
          <a:p>
            <a:pPr marL="214313" indent="-214313">
              <a:spcAft>
                <a:spcPts val="525"/>
              </a:spcAft>
              <a:buClr>
                <a:schemeClr val="accent2"/>
              </a:buClr>
              <a:buSzPct val="70000"/>
              <a:buFont typeface="Wingdings" charset="2"/>
              <a:buChar char="§"/>
            </a:pPr>
            <a:endParaRPr lang="en-US" sz="2000" dirty="0">
              <a:solidFill>
                <a:schemeClr val="tx2"/>
              </a:solidFill>
            </a:endParaRPr>
          </a:p>
          <a:p>
            <a:pPr>
              <a:spcAft>
                <a:spcPts val="525"/>
              </a:spcAft>
              <a:buClr>
                <a:schemeClr val="accent2"/>
              </a:buClr>
              <a:buSzPct val="70000"/>
            </a:pPr>
            <a:r>
              <a:rPr lang="en-US" sz="2000" b="1" dirty="0">
                <a:solidFill>
                  <a:schemeClr val="tx2"/>
                </a:solidFill>
              </a:rPr>
              <a:t>Intercultural learning center</a:t>
            </a:r>
          </a:p>
          <a:p>
            <a:pPr>
              <a:spcAft>
                <a:spcPts val="525"/>
              </a:spcAft>
              <a:buClr>
                <a:schemeClr val="accent2"/>
              </a:buClr>
              <a:buSzPct val="70000"/>
            </a:pPr>
            <a:endParaRPr lang="en-US" sz="2000" b="1" dirty="0">
              <a:solidFill>
                <a:schemeClr val="tx2"/>
              </a:solidFill>
            </a:endParaRPr>
          </a:p>
          <a:p>
            <a:pPr>
              <a:spcAft>
                <a:spcPts val="525"/>
              </a:spcAft>
              <a:buClr>
                <a:schemeClr val="accent2"/>
              </a:buClr>
              <a:buSzPct val="70000"/>
            </a:pPr>
            <a:r>
              <a:rPr lang="en-US" sz="2000" b="1" dirty="0">
                <a:solidFill>
                  <a:schemeClr val="tx2"/>
                </a:solidFill>
              </a:rPr>
              <a:t>Primary actor in the university’s inclusion, diversity, and access efforts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D53E427-5511-40E6-9759-08FA335388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648" y="2073058"/>
            <a:ext cx="3358654" cy="3318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45482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B4288ADD-9329-BF4C-8FBE-30E0ED533A5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55" r="43729"/>
          <a:stretch/>
        </p:blipFill>
        <p:spPr>
          <a:xfrm>
            <a:off x="0" y="0"/>
            <a:ext cx="4276725" cy="6858000"/>
          </a:xfrm>
        </p:spPr>
      </p:pic>
      <p:sp>
        <p:nvSpPr>
          <p:cNvPr id="9" name="Straight Connector 16">
            <a:extLst>
              <a:ext uri="{FF2B5EF4-FFF2-40B4-BE49-F238E27FC236}">
                <a16:creationId xmlns:a16="http://schemas.microsoft.com/office/drawing/2014/main" id="{B8C1547B-FCFA-1848-A0BD-9291DB43F501}"/>
              </a:ext>
            </a:extLst>
          </p:cNvPr>
          <p:cNvSpPr/>
          <p:nvPr/>
        </p:nvSpPr>
        <p:spPr>
          <a:xfrm flipH="1">
            <a:off x="459448" y="-413084"/>
            <a:ext cx="0" cy="7684169"/>
          </a:xfrm>
          <a:prstGeom prst="line">
            <a:avLst/>
          </a:prstGeom>
          <a:ln>
            <a:solidFill>
              <a:schemeClr val="bg2"/>
            </a:solidFill>
            <a:prstDash val="dash"/>
            <a:miter/>
          </a:ln>
        </p:spPr>
        <p:txBody>
          <a:bodyPr lIns="34289" rIns="34289"/>
          <a:lstStyle/>
          <a:p>
            <a:endParaRPr sz="1350"/>
          </a:p>
        </p:txBody>
      </p:sp>
      <p:sp>
        <p:nvSpPr>
          <p:cNvPr id="11" name="Straight Connector 16">
            <a:extLst>
              <a:ext uri="{FF2B5EF4-FFF2-40B4-BE49-F238E27FC236}">
                <a16:creationId xmlns:a16="http://schemas.microsoft.com/office/drawing/2014/main" id="{F839AFD7-C126-2843-A69A-81F31E38720E}"/>
              </a:ext>
            </a:extLst>
          </p:cNvPr>
          <p:cNvSpPr/>
          <p:nvPr/>
        </p:nvSpPr>
        <p:spPr>
          <a:xfrm rot="5400000" flipH="1">
            <a:off x="4572000" y="-4296988"/>
            <a:ext cx="0" cy="9508376"/>
          </a:xfrm>
          <a:prstGeom prst="line">
            <a:avLst/>
          </a:prstGeom>
          <a:ln>
            <a:solidFill>
              <a:schemeClr val="bg2"/>
            </a:solidFill>
            <a:prstDash val="dash"/>
            <a:miter/>
          </a:ln>
        </p:spPr>
        <p:txBody>
          <a:bodyPr lIns="34289" rIns="34289"/>
          <a:lstStyle/>
          <a:p>
            <a:endParaRPr sz="1350"/>
          </a:p>
        </p:txBody>
      </p:sp>
      <p:sp>
        <p:nvSpPr>
          <p:cNvPr id="18" name="Straight Connector 16">
            <a:extLst>
              <a:ext uri="{FF2B5EF4-FFF2-40B4-BE49-F238E27FC236}">
                <a16:creationId xmlns:a16="http://schemas.microsoft.com/office/drawing/2014/main" id="{C9A22AE4-EEB0-7F40-8E81-DFB4E08002C4}"/>
              </a:ext>
            </a:extLst>
          </p:cNvPr>
          <p:cNvSpPr/>
          <p:nvPr/>
        </p:nvSpPr>
        <p:spPr>
          <a:xfrm rot="5400000" flipH="1">
            <a:off x="4572000" y="1646612"/>
            <a:ext cx="0" cy="9508376"/>
          </a:xfrm>
          <a:prstGeom prst="line">
            <a:avLst/>
          </a:prstGeom>
          <a:ln>
            <a:solidFill>
              <a:schemeClr val="bg2"/>
            </a:solidFill>
            <a:prstDash val="dash"/>
            <a:miter/>
          </a:ln>
        </p:spPr>
        <p:txBody>
          <a:bodyPr lIns="34289" rIns="34289"/>
          <a:lstStyle/>
          <a:p>
            <a:endParaRPr sz="135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A1F68D6-B988-43B6-834C-2586AA281FB1}"/>
              </a:ext>
            </a:extLst>
          </p:cNvPr>
          <p:cNvGrpSpPr/>
          <p:nvPr/>
        </p:nvGrpSpPr>
        <p:grpSpPr>
          <a:xfrm>
            <a:off x="4628043" y="782849"/>
            <a:ext cx="4318464" cy="1554134"/>
            <a:chOff x="1457569" y="2093829"/>
            <a:chExt cx="6861988" cy="2072182"/>
          </a:xfrm>
        </p:grpSpPr>
        <p:sp>
          <p:nvSpPr>
            <p:cNvPr id="15" name="TextBox 5">
              <a:extLst>
                <a:ext uri="{FF2B5EF4-FFF2-40B4-BE49-F238E27FC236}">
                  <a16:creationId xmlns:a16="http://schemas.microsoft.com/office/drawing/2014/main" id="{6D2E451E-3B61-4DAE-96F3-14BB512A240B}"/>
                </a:ext>
              </a:extLst>
            </p:cNvPr>
            <p:cNvSpPr/>
            <p:nvPr/>
          </p:nvSpPr>
          <p:spPr>
            <a:xfrm>
              <a:off x="1683088" y="2319348"/>
              <a:ext cx="6636469" cy="184666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4289" rIns="34289">
              <a:spAutoFit/>
            </a:bodyPr>
            <a:lstStyle/>
            <a:p>
              <a:pPr>
                <a:defRPr sz="2400" spc="342">
                  <a:solidFill>
                    <a:srgbClr val="83003F"/>
                  </a:solidFill>
                  <a:latin typeface="Acherus Grotesque"/>
                  <a:ea typeface="Acherus Grotesque"/>
                  <a:cs typeface="Acherus Grotesque"/>
                  <a:sym typeface="Acherus Grotesque"/>
                </a:defRPr>
              </a:pPr>
              <a:r>
                <a:rPr lang="en-US" sz="2800" spc="225" dirty="0">
                  <a:solidFill>
                    <a:schemeClr val="tx1"/>
                  </a:solidFill>
                  <a:latin typeface="Acherus Grotesque Light" panose="02000505000000020004" pitchFamily="2" charset="77"/>
                </a:rPr>
                <a:t>Internationalization on the home (or virtual) campus</a:t>
              </a:r>
            </a:p>
          </p:txBody>
        </p:sp>
        <p:pic>
          <p:nvPicPr>
            <p:cNvPr id="16" name="pasted-image.pdf" descr="pasted-image.pdf">
              <a:extLst>
                <a:ext uri="{FF2B5EF4-FFF2-40B4-BE49-F238E27FC236}">
                  <a16:creationId xmlns:a16="http://schemas.microsoft.com/office/drawing/2014/main" id="{0A140942-CBC9-47FE-BBB2-91EF9B48AD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457569" y="2093829"/>
              <a:ext cx="225519" cy="225519"/>
            </a:xfrm>
            <a:prstGeom prst="rect">
              <a:avLst/>
            </a:prstGeom>
            <a:ln w="12700">
              <a:miter lim="400000"/>
            </a:ln>
          </p:spPr>
        </p:pic>
      </p:grpSp>
      <p:sp>
        <p:nvSpPr>
          <p:cNvPr id="17" name="TextBox 20">
            <a:extLst>
              <a:ext uri="{FF2B5EF4-FFF2-40B4-BE49-F238E27FC236}">
                <a16:creationId xmlns:a16="http://schemas.microsoft.com/office/drawing/2014/main" id="{B24D1C7C-4D45-4A8D-A282-93A7003345F9}"/>
              </a:ext>
            </a:extLst>
          </p:cNvPr>
          <p:cNvSpPr/>
          <p:nvPr/>
        </p:nvSpPr>
        <p:spPr>
          <a:xfrm>
            <a:off x="4799032" y="2655780"/>
            <a:ext cx="3869179" cy="3298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4289" rIns="34289" anchor="ctr">
            <a:spAutoFit/>
          </a:bodyPr>
          <a:lstStyle>
            <a:lvl1pPr>
              <a:defRPr sz="1400">
                <a:solidFill>
                  <a:srgbClr val="585C5E"/>
                </a:solidFill>
                <a:latin typeface="Crimson Text Roman"/>
                <a:ea typeface="Crimson Text Roman"/>
                <a:cs typeface="Crimson Text Roman"/>
                <a:sym typeface="Crimson Text Roman"/>
              </a:defRPr>
            </a:lvl1pPr>
          </a:lstStyle>
          <a:p>
            <a:pPr>
              <a:spcAft>
                <a:spcPts val="525"/>
              </a:spcAft>
              <a:buClr>
                <a:schemeClr val="accent2"/>
              </a:buClr>
              <a:buSzPct val="70000"/>
            </a:pPr>
            <a:r>
              <a:rPr lang="en-US" sz="1875" b="1" dirty="0">
                <a:solidFill>
                  <a:schemeClr val="tx2"/>
                </a:solidFill>
              </a:rPr>
              <a:t>The </a:t>
            </a:r>
            <a:r>
              <a:rPr lang="en-US" sz="1875" b="1" dirty="0" err="1">
                <a:solidFill>
                  <a:schemeClr val="tx2"/>
                </a:solidFill>
              </a:rPr>
              <a:t>Global@Home</a:t>
            </a:r>
            <a:r>
              <a:rPr lang="en-US" sz="1875" b="1" dirty="0">
                <a:solidFill>
                  <a:schemeClr val="tx2"/>
                </a:solidFill>
              </a:rPr>
              <a:t> Webinar</a:t>
            </a:r>
          </a:p>
          <a:p>
            <a:pPr marL="214313" indent="-214313">
              <a:spcAft>
                <a:spcPts val="525"/>
              </a:spcAft>
              <a:buClr>
                <a:schemeClr val="accent2"/>
              </a:buClr>
              <a:buSzPct val="70000"/>
              <a:buFont typeface="Wingdings" charset="2"/>
              <a:buChar char="§"/>
            </a:pPr>
            <a:r>
              <a:rPr lang="en-US" sz="1875" dirty="0">
                <a:solidFill>
                  <a:schemeClr val="tx2"/>
                </a:solidFill>
              </a:rPr>
              <a:t>Overview of resources</a:t>
            </a:r>
          </a:p>
          <a:p>
            <a:pPr marL="214313" indent="-214313">
              <a:spcAft>
                <a:spcPts val="525"/>
              </a:spcAft>
              <a:buClr>
                <a:schemeClr val="accent2"/>
              </a:buClr>
              <a:buSzPct val="70000"/>
              <a:buFont typeface="Wingdings" charset="2"/>
              <a:buChar char="§"/>
            </a:pPr>
            <a:r>
              <a:rPr lang="en-US" sz="1875" dirty="0">
                <a:solidFill>
                  <a:schemeClr val="tx2"/>
                </a:solidFill>
              </a:rPr>
              <a:t>Showcasing VT faculty activities and expertise in course internationalization</a:t>
            </a:r>
          </a:p>
          <a:p>
            <a:pPr marL="214313" indent="-214313">
              <a:spcAft>
                <a:spcPts val="525"/>
              </a:spcAft>
              <a:buClr>
                <a:schemeClr val="accent2"/>
              </a:buClr>
              <a:buSzPct val="70000"/>
              <a:buFont typeface="Wingdings" charset="2"/>
              <a:buChar char="§"/>
            </a:pPr>
            <a:r>
              <a:rPr lang="en-US" sz="1875" dirty="0">
                <a:solidFill>
                  <a:schemeClr val="tx2"/>
                </a:solidFill>
              </a:rPr>
              <a:t>Overview of partner institutions worldwide</a:t>
            </a:r>
          </a:p>
          <a:p>
            <a:pPr marL="214313" indent="-214313">
              <a:spcAft>
                <a:spcPts val="525"/>
              </a:spcAft>
              <a:buClr>
                <a:schemeClr val="accent2"/>
              </a:buClr>
              <a:buSzPct val="70000"/>
              <a:buFont typeface="Wingdings" charset="2"/>
              <a:buChar char="§"/>
            </a:pPr>
            <a:r>
              <a:rPr lang="en-US" sz="1875" dirty="0">
                <a:solidFill>
                  <a:schemeClr val="tx2"/>
                </a:solidFill>
              </a:rPr>
              <a:t>Close-up of the Purdue CILMAR </a:t>
            </a:r>
            <a:r>
              <a:rPr lang="en-US" sz="1875" dirty="0" err="1">
                <a:solidFill>
                  <a:schemeClr val="tx2"/>
                </a:solidFill>
              </a:rPr>
              <a:t>HubICL</a:t>
            </a:r>
            <a:r>
              <a:rPr lang="en-US" sz="1875" dirty="0">
                <a:solidFill>
                  <a:schemeClr val="tx2"/>
                </a:solidFill>
              </a:rPr>
              <a:t> and the SUNY COIL Center</a:t>
            </a:r>
          </a:p>
          <a:p>
            <a:pPr marL="214313" indent="-214313">
              <a:spcAft>
                <a:spcPts val="525"/>
              </a:spcAft>
              <a:buClr>
                <a:schemeClr val="accent2"/>
              </a:buClr>
              <a:buSzPct val="70000"/>
              <a:buFont typeface="Wingdings" charset="2"/>
              <a:buChar char="§"/>
            </a:pPr>
            <a:endParaRPr lang="en-US" sz="1875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05625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16">
            <a:extLst>
              <a:ext uri="{FF2B5EF4-FFF2-40B4-BE49-F238E27FC236}">
                <a16:creationId xmlns:a16="http://schemas.microsoft.com/office/drawing/2014/main" id="{B8C1547B-FCFA-1848-A0BD-9291DB43F501}"/>
              </a:ext>
            </a:extLst>
          </p:cNvPr>
          <p:cNvSpPr/>
          <p:nvPr/>
        </p:nvSpPr>
        <p:spPr>
          <a:xfrm flipH="1">
            <a:off x="8807913" y="-413084"/>
            <a:ext cx="0" cy="7684169"/>
          </a:xfrm>
          <a:prstGeom prst="line">
            <a:avLst/>
          </a:prstGeom>
          <a:ln>
            <a:solidFill>
              <a:schemeClr val="bg2"/>
            </a:solidFill>
            <a:prstDash val="dash"/>
            <a:miter/>
          </a:ln>
        </p:spPr>
        <p:txBody>
          <a:bodyPr lIns="34289" rIns="34289"/>
          <a:lstStyle/>
          <a:p>
            <a:endParaRPr sz="1350"/>
          </a:p>
        </p:txBody>
      </p:sp>
      <p:sp>
        <p:nvSpPr>
          <p:cNvPr id="11" name="Straight Connector 16">
            <a:extLst>
              <a:ext uri="{FF2B5EF4-FFF2-40B4-BE49-F238E27FC236}">
                <a16:creationId xmlns:a16="http://schemas.microsoft.com/office/drawing/2014/main" id="{F839AFD7-C126-2843-A69A-81F31E38720E}"/>
              </a:ext>
            </a:extLst>
          </p:cNvPr>
          <p:cNvSpPr/>
          <p:nvPr/>
        </p:nvSpPr>
        <p:spPr>
          <a:xfrm rot="5400000" flipH="1">
            <a:off x="4572000" y="-4458913"/>
            <a:ext cx="0" cy="9508376"/>
          </a:xfrm>
          <a:prstGeom prst="line">
            <a:avLst/>
          </a:prstGeom>
          <a:ln>
            <a:solidFill>
              <a:schemeClr val="bg2"/>
            </a:solidFill>
            <a:prstDash val="dash"/>
            <a:miter/>
          </a:ln>
        </p:spPr>
        <p:txBody>
          <a:bodyPr lIns="34289" rIns="34289"/>
          <a:lstStyle/>
          <a:p>
            <a:endParaRPr sz="1350"/>
          </a:p>
        </p:txBody>
      </p:sp>
      <p:sp>
        <p:nvSpPr>
          <p:cNvPr id="17" name="TextBox 20">
            <a:extLst>
              <a:ext uri="{FF2B5EF4-FFF2-40B4-BE49-F238E27FC236}">
                <a16:creationId xmlns:a16="http://schemas.microsoft.com/office/drawing/2014/main" id="{B24D1C7C-4D45-4A8D-A282-93A7003345F9}"/>
              </a:ext>
            </a:extLst>
          </p:cNvPr>
          <p:cNvSpPr/>
          <p:nvPr/>
        </p:nvSpPr>
        <p:spPr>
          <a:xfrm>
            <a:off x="566573" y="1268220"/>
            <a:ext cx="4796001" cy="40677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4289" rIns="34289" numCol="1" anchor="ctr">
            <a:spAutoFit/>
          </a:bodyPr>
          <a:lstStyle>
            <a:lvl1pPr>
              <a:defRPr sz="1400">
                <a:solidFill>
                  <a:srgbClr val="585C5E"/>
                </a:solidFill>
                <a:latin typeface="Crimson Text Roman"/>
                <a:ea typeface="Crimson Text Roman"/>
                <a:cs typeface="Crimson Text Roman"/>
                <a:sym typeface="Crimson Text Roman"/>
              </a:defRPr>
            </a:lvl1pPr>
          </a:lstStyle>
          <a:p>
            <a:pPr>
              <a:spcAft>
                <a:spcPts val="525"/>
              </a:spcAft>
              <a:buClr>
                <a:schemeClr val="accent2"/>
              </a:buClr>
              <a:buSzPct val="70000"/>
            </a:pPr>
            <a:r>
              <a:rPr lang="en-US" sz="1875" b="1" dirty="0">
                <a:solidFill>
                  <a:schemeClr val="tx2"/>
                </a:solidFill>
              </a:rPr>
              <a:t>The </a:t>
            </a:r>
            <a:r>
              <a:rPr lang="en-US" sz="1875" b="1" dirty="0" err="1">
                <a:solidFill>
                  <a:schemeClr val="tx2"/>
                </a:solidFill>
              </a:rPr>
              <a:t>Global@Home</a:t>
            </a:r>
            <a:r>
              <a:rPr lang="en-US" sz="1875" b="1" dirty="0">
                <a:solidFill>
                  <a:schemeClr val="tx2"/>
                </a:solidFill>
              </a:rPr>
              <a:t> Toolkit</a:t>
            </a:r>
          </a:p>
          <a:p>
            <a:pPr>
              <a:spcAft>
                <a:spcPts val="525"/>
              </a:spcAft>
              <a:buClr>
                <a:schemeClr val="accent2"/>
              </a:buClr>
              <a:buSzPct val="70000"/>
            </a:pPr>
            <a:endParaRPr lang="en-US" sz="1875" b="1" dirty="0">
              <a:solidFill>
                <a:schemeClr val="tx2"/>
              </a:solidFill>
            </a:endParaRPr>
          </a:p>
          <a:p>
            <a:pPr marL="214313" indent="-214313">
              <a:spcAft>
                <a:spcPts val="525"/>
              </a:spcAft>
              <a:buClr>
                <a:schemeClr val="accent2"/>
              </a:buClr>
              <a:buSzPct val="70000"/>
              <a:buFont typeface="Wingdings" charset="2"/>
              <a:buChar char="§"/>
            </a:pPr>
            <a:r>
              <a:rPr lang="en-US" sz="1875" dirty="0">
                <a:solidFill>
                  <a:schemeClr val="tx2"/>
                </a:solidFill>
              </a:rPr>
              <a:t>Video spotlights of VT faculty initiatives</a:t>
            </a:r>
          </a:p>
          <a:p>
            <a:pPr marL="214313" indent="-214313">
              <a:spcAft>
                <a:spcPts val="525"/>
              </a:spcAft>
              <a:buClr>
                <a:schemeClr val="accent2"/>
              </a:buClr>
              <a:buSzPct val="70000"/>
              <a:buFont typeface="Wingdings" charset="2"/>
              <a:buChar char="§"/>
            </a:pPr>
            <a:r>
              <a:rPr lang="en-US" sz="1875" dirty="0">
                <a:solidFill>
                  <a:schemeClr val="tx2"/>
                </a:solidFill>
              </a:rPr>
              <a:t>External global teaching &amp; learning resources</a:t>
            </a:r>
          </a:p>
          <a:p>
            <a:pPr marL="214313" indent="-214313">
              <a:spcAft>
                <a:spcPts val="525"/>
              </a:spcAft>
              <a:buClr>
                <a:schemeClr val="accent2"/>
              </a:buClr>
              <a:buSzPct val="70000"/>
              <a:buFont typeface="Wingdings" charset="2"/>
              <a:buChar char="§"/>
            </a:pPr>
            <a:r>
              <a:rPr lang="en-US" sz="1875" dirty="0">
                <a:solidFill>
                  <a:schemeClr val="tx2"/>
                </a:solidFill>
              </a:rPr>
              <a:t>List of research on virtual exchange and high-impact practices in online learning</a:t>
            </a:r>
          </a:p>
          <a:p>
            <a:pPr marL="214313" indent="-214313">
              <a:spcAft>
                <a:spcPts val="525"/>
              </a:spcAft>
              <a:buClr>
                <a:schemeClr val="accent2"/>
              </a:buClr>
              <a:buSzPct val="70000"/>
              <a:buFont typeface="Wingdings" charset="2"/>
              <a:buChar char="§"/>
            </a:pPr>
            <a:r>
              <a:rPr lang="en-US" sz="1875" dirty="0">
                <a:solidFill>
                  <a:schemeClr val="tx2"/>
                </a:solidFill>
              </a:rPr>
              <a:t>Seats of Virginia Tech expertise in online learning, international and intercultural affairs, diversity &amp; inclusion</a:t>
            </a:r>
          </a:p>
          <a:p>
            <a:pPr marL="214313" indent="-214313">
              <a:spcAft>
                <a:spcPts val="525"/>
              </a:spcAft>
              <a:buClr>
                <a:schemeClr val="accent2"/>
              </a:buClr>
              <a:buSzPct val="70000"/>
              <a:buFont typeface="Wingdings" charset="2"/>
              <a:buChar char="§"/>
            </a:pPr>
            <a:r>
              <a:rPr lang="en-US" sz="1875" dirty="0">
                <a:solidFill>
                  <a:schemeClr val="tx2"/>
                </a:solidFill>
              </a:rPr>
              <a:t>Outcomes and assessment resources</a:t>
            </a:r>
          </a:p>
          <a:p>
            <a:pPr marL="214313" indent="-214313">
              <a:spcAft>
                <a:spcPts val="525"/>
              </a:spcAft>
              <a:buClr>
                <a:schemeClr val="accent2"/>
              </a:buClr>
              <a:buSzPct val="70000"/>
              <a:buFont typeface="Wingdings" charset="2"/>
              <a:buChar char="§"/>
            </a:pPr>
            <a:r>
              <a:rPr lang="en-US" sz="1875" dirty="0">
                <a:solidFill>
                  <a:schemeClr val="tx2"/>
                </a:solidFill>
              </a:rPr>
              <a:t>Links to external sources of funding</a:t>
            </a:r>
          </a:p>
          <a:p>
            <a:pPr marL="214313" indent="-214313">
              <a:spcAft>
                <a:spcPts val="525"/>
              </a:spcAft>
              <a:buClr>
                <a:schemeClr val="accent2"/>
              </a:buClr>
              <a:buSzPct val="70000"/>
              <a:buFont typeface="Wingdings" charset="2"/>
              <a:buChar char="§"/>
            </a:pPr>
            <a:endParaRPr lang="en-US" sz="1875" dirty="0">
              <a:solidFill>
                <a:schemeClr val="tx2"/>
              </a:solidFill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9AEA2CA-FB78-48BD-8C9C-F0113A2C94C7}"/>
              </a:ext>
            </a:extLst>
          </p:cNvPr>
          <p:cNvGrpSpPr/>
          <p:nvPr/>
        </p:nvGrpSpPr>
        <p:grpSpPr>
          <a:xfrm>
            <a:off x="5476875" y="504825"/>
            <a:ext cx="3166511" cy="6076950"/>
            <a:chOff x="5476875" y="504825"/>
            <a:chExt cx="3166511" cy="607695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98B8A143-1471-4207-BBFA-35989091BB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659"/>
            <a:stretch/>
          </p:blipFill>
          <p:spPr>
            <a:xfrm>
              <a:off x="5476875" y="504825"/>
              <a:ext cx="3114675" cy="1390055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A4FA6A39-CFBC-463F-B17C-58B59988C6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34" t="6643" b="9866"/>
            <a:stretch/>
          </p:blipFill>
          <p:spPr>
            <a:xfrm>
              <a:off x="5562599" y="3571875"/>
              <a:ext cx="3080787" cy="154305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749AD123-0C95-4911-9BCE-9AC3E556BF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995" b="10823"/>
            <a:stretch/>
          </p:blipFill>
          <p:spPr>
            <a:xfrm>
              <a:off x="5476876" y="2068278"/>
              <a:ext cx="3048000" cy="1352243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166729D5-77E3-4847-93C9-36B41DD513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48" t="16000" b="10438"/>
            <a:stretch/>
          </p:blipFill>
          <p:spPr>
            <a:xfrm>
              <a:off x="5596559" y="5324475"/>
              <a:ext cx="2951577" cy="12573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59694401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414C126E-369F-5840-8A83-ACE2D3B2878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5703" y="-1752068"/>
            <a:ext cx="12832878" cy="8555252"/>
          </a:xfrm>
        </p:spPr>
      </p:pic>
      <p:sp>
        <p:nvSpPr>
          <p:cNvPr id="211" name="Rectangle 2"/>
          <p:cNvSpPr/>
          <p:nvPr/>
        </p:nvSpPr>
        <p:spPr>
          <a:xfrm>
            <a:off x="686924" y="683463"/>
            <a:ext cx="7772400" cy="5486400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34289" rIns="34289" anchor="ctr"/>
          <a:lstStyle/>
          <a:p>
            <a:pPr algn="ctr">
              <a:defRPr>
                <a:solidFill>
                  <a:schemeClr val="accent2"/>
                </a:solidFill>
              </a:defRPr>
            </a:pPr>
            <a:endParaRPr sz="135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36C841E-CA4D-3545-9A3C-735E50B49EBC}"/>
              </a:ext>
            </a:extLst>
          </p:cNvPr>
          <p:cNvGrpSpPr/>
          <p:nvPr/>
        </p:nvGrpSpPr>
        <p:grpSpPr>
          <a:xfrm>
            <a:off x="1093177" y="1129878"/>
            <a:ext cx="6116006" cy="692359"/>
            <a:chOff x="1457569" y="2093829"/>
            <a:chExt cx="5731798" cy="923147"/>
          </a:xfrm>
        </p:grpSpPr>
        <p:sp>
          <p:nvSpPr>
            <p:cNvPr id="214" name="TextBox 5"/>
            <p:cNvSpPr/>
            <p:nvPr/>
          </p:nvSpPr>
          <p:spPr>
            <a:xfrm>
              <a:off x="1683088" y="2319348"/>
              <a:ext cx="5506279" cy="69762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4289" rIns="34289">
              <a:spAutoFit/>
            </a:bodyPr>
            <a:lstStyle/>
            <a:p>
              <a:pPr>
                <a:defRPr sz="2400" spc="342">
                  <a:solidFill>
                    <a:srgbClr val="83003F"/>
                  </a:solidFill>
                  <a:latin typeface="Acherus Grotesque"/>
                  <a:ea typeface="Acherus Grotesque"/>
                  <a:cs typeface="Acherus Grotesque"/>
                  <a:sym typeface="Acherus Grotesque"/>
                </a:defRPr>
              </a:pPr>
              <a:r>
                <a:rPr lang="en-US" sz="2800" spc="225" dirty="0">
                  <a:solidFill>
                    <a:schemeClr val="tx1"/>
                  </a:solidFill>
                  <a:latin typeface="Acherus Grotesque Light" panose="02000505000000020004" pitchFamily="2" charset="77"/>
                </a:rPr>
                <a:t>Faculty spotlights/examples</a:t>
              </a:r>
            </a:p>
          </p:txBody>
        </p:sp>
        <p:pic>
          <p:nvPicPr>
            <p:cNvPr id="224" name="pasted-image.pdf" descr="pasted-image.pd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457569" y="2093829"/>
              <a:ext cx="225519" cy="225519"/>
            </a:xfrm>
            <a:prstGeom prst="rect">
              <a:avLst/>
            </a:prstGeom>
            <a:ln w="12700">
              <a:miter lim="400000"/>
            </a:ln>
          </p:spPr>
        </p:pic>
      </p:grpSp>
      <p:sp>
        <p:nvSpPr>
          <p:cNvPr id="18" name="Straight Connector 16">
            <a:extLst>
              <a:ext uri="{FF2B5EF4-FFF2-40B4-BE49-F238E27FC236}">
                <a16:creationId xmlns:a16="http://schemas.microsoft.com/office/drawing/2014/main" id="{CEB4D097-0A32-0C42-8ABD-7F651373EBDB}"/>
              </a:ext>
            </a:extLst>
          </p:cNvPr>
          <p:cNvSpPr/>
          <p:nvPr/>
        </p:nvSpPr>
        <p:spPr>
          <a:xfrm flipH="1">
            <a:off x="459448" y="-413084"/>
            <a:ext cx="0" cy="7684169"/>
          </a:xfrm>
          <a:prstGeom prst="line">
            <a:avLst/>
          </a:prstGeom>
          <a:ln>
            <a:solidFill>
              <a:schemeClr val="bg2"/>
            </a:solidFill>
            <a:prstDash val="dash"/>
            <a:miter/>
          </a:ln>
        </p:spPr>
        <p:txBody>
          <a:bodyPr lIns="34289" rIns="34289"/>
          <a:lstStyle/>
          <a:p>
            <a:endParaRPr sz="1350"/>
          </a:p>
        </p:txBody>
      </p:sp>
      <p:sp>
        <p:nvSpPr>
          <p:cNvPr id="19" name="Straight Connector 16">
            <a:extLst>
              <a:ext uri="{FF2B5EF4-FFF2-40B4-BE49-F238E27FC236}">
                <a16:creationId xmlns:a16="http://schemas.microsoft.com/office/drawing/2014/main" id="{4F352FC8-E6BC-5F40-9FEF-AFFD8EFC11BD}"/>
              </a:ext>
            </a:extLst>
          </p:cNvPr>
          <p:cNvSpPr/>
          <p:nvPr/>
        </p:nvSpPr>
        <p:spPr>
          <a:xfrm flipH="1">
            <a:off x="8686800" y="-413084"/>
            <a:ext cx="0" cy="7684169"/>
          </a:xfrm>
          <a:prstGeom prst="line">
            <a:avLst/>
          </a:prstGeom>
          <a:ln>
            <a:solidFill>
              <a:schemeClr val="bg2"/>
            </a:solidFill>
            <a:prstDash val="dash"/>
            <a:miter/>
          </a:ln>
        </p:spPr>
        <p:txBody>
          <a:bodyPr lIns="34289" rIns="34289"/>
          <a:lstStyle/>
          <a:p>
            <a:endParaRPr sz="1350"/>
          </a:p>
        </p:txBody>
      </p:sp>
      <p:sp>
        <p:nvSpPr>
          <p:cNvPr id="24" name="Straight Connector 16">
            <a:extLst>
              <a:ext uri="{FF2B5EF4-FFF2-40B4-BE49-F238E27FC236}">
                <a16:creationId xmlns:a16="http://schemas.microsoft.com/office/drawing/2014/main" id="{7EB8AAF0-B3E9-EE4A-917B-1640EC37CAC3}"/>
              </a:ext>
            </a:extLst>
          </p:cNvPr>
          <p:cNvSpPr/>
          <p:nvPr/>
        </p:nvSpPr>
        <p:spPr>
          <a:xfrm rot="5400000" flipH="1">
            <a:off x="4572000" y="-4296988"/>
            <a:ext cx="0" cy="9508376"/>
          </a:xfrm>
          <a:prstGeom prst="line">
            <a:avLst/>
          </a:prstGeom>
          <a:ln>
            <a:solidFill>
              <a:schemeClr val="bg2"/>
            </a:solidFill>
            <a:prstDash val="dash"/>
            <a:miter/>
          </a:ln>
        </p:spPr>
        <p:txBody>
          <a:bodyPr lIns="34289" rIns="34289"/>
          <a:lstStyle/>
          <a:p>
            <a:endParaRPr sz="1350"/>
          </a:p>
        </p:txBody>
      </p:sp>
      <p:sp>
        <p:nvSpPr>
          <p:cNvPr id="25" name="Straight Connector 16">
            <a:extLst>
              <a:ext uri="{FF2B5EF4-FFF2-40B4-BE49-F238E27FC236}">
                <a16:creationId xmlns:a16="http://schemas.microsoft.com/office/drawing/2014/main" id="{CB913FA2-724A-534B-A3C1-D1CD76315108}"/>
              </a:ext>
            </a:extLst>
          </p:cNvPr>
          <p:cNvSpPr/>
          <p:nvPr/>
        </p:nvSpPr>
        <p:spPr>
          <a:xfrm rot="5400000" flipH="1">
            <a:off x="4572000" y="1646612"/>
            <a:ext cx="0" cy="9508376"/>
          </a:xfrm>
          <a:prstGeom prst="line">
            <a:avLst/>
          </a:prstGeom>
          <a:ln>
            <a:solidFill>
              <a:schemeClr val="bg2"/>
            </a:solidFill>
            <a:prstDash val="dash"/>
            <a:miter/>
          </a:ln>
        </p:spPr>
        <p:txBody>
          <a:bodyPr lIns="34289" rIns="34289"/>
          <a:lstStyle/>
          <a:p>
            <a:endParaRPr sz="135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5B8C9FD-9B0D-49CC-96A8-20C643317247}"/>
              </a:ext>
            </a:extLst>
          </p:cNvPr>
          <p:cNvGrpSpPr/>
          <p:nvPr/>
        </p:nvGrpSpPr>
        <p:grpSpPr>
          <a:xfrm>
            <a:off x="1023508" y="1997701"/>
            <a:ext cx="7103257" cy="3027144"/>
            <a:chOff x="1023508" y="1997701"/>
            <a:chExt cx="7103257" cy="3027144"/>
          </a:xfrm>
        </p:grpSpPr>
        <p:sp>
          <p:nvSpPr>
            <p:cNvPr id="17" name="TextBox 20"/>
            <p:cNvSpPr/>
            <p:nvPr/>
          </p:nvSpPr>
          <p:spPr>
            <a:xfrm>
              <a:off x="1404185" y="1997701"/>
              <a:ext cx="5998102" cy="102207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4289" rIns="34289" anchor="ctr">
              <a:spAutoFit/>
            </a:bodyPr>
            <a:lstStyle>
              <a:lvl1pPr>
                <a:defRPr sz="1400">
                  <a:solidFill>
                    <a:srgbClr val="585C5E"/>
                  </a:solidFill>
                  <a:latin typeface="Crimson Text Roman"/>
                  <a:ea typeface="Crimson Text Roman"/>
                  <a:cs typeface="Crimson Text Roman"/>
                  <a:sym typeface="Crimson Text Roman"/>
                </a:defRPr>
              </a:lvl1pPr>
            </a:lstStyle>
            <a:p>
              <a:pPr>
                <a:spcAft>
                  <a:spcPts val="525"/>
                </a:spcAft>
                <a:buClr>
                  <a:schemeClr val="accent2"/>
                </a:buClr>
                <a:buSzPct val="70000"/>
              </a:pPr>
              <a:r>
                <a:rPr lang="en-US" sz="1875" b="1" dirty="0">
                  <a:solidFill>
                    <a:schemeClr val="tx2"/>
                  </a:solidFill>
                </a:rPr>
                <a:t>US-MENA Virtual Exchange Program: </a:t>
              </a:r>
            </a:p>
            <a:p>
              <a:pPr>
                <a:spcAft>
                  <a:spcPts val="525"/>
                </a:spcAft>
                <a:buClr>
                  <a:schemeClr val="accent2"/>
                </a:buClr>
                <a:buSzPct val="70000"/>
              </a:pPr>
              <a:r>
                <a:rPr lang="en-US" sz="1875" dirty="0">
                  <a:solidFill>
                    <a:schemeClr val="tx2"/>
                  </a:solidFill>
                </a:rPr>
                <a:t>Electrical and Computer Engineering Capstone Design Project - Solutions to Global Challenges</a:t>
              </a: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8F1D58A-A801-483C-AC77-337AFF4B703B}"/>
                </a:ext>
              </a:extLst>
            </p:cNvPr>
            <p:cNvGrpSpPr/>
            <p:nvPr/>
          </p:nvGrpSpPr>
          <p:grpSpPr>
            <a:xfrm>
              <a:off x="1023508" y="3326166"/>
              <a:ext cx="7103257" cy="1698679"/>
              <a:chOff x="1023508" y="3326166"/>
              <a:chExt cx="7103257" cy="1698679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C962A93E-14E3-41EF-9D01-BB8E29DF55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3508" y="3747333"/>
                <a:ext cx="2246145" cy="930161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FDF90ADB-2732-4A6A-B44B-360DD61AB0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42282" y="3326166"/>
                <a:ext cx="1637719" cy="1637719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B3441E39-E1AD-43F8-93EC-EEA4F1A18E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36824" y="3450958"/>
                <a:ext cx="2589941" cy="1573887"/>
              </a:xfrm>
              <a:prstGeom prst="rect">
                <a:avLst/>
              </a:prstGeom>
            </p:spPr>
          </p:pic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1670FA1-E49F-45B6-8BD1-8E38E808EE0D}"/>
              </a:ext>
            </a:extLst>
          </p:cNvPr>
          <p:cNvGrpSpPr/>
          <p:nvPr/>
        </p:nvGrpSpPr>
        <p:grpSpPr>
          <a:xfrm>
            <a:off x="1404185" y="2005343"/>
            <a:ext cx="5998102" cy="3717668"/>
            <a:chOff x="1404185" y="2005343"/>
            <a:chExt cx="5998102" cy="3717668"/>
          </a:xfrm>
        </p:grpSpPr>
        <p:sp>
          <p:nvSpPr>
            <p:cNvPr id="37" name="TextBox 20">
              <a:extLst>
                <a:ext uri="{FF2B5EF4-FFF2-40B4-BE49-F238E27FC236}">
                  <a16:creationId xmlns:a16="http://schemas.microsoft.com/office/drawing/2014/main" id="{3234F5DD-BF5A-49DF-AEFD-8A6E63D3B8EF}"/>
                </a:ext>
              </a:extLst>
            </p:cNvPr>
            <p:cNvSpPr/>
            <p:nvPr/>
          </p:nvSpPr>
          <p:spPr>
            <a:xfrm>
              <a:off x="1404185" y="2005343"/>
              <a:ext cx="5998102" cy="38087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4289" rIns="34289" anchor="ctr">
              <a:spAutoFit/>
            </a:bodyPr>
            <a:lstStyle>
              <a:lvl1pPr>
                <a:defRPr sz="1400">
                  <a:solidFill>
                    <a:srgbClr val="585C5E"/>
                  </a:solidFill>
                  <a:latin typeface="Crimson Text Roman"/>
                  <a:ea typeface="Crimson Text Roman"/>
                  <a:cs typeface="Crimson Text Roman"/>
                  <a:sym typeface="Crimson Text Roman"/>
                </a:defRPr>
              </a:lvl1pPr>
            </a:lstStyle>
            <a:p>
              <a:pPr>
                <a:spcAft>
                  <a:spcPts val="525"/>
                </a:spcAft>
                <a:buClr>
                  <a:schemeClr val="accent2"/>
                </a:buClr>
                <a:buSzPct val="70000"/>
              </a:pPr>
              <a:r>
                <a:rPr lang="en-US" sz="1875" b="1" dirty="0">
                  <a:solidFill>
                    <a:schemeClr val="tx2"/>
                  </a:solidFill>
                </a:rPr>
                <a:t>VT Arabic in Oman…or not! 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C2D3A2A-8612-4521-80BB-500FE5ECFDF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0355" y="2680142"/>
              <a:ext cx="4258072" cy="3042869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B0536FD-0442-4AC9-AFA7-D8B8CCAA7751}"/>
              </a:ext>
            </a:extLst>
          </p:cNvPr>
          <p:cNvGrpSpPr/>
          <p:nvPr/>
        </p:nvGrpSpPr>
        <p:grpSpPr>
          <a:xfrm>
            <a:off x="1404185" y="1861073"/>
            <a:ext cx="5998102" cy="3861938"/>
            <a:chOff x="1404185" y="1861073"/>
            <a:chExt cx="5998102" cy="3861938"/>
          </a:xfrm>
        </p:grpSpPr>
        <p:sp>
          <p:nvSpPr>
            <p:cNvPr id="45" name="TextBox 20">
              <a:extLst>
                <a:ext uri="{FF2B5EF4-FFF2-40B4-BE49-F238E27FC236}">
                  <a16:creationId xmlns:a16="http://schemas.microsoft.com/office/drawing/2014/main" id="{087E31E2-DF60-4E82-A43C-45E9801E51E6}"/>
                </a:ext>
              </a:extLst>
            </p:cNvPr>
            <p:cNvSpPr/>
            <p:nvPr/>
          </p:nvSpPr>
          <p:spPr>
            <a:xfrm>
              <a:off x="1404185" y="1861073"/>
              <a:ext cx="5998102" cy="66941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4289" rIns="34289" anchor="ctr">
              <a:spAutoFit/>
            </a:bodyPr>
            <a:lstStyle>
              <a:lvl1pPr>
                <a:defRPr sz="1400">
                  <a:solidFill>
                    <a:srgbClr val="585C5E"/>
                  </a:solidFill>
                  <a:latin typeface="Crimson Text Roman"/>
                  <a:ea typeface="Crimson Text Roman"/>
                  <a:cs typeface="Crimson Text Roman"/>
                  <a:sym typeface="Crimson Text Roman"/>
                </a:defRPr>
              </a:lvl1pPr>
            </a:lstStyle>
            <a:p>
              <a:pPr>
                <a:spcAft>
                  <a:spcPts val="525"/>
                </a:spcAft>
                <a:buClr>
                  <a:schemeClr val="accent2"/>
                </a:buClr>
                <a:buSzPct val="70000"/>
              </a:pPr>
              <a:r>
                <a:rPr lang="en-US" sz="1875" b="1" dirty="0">
                  <a:solidFill>
                    <a:schemeClr val="tx2"/>
                  </a:solidFill>
                </a:rPr>
                <a:t>Virginia Tech - Universidad San Francisco de Quito COIL course in veterinary pathology </a:t>
              </a: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0B30272C-1463-4117-BC74-F0F2BAB6C09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7956" y="2680142"/>
              <a:ext cx="3042869" cy="3042869"/>
            </a:xfrm>
            <a:prstGeom prst="rect">
              <a:avLst/>
            </a:prstGeom>
          </p:spPr>
        </p:pic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5586AC4-EAE9-454F-B47E-CC46399904F9}"/>
              </a:ext>
            </a:extLst>
          </p:cNvPr>
          <p:cNvGrpSpPr/>
          <p:nvPr/>
        </p:nvGrpSpPr>
        <p:grpSpPr>
          <a:xfrm>
            <a:off x="1404185" y="2005343"/>
            <a:ext cx="6640558" cy="3717668"/>
            <a:chOff x="1404185" y="2005343"/>
            <a:chExt cx="6640558" cy="3717668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601C6DDC-E355-457B-8BF0-C658449B63AA}"/>
                </a:ext>
              </a:extLst>
            </p:cNvPr>
            <p:cNvGrpSpPr/>
            <p:nvPr/>
          </p:nvGrpSpPr>
          <p:grpSpPr>
            <a:xfrm>
              <a:off x="1404185" y="2005343"/>
              <a:ext cx="6259358" cy="3717668"/>
              <a:chOff x="1404185" y="2005343"/>
              <a:chExt cx="6259358" cy="3717668"/>
            </a:xfrm>
          </p:grpSpPr>
          <p:sp>
            <p:nvSpPr>
              <p:cNvPr id="48" name="TextBox 20">
                <a:extLst>
                  <a:ext uri="{FF2B5EF4-FFF2-40B4-BE49-F238E27FC236}">
                    <a16:creationId xmlns:a16="http://schemas.microsoft.com/office/drawing/2014/main" id="{13ECE7F3-26D0-4E8E-BD30-CB99EE5B45F9}"/>
                  </a:ext>
                </a:extLst>
              </p:cNvPr>
              <p:cNvSpPr/>
              <p:nvPr/>
            </p:nvSpPr>
            <p:spPr>
              <a:xfrm>
                <a:off x="1404185" y="2005343"/>
                <a:ext cx="6259358" cy="380873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34289" rIns="34289" anchor="ctr">
                <a:spAutoFit/>
              </a:bodyPr>
              <a:lstStyle>
                <a:lvl1pPr>
                  <a:defRPr sz="1400">
                    <a:solidFill>
                      <a:srgbClr val="585C5E"/>
                    </a:solidFill>
                    <a:latin typeface="Crimson Text Roman"/>
                    <a:ea typeface="Crimson Text Roman"/>
                    <a:cs typeface="Crimson Text Roman"/>
                    <a:sym typeface="Crimson Text Roman"/>
                  </a:defRPr>
                </a:lvl1pPr>
              </a:lstStyle>
              <a:p>
                <a:pPr>
                  <a:spcAft>
                    <a:spcPts val="525"/>
                  </a:spcAft>
                  <a:buClr>
                    <a:schemeClr val="accent2"/>
                  </a:buClr>
                  <a:buSzPct val="70000"/>
                </a:pPr>
                <a:r>
                  <a:rPr lang="en-US" sz="1875" b="1" dirty="0">
                    <a:solidFill>
                      <a:schemeClr val="tx2"/>
                    </a:solidFill>
                  </a:rPr>
                  <a:t>Virginia Tech – TU Darmstadt Global Engineering Competence</a:t>
                </a:r>
              </a:p>
            </p:txBody>
          </p:sp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6A9E7E25-1759-4710-AFC8-0D694F4DE8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04185" y="2680142"/>
                <a:ext cx="3042869" cy="3042869"/>
              </a:xfrm>
              <a:prstGeom prst="rect">
                <a:avLst/>
              </a:prstGeom>
            </p:spPr>
          </p:pic>
        </p:grp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E04ADF4A-C1F3-4CA6-9DAE-7FB0A1EEC4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57" r="25393"/>
            <a:stretch/>
          </p:blipFill>
          <p:spPr>
            <a:xfrm>
              <a:off x="4547454" y="2680142"/>
              <a:ext cx="3497289" cy="3042869"/>
            </a:xfrm>
            <a:prstGeom prst="rect">
              <a:avLst/>
            </a:prstGeom>
          </p:spPr>
        </p:pic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5B156930-D388-431F-AA95-ED615E6FEB91}"/>
              </a:ext>
            </a:extLst>
          </p:cNvPr>
          <p:cNvGrpSpPr/>
          <p:nvPr/>
        </p:nvGrpSpPr>
        <p:grpSpPr>
          <a:xfrm>
            <a:off x="1404185" y="1856144"/>
            <a:ext cx="6640558" cy="3568869"/>
            <a:chOff x="1404185" y="2000414"/>
            <a:chExt cx="6640558" cy="3568869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C6E484A9-8BF5-4A23-9406-CA02302AE5F4}"/>
                </a:ext>
              </a:extLst>
            </p:cNvPr>
            <p:cNvGrpSpPr/>
            <p:nvPr/>
          </p:nvGrpSpPr>
          <p:grpSpPr>
            <a:xfrm>
              <a:off x="1404185" y="2000414"/>
              <a:ext cx="6259358" cy="3568869"/>
              <a:chOff x="1404185" y="2000414"/>
              <a:chExt cx="6259358" cy="3568869"/>
            </a:xfrm>
          </p:grpSpPr>
          <p:sp>
            <p:nvSpPr>
              <p:cNvPr id="56" name="TextBox 20">
                <a:extLst>
                  <a:ext uri="{FF2B5EF4-FFF2-40B4-BE49-F238E27FC236}">
                    <a16:creationId xmlns:a16="http://schemas.microsoft.com/office/drawing/2014/main" id="{D0BB9A5A-4ABB-44D8-B7F7-CAAFBD6FBBFC}"/>
                  </a:ext>
                </a:extLst>
              </p:cNvPr>
              <p:cNvSpPr/>
              <p:nvPr/>
            </p:nvSpPr>
            <p:spPr>
              <a:xfrm>
                <a:off x="1404185" y="2000414"/>
                <a:ext cx="6259358" cy="669414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34289" rIns="34289" anchor="ctr">
                <a:spAutoFit/>
              </a:bodyPr>
              <a:lstStyle>
                <a:lvl1pPr>
                  <a:defRPr sz="1400">
                    <a:solidFill>
                      <a:srgbClr val="585C5E"/>
                    </a:solidFill>
                    <a:latin typeface="Crimson Text Roman"/>
                    <a:ea typeface="Crimson Text Roman"/>
                    <a:cs typeface="Crimson Text Roman"/>
                    <a:sym typeface="Crimson Text Roman"/>
                  </a:defRPr>
                </a:lvl1pPr>
              </a:lstStyle>
              <a:p>
                <a:pPr>
                  <a:spcAft>
                    <a:spcPts val="525"/>
                  </a:spcAft>
                  <a:buClr>
                    <a:schemeClr val="accent2"/>
                  </a:buClr>
                  <a:buSzPct val="70000"/>
                </a:pPr>
                <a:r>
                  <a:rPr lang="en-US" sz="1875" b="1" dirty="0">
                    <a:solidFill>
                      <a:schemeClr val="tx2"/>
                    </a:solidFill>
                  </a:rPr>
                  <a:t>Virginia Tech BIT - Singapore Management University business capstone course </a:t>
                </a:r>
              </a:p>
            </p:txBody>
          </p:sp>
          <p:pic>
            <p:nvPicPr>
              <p:cNvPr id="57" name="Picture 56">
                <a:extLst>
                  <a:ext uri="{FF2B5EF4-FFF2-40B4-BE49-F238E27FC236}">
                    <a16:creationId xmlns:a16="http://schemas.microsoft.com/office/drawing/2014/main" id="{D847450F-C85B-4E21-A14E-FF0E630142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04186" y="2941400"/>
                <a:ext cx="2627883" cy="2627883"/>
              </a:xfrm>
              <a:prstGeom prst="rect">
                <a:avLst/>
              </a:prstGeom>
            </p:spPr>
          </p:pic>
        </p:grp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8D6D837A-CD03-43F5-BA15-713D69FDD6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5340" y="2941399"/>
              <a:ext cx="3929403" cy="2619602"/>
            </a:xfrm>
            <a:prstGeom prst="rect">
              <a:avLst/>
            </a:prstGeom>
          </p:spPr>
        </p:pic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4C634EA7-582C-4DB1-98E1-F47267725BCB}"/>
              </a:ext>
            </a:extLst>
          </p:cNvPr>
          <p:cNvGrpSpPr/>
          <p:nvPr/>
        </p:nvGrpSpPr>
        <p:grpSpPr>
          <a:xfrm>
            <a:off x="1404186" y="1861073"/>
            <a:ext cx="6259358" cy="3861938"/>
            <a:chOff x="1404185" y="2000414"/>
            <a:chExt cx="6259358" cy="3861938"/>
          </a:xfrm>
        </p:grpSpPr>
        <p:sp>
          <p:nvSpPr>
            <p:cNvPr id="72" name="TextBox 20">
              <a:extLst>
                <a:ext uri="{FF2B5EF4-FFF2-40B4-BE49-F238E27FC236}">
                  <a16:creationId xmlns:a16="http://schemas.microsoft.com/office/drawing/2014/main" id="{14F10FEE-32A6-450F-AB8A-A29EBB80E3F0}"/>
                </a:ext>
              </a:extLst>
            </p:cNvPr>
            <p:cNvSpPr/>
            <p:nvPr/>
          </p:nvSpPr>
          <p:spPr>
            <a:xfrm>
              <a:off x="1404185" y="2000414"/>
              <a:ext cx="6259358" cy="66941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4289" rIns="34289" anchor="ctr">
              <a:spAutoFit/>
            </a:bodyPr>
            <a:lstStyle>
              <a:lvl1pPr>
                <a:defRPr sz="1400">
                  <a:solidFill>
                    <a:srgbClr val="585C5E"/>
                  </a:solidFill>
                  <a:latin typeface="Crimson Text Roman"/>
                  <a:ea typeface="Crimson Text Roman"/>
                  <a:cs typeface="Crimson Text Roman"/>
                  <a:sym typeface="Crimson Text Roman"/>
                </a:defRPr>
              </a:lvl1pPr>
            </a:lstStyle>
            <a:p>
              <a:pPr>
                <a:spcAft>
                  <a:spcPts val="525"/>
                </a:spcAft>
                <a:buClr>
                  <a:schemeClr val="accent2"/>
                </a:buClr>
                <a:buSzPct val="70000"/>
              </a:pPr>
              <a:r>
                <a:rPr lang="en-US" sz="1875" b="1" dirty="0">
                  <a:solidFill>
                    <a:schemeClr val="tx2"/>
                  </a:solidFill>
                </a:rPr>
                <a:t>Faculty mentorship of students participating in virtual internships in London </a:t>
              </a:r>
            </a:p>
          </p:txBody>
        </p:sp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A928D13B-165D-4310-B20A-A28415359A6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2570" y="2918962"/>
              <a:ext cx="4415085" cy="2943390"/>
            </a:xfrm>
            <a:prstGeom prst="rect">
              <a:avLst/>
            </a:prstGeom>
          </p:spPr>
        </p:pic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2BB8D48B-39D3-4CC8-93F5-744D0213009A}"/>
              </a:ext>
            </a:extLst>
          </p:cNvPr>
          <p:cNvGrpSpPr/>
          <p:nvPr/>
        </p:nvGrpSpPr>
        <p:grpSpPr>
          <a:xfrm>
            <a:off x="1404186" y="1856147"/>
            <a:ext cx="6259358" cy="3412538"/>
            <a:chOff x="1404185" y="2000417"/>
            <a:chExt cx="6259358" cy="3412538"/>
          </a:xfrm>
        </p:grpSpPr>
        <p:sp>
          <p:nvSpPr>
            <p:cNvPr id="77" name="TextBox 20">
              <a:extLst>
                <a:ext uri="{FF2B5EF4-FFF2-40B4-BE49-F238E27FC236}">
                  <a16:creationId xmlns:a16="http://schemas.microsoft.com/office/drawing/2014/main" id="{DEC289FA-D643-47CB-AEA4-F8865E713EB9}"/>
                </a:ext>
              </a:extLst>
            </p:cNvPr>
            <p:cNvSpPr/>
            <p:nvPr/>
          </p:nvSpPr>
          <p:spPr>
            <a:xfrm>
              <a:off x="1404185" y="2000417"/>
              <a:ext cx="6259358" cy="66941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4289" rIns="34289" anchor="ctr">
              <a:spAutoFit/>
            </a:bodyPr>
            <a:lstStyle>
              <a:lvl1pPr>
                <a:defRPr sz="1400">
                  <a:solidFill>
                    <a:srgbClr val="585C5E"/>
                  </a:solidFill>
                  <a:latin typeface="Crimson Text Roman"/>
                  <a:ea typeface="Crimson Text Roman"/>
                  <a:cs typeface="Crimson Text Roman"/>
                  <a:sym typeface="Crimson Text Roman"/>
                </a:defRPr>
              </a:lvl1pPr>
            </a:lstStyle>
            <a:p>
              <a:pPr>
                <a:spcAft>
                  <a:spcPts val="525"/>
                </a:spcAft>
                <a:buClr>
                  <a:schemeClr val="accent2"/>
                </a:buClr>
                <a:buSzPct val="70000"/>
              </a:pPr>
              <a:r>
                <a:rPr lang="en-US" sz="1875" b="1" dirty="0">
                  <a:solidFill>
                    <a:schemeClr val="tx2"/>
                  </a:solidFill>
                </a:rPr>
                <a:t>Suchitra Samanta, Women and Gender Studies - Curriculum Globalization Grantee</a:t>
              </a:r>
            </a:p>
          </p:txBody>
        </p:sp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989F1B40-EBEC-4B38-9592-0AA0931F1A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3820" y="3016000"/>
              <a:ext cx="4261253" cy="23969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494272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Rectangle 2"/>
          <p:cNvSpPr/>
          <p:nvPr/>
        </p:nvSpPr>
        <p:spPr>
          <a:xfrm>
            <a:off x="686924" y="691627"/>
            <a:ext cx="7772400" cy="4778444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34289" rIns="34289" anchor="ctr"/>
          <a:lstStyle/>
          <a:p>
            <a:pPr algn="ctr">
              <a:defRPr>
                <a:solidFill>
                  <a:schemeClr val="accent2"/>
                </a:solidFill>
              </a:defRPr>
            </a:pPr>
            <a:endParaRPr sz="135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36C841E-CA4D-3545-9A3C-735E50B49EBC}"/>
              </a:ext>
            </a:extLst>
          </p:cNvPr>
          <p:cNvGrpSpPr/>
          <p:nvPr/>
        </p:nvGrpSpPr>
        <p:grpSpPr>
          <a:xfrm>
            <a:off x="686924" y="437519"/>
            <a:ext cx="7321954" cy="1123246"/>
            <a:chOff x="1457569" y="2093829"/>
            <a:chExt cx="6861988" cy="1497664"/>
          </a:xfrm>
        </p:grpSpPr>
        <p:sp>
          <p:nvSpPr>
            <p:cNvPr id="214" name="TextBox 5"/>
            <p:cNvSpPr/>
            <p:nvPr/>
          </p:nvSpPr>
          <p:spPr>
            <a:xfrm>
              <a:off x="1683088" y="2319348"/>
              <a:ext cx="6636469" cy="127214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4289" rIns="34289">
              <a:spAutoFit/>
            </a:bodyPr>
            <a:lstStyle/>
            <a:p>
              <a:pPr>
                <a:defRPr sz="2400" spc="342">
                  <a:solidFill>
                    <a:srgbClr val="83003F"/>
                  </a:solidFill>
                  <a:latin typeface="Acherus Grotesque"/>
                  <a:ea typeface="Acherus Grotesque"/>
                  <a:cs typeface="Acherus Grotesque"/>
                  <a:sym typeface="Acherus Grotesque"/>
                </a:defRPr>
              </a:pPr>
              <a:r>
                <a:rPr lang="en-US" sz="2800" spc="225" dirty="0">
                  <a:solidFill>
                    <a:schemeClr val="tx1"/>
                  </a:solidFill>
                  <a:latin typeface="Acherus Grotesque Light" panose="02000505000000020004" pitchFamily="2" charset="77"/>
                </a:rPr>
                <a:t>Home University Expertise in Distanced Engagement</a:t>
              </a:r>
            </a:p>
          </p:txBody>
        </p:sp>
        <p:pic>
          <p:nvPicPr>
            <p:cNvPr id="224" name="pasted-image.pdf" descr="pasted-image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457569" y="2093829"/>
              <a:ext cx="225519" cy="225519"/>
            </a:xfrm>
            <a:prstGeom prst="rect">
              <a:avLst/>
            </a:prstGeom>
            <a:ln w="12700">
              <a:miter lim="400000"/>
            </a:ln>
          </p:spPr>
        </p:pic>
      </p:grpSp>
      <p:sp>
        <p:nvSpPr>
          <p:cNvPr id="13" name="TextBox 20">
            <a:extLst>
              <a:ext uri="{FF2B5EF4-FFF2-40B4-BE49-F238E27FC236}">
                <a16:creationId xmlns:a16="http://schemas.microsoft.com/office/drawing/2014/main" id="{033A1305-2F18-448A-B052-3ED3B9E1881A}"/>
              </a:ext>
            </a:extLst>
          </p:cNvPr>
          <p:cNvSpPr/>
          <p:nvPr/>
        </p:nvSpPr>
        <p:spPr>
          <a:xfrm>
            <a:off x="927560" y="1963679"/>
            <a:ext cx="4042461" cy="3298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4289" rIns="34289" anchor="ctr">
            <a:spAutoFit/>
          </a:bodyPr>
          <a:lstStyle>
            <a:lvl1pPr>
              <a:defRPr sz="1400">
                <a:solidFill>
                  <a:srgbClr val="585C5E"/>
                </a:solidFill>
                <a:latin typeface="Crimson Text Roman"/>
                <a:ea typeface="Crimson Text Roman"/>
                <a:cs typeface="Crimson Text Roman"/>
                <a:sym typeface="Crimson Text Roman"/>
              </a:defRPr>
            </a:lvl1pPr>
          </a:lstStyle>
          <a:p>
            <a:pPr marL="214313" indent="-214313">
              <a:spcAft>
                <a:spcPts val="525"/>
              </a:spcAft>
              <a:buClr>
                <a:schemeClr val="accent2"/>
              </a:buClr>
              <a:buSzPct val="70000"/>
              <a:buFont typeface="Wingdings" charset="2"/>
              <a:buChar char="§"/>
            </a:pPr>
            <a:r>
              <a:rPr lang="en-US" sz="1875" dirty="0">
                <a:solidFill>
                  <a:schemeClr val="tx2"/>
                </a:solidFill>
              </a:rPr>
              <a:t>TLOS - Technology-enhanced Learning and Online Strategies</a:t>
            </a:r>
          </a:p>
          <a:p>
            <a:pPr marL="214313" indent="-214313">
              <a:spcAft>
                <a:spcPts val="525"/>
              </a:spcAft>
              <a:buClr>
                <a:schemeClr val="accent2"/>
              </a:buClr>
              <a:buSzPct val="70000"/>
              <a:buFont typeface="Wingdings" charset="2"/>
              <a:buChar char="§"/>
            </a:pPr>
            <a:r>
              <a:rPr lang="en-US" sz="1875" dirty="0">
                <a:solidFill>
                  <a:schemeClr val="tx2"/>
                </a:solidFill>
              </a:rPr>
              <a:t>Center for Excellence in Teaching and Learning</a:t>
            </a:r>
          </a:p>
          <a:p>
            <a:pPr marL="214313" indent="-214313">
              <a:spcAft>
                <a:spcPts val="525"/>
              </a:spcAft>
              <a:buClr>
                <a:schemeClr val="accent2"/>
              </a:buClr>
              <a:buSzPct val="70000"/>
              <a:buFont typeface="Wingdings" charset="2"/>
              <a:buChar char="§"/>
            </a:pPr>
            <a:r>
              <a:rPr lang="en-US" sz="1875" dirty="0">
                <a:solidFill>
                  <a:schemeClr val="tx2"/>
                </a:solidFill>
              </a:rPr>
              <a:t>Office of Inclusion and Diversity</a:t>
            </a:r>
          </a:p>
          <a:p>
            <a:pPr marL="214313" indent="-214313">
              <a:spcAft>
                <a:spcPts val="525"/>
              </a:spcAft>
              <a:buClr>
                <a:schemeClr val="accent2"/>
              </a:buClr>
              <a:buSzPct val="70000"/>
              <a:buFont typeface="Wingdings" charset="2"/>
              <a:buChar char="§"/>
            </a:pPr>
            <a:r>
              <a:rPr lang="en-US" sz="1875" dirty="0">
                <a:solidFill>
                  <a:schemeClr val="tx2"/>
                </a:solidFill>
              </a:rPr>
              <a:t>Outreach and International Affairs (CIRED, CPE, Virginia Centers)</a:t>
            </a:r>
          </a:p>
          <a:p>
            <a:pPr marL="214313" indent="-214313">
              <a:spcAft>
                <a:spcPts val="525"/>
              </a:spcAft>
              <a:buClr>
                <a:schemeClr val="accent2"/>
              </a:buClr>
              <a:buSzPct val="70000"/>
              <a:buFont typeface="Wingdings" charset="2"/>
              <a:buChar char="§"/>
            </a:pPr>
            <a:r>
              <a:rPr lang="en-US" sz="1875" dirty="0">
                <a:solidFill>
                  <a:schemeClr val="tx2"/>
                </a:solidFill>
              </a:rPr>
              <a:t>Living Learning Communities and Cultural Centers</a:t>
            </a:r>
          </a:p>
          <a:p>
            <a:pPr marL="214313" indent="-214313">
              <a:spcAft>
                <a:spcPts val="525"/>
              </a:spcAft>
              <a:buClr>
                <a:schemeClr val="accent2"/>
              </a:buClr>
              <a:buSzPct val="70000"/>
              <a:buFont typeface="Wingdings" charset="2"/>
              <a:buChar char="§"/>
            </a:pPr>
            <a:r>
              <a:rPr lang="en-US" sz="1875" dirty="0">
                <a:solidFill>
                  <a:schemeClr val="tx2"/>
                </a:solidFill>
              </a:rPr>
              <a:t>University libraries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D53E427-5511-40E6-9759-08FA335388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5" r="8762"/>
          <a:stretch/>
        </p:blipFill>
        <p:spPr>
          <a:xfrm>
            <a:off x="5210021" y="2114153"/>
            <a:ext cx="3389706" cy="3017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27923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Theme Colors 2">
      <a:dk1>
        <a:srgbClr val="861F41"/>
      </a:dk1>
      <a:lt1>
        <a:srgbClr val="FFFFFF"/>
      </a:lt1>
      <a:dk2>
        <a:srgbClr val="75787B"/>
      </a:dk2>
      <a:lt2>
        <a:srgbClr val="DBDBDB"/>
      </a:lt2>
      <a:accent1>
        <a:srgbClr val="861F41"/>
      </a:accent1>
      <a:accent2>
        <a:srgbClr val="E87731"/>
      </a:accent2>
      <a:accent3>
        <a:srgbClr val="A5A5A5"/>
      </a:accent3>
      <a:accent4>
        <a:srgbClr val="417C79"/>
      </a:accent4>
      <a:accent5>
        <a:srgbClr val="E5E1E6"/>
      </a:accent5>
      <a:accent6>
        <a:srgbClr val="003C71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miter lim="400000"/>
        </a:ln>
        <a:extLst>
          <a:ext uri="{C572A759-6A51-4108-AA02-DFA0A04FC94B}">
            <ma14:wrappingTextBoxFlag xmlns:ma14="http://schemas.microsoft.com/office/mac/drawingml/2011/main" xmlns="" val="1"/>
          </a:ext>
        </a:extLst>
      </a:spPr>
      <a:bodyPr lIns="45719" rIns="45719">
        <a:spAutoFit/>
      </a:bodyPr>
      <a:lstStyle>
        <a:defPPr>
          <a:defRPr dirty="0" smtClean="0"/>
        </a:defPPr>
      </a:lst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chemeClr val="accent1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6C1035"/>
      </a:dk1>
      <a:lt1>
        <a:srgbClr val="5C6C66"/>
      </a:lt1>
      <a:dk2>
        <a:srgbClr val="A7A7A7"/>
      </a:dk2>
      <a:lt2>
        <a:srgbClr val="535353"/>
      </a:lt2>
      <a:accent1>
        <a:srgbClr val="6C1035"/>
      </a:accent1>
      <a:accent2>
        <a:srgbClr val="E57631"/>
      </a:accent2>
      <a:accent3>
        <a:srgbClr val="A5A5A5"/>
      </a:accent3>
      <a:accent4>
        <a:srgbClr val="417C79"/>
      </a:accent4>
      <a:accent5>
        <a:srgbClr val="E5E1EF"/>
      </a:accent5>
      <a:accent6>
        <a:srgbClr val="003C71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chemeClr val="accent1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chemeClr val="accent1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Eddy Proposals</Template>
  <TotalTime>8889</TotalTime>
  <Words>491</Words>
  <Application>Microsoft Office PowerPoint</Application>
  <PresentationFormat>On-screen Show (4:3)</PresentationFormat>
  <Paragraphs>106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Acherus Grotesque</vt:lpstr>
      <vt:lpstr>Acherus Grotesque Light</vt:lpstr>
      <vt:lpstr>Acherus Grotesque Medium</vt:lpstr>
      <vt:lpstr>AcherusGrotesqueLight</vt:lpstr>
      <vt:lpstr>Arial</vt:lpstr>
      <vt:lpstr>Calibri</vt:lpstr>
      <vt:lpstr>Calibri Light</vt:lpstr>
      <vt:lpstr>Crimson Text Roman</vt:lpstr>
      <vt:lpstr>Gineso Cond Thin</vt:lpstr>
      <vt:lpstr>Helvetica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Rommelyn Conde</dc:creator>
  <cp:lastModifiedBy>Johansson, Theresa</cp:lastModifiedBy>
  <cp:revision>424</cp:revision>
  <cp:lastPrinted>2018-11-06T14:35:02Z</cp:lastPrinted>
  <dcterms:modified xsi:type="dcterms:W3CDTF">2020-12-08T17:19:54Z</dcterms:modified>
</cp:coreProperties>
</file>