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4"/>
  </p:notesMasterIdLst>
  <p:sldIdLst>
    <p:sldId id="258" r:id="rId2"/>
    <p:sldId id="261" r:id="rId3"/>
    <p:sldId id="290" r:id="rId4"/>
    <p:sldId id="263" r:id="rId5"/>
    <p:sldId id="264" r:id="rId6"/>
    <p:sldId id="285" r:id="rId7"/>
    <p:sldId id="286" r:id="rId8"/>
    <p:sldId id="287" r:id="rId9"/>
    <p:sldId id="288" r:id="rId10"/>
    <p:sldId id="291" r:id="rId11"/>
    <p:sldId id="289" r:id="rId12"/>
    <p:sldId id="278" r:id="rId13"/>
  </p:sldIdLst>
  <p:sldSz cx="9144000" cy="5143500" type="screen16x9"/>
  <p:notesSz cx="6858000" cy="9144000"/>
  <p:embeddedFontLst>
    <p:embeddedFont>
      <p:font typeface="Lato" panose="020B0604020202020204" charset="0"/>
      <p:regular r:id="rId15"/>
      <p:bold r:id="rId16"/>
      <p:italic r:id="rId17"/>
      <p:boldItalic r:id="rId18"/>
    </p:embeddedFont>
    <p:embeddedFont>
      <p:font typeface="Raleway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15"/>
    <a:srgbClr val="F20253"/>
    <a:srgbClr val="2185C5"/>
    <a:srgbClr val="E6E6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225A423-0CCB-4DB2-8C36-8E626588DA91}">
  <a:tblStyle styleId="{2225A423-0CCB-4DB2-8C36-8E626588DA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3042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9105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1213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9041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6708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6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893625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4219456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7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7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7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893700" y="1200150"/>
            <a:ext cx="23712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▷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2"/>
          </p:nvPr>
        </p:nvSpPr>
        <p:spPr>
          <a:xfrm>
            <a:off x="3386404" y="1200150"/>
            <a:ext cx="23712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▷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3"/>
          </p:nvPr>
        </p:nvSpPr>
        <p:spPr>
          <a:xfrm>
            <a:off x="5879107" y="1200150"/>
            <a:ext cx="23712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▷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0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0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0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 background">
  <p:cSld name="BLANK_1">
    <p:bg>
      <p:bgPr>
        <a:solidFill>
          <a:schemeClr val="accent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1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1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1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6" r:id="rId4"/>
    <p:sldLayoutId id="2147483657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 txBox="1">
            <a:spLocks noGrp="1"/>
          </p:cNvSpPr>
          <p:nvPr>
            <p:ph type="ctrTitle" idx="4294967295"/>
          </p:nvPr>
        </p:nvSpPr>
        <p:spPr>
          <a:xfrm>
            <a:off x="0" y="369769"/>
            <a:ext cx="9144000" cy="168502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dirty="0">
                <a:solidFill>
                  <a:schemeClr val="accent2"/>
                </a:solidFill>
              </a:rPr>
              <a:t>U.S Jordanian University Coorperation (UCN)</a:t>
            </a:r>
            <a:endParaRPr sz="5000" dirty="0">
              <a:solidFill>
                <a:schemeClr val="accent2"/>
              </a:solidFill>
            </a:endParaRPr>
          </a:p>
        </p:txBody>
      </p:sp>
      <p:sp>
        <p:nvSpPr>
          <p:cNvPr id="103" name="Google Shape;103;p14"/>
          <p:cNvSpPr txBox="1">
            <a:spLocks noGrp="1"/>
          </p:cNvSpPr>
          <p:nvPr>
            <p:ph type="subTitle" idx="4294967295"/>
          </p:nvPr>
        </p:nvSpPr>
        <p:spPr>
          <a:xfrm>
            <a:off x="963570" y="2111359"/>
            <a:ext cx="7815533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500" b="1" dirty="0">
                <a:solidFill>
                  <a:schemeClr val="accent1"/>
                </a:solidFill>
              </a:rPr>
              <a:t>History and Evolution: what’s next?</a:t>
            </a:r>
            <a:endParaRPr sz="3500" b="1" dirty="0">
              <a:solidFill>
                <a:schemeClr val="accent1"/>
              </a:solidFill>
            </a:endParaRPr>
          </a:p>
        </p:txBody>
      </p:sp>
      <p:pic>
        <p:nvPicPr>
          <p:cNvPr id="4100" name="Picture 4" descr="Virginia Tech Hokie Bird Images - Bing | Virginia tech football, Virginia  tech hokies, Hokies">
            <a:extLst>
              <a:ext uri="{FF2B5EF4-FFF2-40B4-BE49-F238E27FC236}">
                <a16:creationId xmlns:a16="http://schemas.microsoft.com/office/drawing/2014/main" id="{4AC9F8ED-4995-466E-AB83-F4D3A3A6F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2" y="3287433"/>
            <a:ext cx="19621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Google Shape;104;p14"/>
          <p:cNvSpPr txBox="1">
            <a:spLocks noGrp="1"/>
          </p:cNvSpPr>
          <p:nvPr>
            <p:ph type="body" idx="4294967295"/>
          </p:nvPr>
        </p:nvSpPr>
        <p:spPr>
          <a:xfrm>
            <a:off x="1699690" y="2853412"/>
            <a:ext cx="6343291" cy="8680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185C5"/>
                </a:solidFill>
              </a:rPr>
              <a:t>Patricia </a:t>
            </a:r>
            <a:r>
              <a:rPr lang="en-US" sz="2000" dirty="0" err="1">
                <a:solidFill>
                  <a:srgbClr val="2185C5"/>
                </a:solidFill>
              </a:rPr>
              <a:t>Parera</a:t>
            </a:r>
            <a:r>
              <a:rPr lang="en-US" sz="2000" dirty="0">
                <a:solidFill>
                  <a:srgbClr val="2185C5"/>
                </a:solidFill>
              </a:rPr>
              <a:t>, Associate Director for Partnerships </a:t>
            </a:r>
            <a:endParaRPr sz="2000" dirty="0">
              <a:solidFill>
                <a:srgbClr val="2185C5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A69812-9A53-4B75-ABB7-4F5A6DA802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579" y="4563599"/>
            <a:ext cx="2935219" cy="42750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.S.-Jordanian University Cooperation Network | Language and Culture  Institute | Virginia Tech">
            <a:extLst>
              <a:ext uri="{FF2B5EF4-FFF2-40B4-BE49-F238E27FC236}">
                <a16:creationId xmlns:a16="http://schemas.microsoft.com/office/drawing/2014/main" id="{C3571FFA-F08B-4B8F-A345-BC3887CB85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661"/>
          <a:stretch/>
        </p:blipFill>
        <p:spPr bwMode="auto">
          <a:xfrm>
            <a:off x="114726" y="62823"/>
            <a:ext cx="4484379" cy="2767841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indoor, table, window, counter&#10;&#10;Description automatically generated">
            <a:extLst>
              <a:ext uri="{FF2B5EF4-FFF2-40B4-BE49-F238E27FC236}">
                <a16:creationId xmlns:a16="http://schemas.microsoft.com/office/drawing/2014/main" id="{19240F84-AF66-49DA-B314-D16C726FF1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643099"/>
            <a:ext cx="4457274" cy="3342956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86614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>
            <a:spLocks noGrp="1"/>
          </p:cNvSpPr>
          <p:nvPr>
            <p:ph type="body" idx="1"/>
          </p:nvPr>
        </p:nvSpPr>
        <p:spPr>
          <a:xfrm>
            <a:off x="336880" y="865950"/>
            <a:ext cx="8700440" cy="9780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342900">
              <a:lnSpc>
                <a:spcPct val="150000"/>
              </a:lnSpc>
              <a:buSzPts val="1800"/>
            </a:pPr>
            <a:r>
              <a:rPr lang="en-CA" sz="1600" dirty="0">
                <a:solidFill>
                  <a:srgbClr val="002060"/>
                </a:solidFill>
              </a:rPr>
              <a:t>Move away from a competitive framework to a collaborative one: </a:t>
            </a:r>
            <a:r>
              <a:rPr lang="en-CA" sz="1600" b="1" dirty="0">
                <a:solidFill>
                  <a:srgbClr val="002060"/>
                </a:solidFill>
              </a:rPr>
              <a:t>the Power of Collective Action</a:t>
            </a:r>
            <a:endParaRPr lang="en-US" sz="1600" b="1" dirty="0">
              <a:solidFill>
                <a:srgbClr val="002060"/>
              </a:solidFill>
            </a:endParaRPr>
          </a:p>
          <a:p>
            <a:pPr indent="-342900">
              <a:lnSpc>
                <a:spcPct val="150000"/>
              </a:lnSpc>
              <a:buSzPts val="1800"/>
            </a:pPr>
            <a:r>
              <a:rPr lang="en-CA" sz="1600" dirty="0">
                <a:solidFill>
                  <a:srgbClr val="002060"/>
                </a:solidFill>
              </a:rPr>
              <a:t>The Secretariats need financial resources to operate</a:t>
            </a:r>
          </a:p>
          <a:p>
            <a:pPr indent="-342900">
              <a:lnSpc>
                <a:spcPct val="150000"/>
              </a:lnSpc>
              <a:buSzPts val="1800"/>
            </a:pPr>
            <a:r>
              <a:rPr lang="en-CA" sz="1600" dirty="0">
                <a:solidFill>
                  <a:srgbClr val="002060"/>
                </a:solidFill>
              </a:rPr>
              <a:t>Identify funding opportunities with the help of all UCN members and apply to proposals according to relevancy of each institution</a:t>
            </a:r>
          </a:p>
          <a:p>
            <a:pPr indent="-342900">
              <a:lnSpc>
                <a:spcPct val="150000"/>
              </a:lnSpc>
              <a:buSzPts val="1800"/>
            </a:pPr>
            <a:r>
              <a:rPr lang="en-US" sz="1600" dirty="0">
                <a:solidFill>
                  <a:srgbClr val="002060"/>
                </a:solidFill>
              </a:rPr>
              <a:t>Promote and conduct </a:t>
            </a:r>
            <a:r>
              <a:rPr lang="en-US" sz="1600" b="1" dirty="0">
                <a:solidFill>
                  <a:srgbClr val="002060"/>
                </a:solidFill>
              </a:rPr>
              <a:t>collaborative research </a:t>
            </a:r>
            <a:r>
              <a:rPr lang="en-US" sz="1600" dirty="0">
                <a:solidFill>
                  <a:srgbClr val="002060"/>
                </a:solidFill>
              </a:rPr>
              <a:t>involving other thought leaders in the community.</a:t>
            </a:r>
          </a:p>
          <a:p>
            <a:pPr indent="-342900">
              <a:lnSpc>
                <a:spcPct val="150000"/>
              </a:lnSpc>
              <a:buSzPts val="1800"/>
            </a:pPr>
            <a:r>
              <a:rPr lang="en-US" sz="1600" dirty="0">
                <a:solidFill>
                  <a:srgbClr val="002060"/>
                </a:solidFill>
              </a:rPr>
              <a:t>Keep abreast of the latest developments and trends around the world</a:t>
            </a:r>
          </a:p>
          <a:p>
            <a:pPr indent="-342900">
              <a:lnSpc>
                <a:spcPct val="150000"/>
              </a:lnSpc>
              <a:buSzPts val="1800"/>
            </a:pPr>
            <a:r>
              <a:rPr lang="en-US" sz="1600" b="1" dirty="0">
                <a:solidFill>
                  <a:srgbClr val="002060"/>
                </a:solidFill>
              </a:rPr>
              <a:t>Gain global visibility and international recognition </a:t>
            </a:r>
            <a:r>
              <a:rPr lang="en-US" sz="1600" dirty="0">
                <a:solidFill>
                  <a:srgbClr val="002060"/>
                </a:solidFill>
              </a:rPr>
              <a:t>for our work</a:t>
            </a:r>
          </a:p>
          <a:p>
            <a:pPr indent="-342900">
              <a:lnSpc>
                <a:spcPct val="150000"/>
              </a:lnSpc>
              <a:buSzPts val="1800"/>
            </a:pPr>
            <a:endParaRPr lang="en-US" sz="1600" dirty="0">
              <a:solidFill>
                <a:srgbClr val="00206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600" dirty="0">
              <a:solidFill>
                <a:srgbClr val="00206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45" name="Google Shape;145;p19"/>
          <p:cNvSpPr txBox="1">
            <a:spLocks noGrp="1"/>
          </p:cNvSpPr>
          <p:nvPr>
            <p:ph type="title"/>
          </p:nvPr>
        </p:nvSpPr>
        <p:spPr>
          <a:xfrm>
            <a:off x="253620" y="72638"/>
            <a:ext cx="7991348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rgbClr val="2185C5"/>
                </a:solidFill>
              </a:rPr>
              <a:t>Ideally the UCN should:</a:t>
            </a:r>
            <a:endParaRPr sz="4000" dirty="0">
              <a:solidFill>
                <a:srgbClr val="2185C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213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4"/>
          <p:cNvSpPr txBox="1">
            <a:spLocks noGrp="1"/>
          </p:cNvSpPr>
          <p:nvPr>
            <p:ph type="ctrTitle" idx="4294967295"/>
          </p:nvPr>
        </p:nvSpPr>
        <p:spPr>
          <a:xfrm>
            <a:off x="916025" y="726094"/>
            <a:ext cx="5561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chemeClr val="accent2"/>
                </a:solidFill>
              </a:rPr>
              <a:t>Thank You! </a:t>
            </a:r>
            <a:endParaRPr sz="6000" dirty="0">
              <a:solidFill>
                <a:schemeClr val="accent2"/>
              </a:solidFill>
            </a:endParaRPr>
          </a:p>
        </p:txBody>
      </p:sp>
      <p:sp>
        <p:nvSpPr>
          <p:cNvPr id="340" name="Google Shape;340;p34"/>
          <p:cNvSpPr txBox="1">
            <a:spLocks noGrp="1"/>
          </p:cNvSpPr>
          <p:nvPr>
            <p:ph type="subTitle" idx="4294967295"/>
          </p:nvPr>
        </p:nvSpPr>
        <p:spPr>
          <a:xfrm>
            <a:off x="916025" y="1754213"/>
            <a:ext cx="5561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800" b="1">
                <a:solidFill>
                  <a:schemeClr val="lt1"/>
                </a:solidFill>
              </a:rPr>
              <a:t>Any questions?</a:t>
            </a:r>
            <a:endParaRPr sz="4800" b="1">
              <a:solidFill>
                <a:schemeClr val="lt1"/>
              </a:solidFill>
            </a:endParaRPr>
          </a:p>
        </p:txBody>
      </p:sp>
      <p:sp>
        <p:nvSpPr>
          <p:cNvPr id="341" name="Google Shape;341;p34"/>
          <p:cNvSpPr txBox="1">
            <a:spLocks noGrp="1"/>
          </p:cNvSpPr>
          <p:nvPr>
            <p:ph type="body" idx="4294967295"/>
          </p:nvPr>
        </p:nvSpPr>
        <p:spPr>
          <a:xfrm>
            <a:off x="916025" y="2759006"/>
            <a:ext cx="5561100" cy="199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lt1"/>
                </a:solidFill>
              </a:rPr>
              <a:t>Patricia </a:t>
            </a:r>
            <a:r>
              <a:rPr lang="en-US" sz="2400" dirty="0" err="1">
                <a:solidFill>
                  <a:schemeClr val="lt1"/>
                </a:solidFill>
              </a:rPr>
              <a:t>Parera</a:t>
            </a:r>
            <a:r>
              <a:rPr lang="en-US" sz="2400" dirty="0">
                <a:solidFill>
                  <a:schemeClr val="lt1"/>
                </a:solidFill>
              </a:rPr>
              <a:t>, Associate Director for Partnerships / U.S. UCN Secretariat 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lt1"/>
                </a:solidFill>
              </a:rPr>
              <a:t>Email: patric7@vt.edu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</p:txBody>
      </p:sp>
      <p:sp>
        <p:nvSpPr>
          <p:cNvPr id="342" name="Google Shape;342;p34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299340" y="18312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rgbClr val="2185C5"/>
                </a:solidFill>
              </a:rPr>
              <a:t>UCN HISTORY</a:t>
            </a:r>
            <a:endParaRPr sz="4400" dirty="0">
              <a:solidFill>
                <a:srgbClr val="2185C5"/>
              </a:solidFill>
            </a:endParaRPr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3341" y="1040528"/>
            <a:ext cx="8976359" cy="3727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-US" sz="2000" dirty="0">
                <a:solidFill>
                  <a:srgbClr val="002060"/>
                </a:solidFill>
              </a:rPr>
              <a:t>Established with funding from the U.S. Embassy, Amman, Jordan Public Affairs Section (2018).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-US" sz="2000" dirty="0">
                <a:solidFill>
                  <a:srgbClr val="002060"/>
                </a:solidFill>
              </a:rPr>
              <a:t>Charter signed by 10 universities in Jordan and 9 in USA.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-US" sz="2000" dirty="0">
                <a:solidFill>
                  <a:srgbClr val="002060"/>
                </a:solidFill>
              </a:rPr>
              <a:t>Two active Secretariats at University of Jordan and Virginia Tech.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-US" sz="2000" dirty="0">
                <a:solidFill>
                  <a:srgbClr val="002060"/>
                </a:solidFill>
              </a:rPr>
              <a:t>Membership open to universities that share the mission, objectives and scope of work of the current members.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-US" sz="2000" dirty="0">
                <a:solidFill>
                  <a:srgbClr val="002060"/>
                </a:solidFill>
              </a:rPr>
              <a:t>Still work to do…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endParaRPr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.S.-Jordanian University Cooperation Network | Language and Culture  Institute | Virginia Tech">
            <a:extLst>
              <a:ext uri="{FF2B5EF4-FFF2-40B4-BE49-F238E27FC236}">
                <a16:creationId xmlns:a16="http://schemas.microsoft.com/office/drawing/2014/main" id="{9BEEBDAD-0FE3-4B93-BCCB-9ABBCA3E8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5" y="282643"/>
            <a:ext cx="8720405" cy="457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611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>
            <a:spLocks noGrp="1"/>
          </p:cNvSpPr>
          <p:nvPr>
            <p:ph type="body" idx="1"/>
          </p:nvPr>
        </p:nvSpPr>
        <p:spPr>
          <a:xfrm>
            <a:off x="336880" y="865950"/>
            <a:ext cx="8700440" cy="9780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9715"/>
                </a:solidFill>
              </a:rPr>
              <a:t>To strengthen strategic and long-term collaboration </a:t>
            </a:r>
            <a:r>
              <a:rPr lang="en-US" sz="2400" dirty="0">
                <a:solidFill>
                  <a:srgbClr val="002060"/>
                </a:solidFill>
              </a:rPr>
              <a:t>between the United States and Jordanian universities to advance: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-US" sz="2000" dirty="0">
                <a:solidFill>
                  <a:srgbClr val="002060"/>
                </a:solidFill>
              </a:rPr>
              <a:t>Joint research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-US" sz="2000" dirty="0">
                <a:solidFill>
                  <a:srgbClr val="002060"/>
                </a:solidFill>
              </a:rPr>
              <a:t>Expand academic exchanges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-US" sz="2000" dirty="0">
                <a:solidFill>
                  <a:srgbClr val="002060"/>
                </a:solidFill>
              </a:rPr>
              <a:t>Strengthen the quality of higher education, and encourage joint capacity building and professional development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-US" sz="2000" dirty="0">
                <a:solidFill>
                  <a:srgbClr val="002060"/>
                </a:solidFill>
              </a:rPr>
              <a:t>Promote mutual understanding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-US" sz="2000" dirty="0">
                <a:solidFill>
                  <a:srgbClr val="002060"/>
                </a:solidFill>
              </a:rPr>
              <a:t>Contribute to public diplomacy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endParaRPr lang="en-US" sz="20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>
              <a:solidFill>
                <a:srgbClr val="002060"/>
              </a:solidFill>
            </a:endParaRPr>
          </a:p>
        </p:txBody>
      </p:sp>
      <p:sp>
        <p:nvSpPr>
          <p:cNvPr id="145" name="Google Shape;145;p19"/>
          <p:cNvSpPr txBox="1">
            <a:spLocks noGrp="1"/>
          </p:cNvSpPr>
          <p:nvPr>
            <p:ph type="title"/>
          </p:nvPr>
        </p:nvSpPr>
        <p:spPr>
          <a:xfrm>
            <a:off x="253620" y="7263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rgbClr val="2185C5"/>
                </a:solidFill>
              </a:rPr>
              <a:t>UCN Mission</a:t>
            </a:r>
            <a:endParaRPr sz="4000" dirty="0">
              <a:solidFill>
                <a:srgbClr val="2185C5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>
            <a:spLocks noGrp="1"/>
          </p:cNvSpPr>
          <p:nvPr>
            <p:ph type="title"/>
          </p:nvPr>
        </p:nvSpPr>
        <p:spPr>
          <a:xfrm>
            <a:off x="144295" y="133067"/>
            <a:ext cx="833628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rgbClr val="2185C5"/>
                </a:solidFill>
              </a:rPr>
              <a:t>Efforts and initiatives since 2018</a:t>
            </a:r>
            <a:endParaRPr sz="4000" dirty="0">
              <a:solidFill>
                <a:srgbClr val="2185C5"/>
              </a:solidFill>
            </a:endParaRPr>
          </a:p>
        </p:txBody>
      </p:sp>
      <p:sp>
        <p:nvSpPr>
          <p:cNvPr id="154" name="Google Shape;154;p20"/>
          <p:cNvSpPr txBox="1">
            <a:spLocks noGrp="1"/>
          </p:cNvSpPr>
          <p:nvPr>
            <p:ph type="body" idx="2"/>
          </p:nvPr>
        </p:nvSpPr>
        <p:spPr>
          <a:xfrm>
            <a:off x="144295" y="1131872"/>
            <a:ext cx="2216965" cy="16197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F20253"/>
                </a:solidFill>
              </a:rPr>
              <a:t>1</a:t>
            </a:r>
            <a:r>
              <a:rPr lang="en-US" sz="1400" b="1" dirty="0">
                <a:solidFill>
                  <a:srgbClr val="002060"/>
                </a:solidFill>
              </a:rPr>
              <a:t>. Conference on Innovative &amp; Transformational Ideas to Improve the Development and Policy Response to Forced Displacement</a:t>
            </a:r>
            <a:endParaRPr lang="en-US" dirty="0">
              <a:solidFill>
                <a:srgbClr val="002060"/>
              </a:solidFill>
            </a:endParaRPr>
          </a:p>
          <a:p>
            <a:pPr marL="285750" indent="-285750"/>
            <a:r>
              <a:rPr lang="en-US" dirty="0">
                <a:solidFill>
                  <a:srgbClr val="002060"/>
                </a:solidFill>
              </a:rPr>
              <a:t>60 people in attendance</a:t>
            </a:r>
          </a:p>
          <a:p>
            <a:pPr marL="285750" indent="-285750"/>
            <a:r>
              <a:rPr lang="en-US" dirty="0">
                <a:solidFill>
                  <a:srgbClr val="002060"/>
                </a:solidFill>
              </a:rPr>
              <a:t>8 proposals presented, (World Bank, DoS, VT faculty and Researchers)</a:t>
            </a:r>
          </a:p>
          <a:p>
            <a:pPr marL="285750" indent="-285750"/>
            <a:r>
              <a:rPr lang="en-US" dirty="0">
                <a:solidFill>
                  <a:srgbClr val="002060"/>
                </a:solidFill>
              </a:rPr>
              <a:t>Linkage to the International Refugee Initiative  (SPIA)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Google Shape;154;p20">
            <a:extLst>
              <a:ext uri="{FF2B5EF4-FFF2-40B4-BE49-F238E27FC236}">
                <a16:creationId xmlns:a16="http://schemas.microsoft.com/office/drawing/2014/main" id="{16D163D0-72FF-4E7E-BD99-016FC57964E5}"/>
              </a:ext>
            </a:extLst>
          </p:cNvPr>
          <p:cNvSpPr txBox="1">
            <a:spLocks/>
          </p:cNvSpPr>
          <p:nvPr/>
        </p:nvSpPr>
        <p:spPr>
          <a:xfrm>
            <a:off x="6796129" y="1177459"/>
            <a:ext cx="1965960" cy="11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Lato"/>
              <a:buChar char="▷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F20253"/>
                </a:solidFill>
              </a:rPr>
              <a:t>4. </a:t>
            </a:r>
            <a:r>
              <a:rPr lang="en-US" b="1" dirty="0">
                <a:solidFill>
                  <a:srgbClr val="002060"/>
                </a:solidFill>
              </a:rPr>
              <a:t>Newsletter</a:t>
            </a:r>
          </a:p>
          <a:p>
            <a:pPr marL="285750" indent="-285750"/>
            <a:r>
              <a:rPr lang="en-US" dirty="0">
                <a:solidFill>
                  <a:srgbClr val="002060"/>
                </a:solidFill>
              </a:rPr>
              <a:t>Monthly UCN newsletter sponsored by Virginia Tech and the U.S. Embassy Amman</a:t>
            </a:r>
          </a:p>
          <a:p>
            <a:pPr marL="285750" indent="-285750"/>
            <a:r>
              <a:rPr lang="en-US" dirty="0">
                <a:solidFill>
                  <a:srgbClr val="002060"/>
                </a:solidFill>
              </a:rPr>
              <a:t>3 Editions (March, April,  and October 2020)</a:t>
            </a:r>
          </a:p>
          <a:p>
            <a:pPr marL="285750" indent="-285750"/>
            <a:r>
              <a:rPr lang="en-US" dirty="0">
                <a:solidFill>
                  <a:srgbClr val="002060"/>
                </a:solidFill>
              </a:rPr>
              <a:t>March – 1,750 opens </a:t>
            </a:r>
          </a:p>
          <a:p>
            <a:pPr marL="285750" indent="-285750"/>
            <a:r>
              <a:rPr lang="en-US" dirty="0">
                <a:solidFill>
                  <a:srgbClr val="002060"/>
                </a:solidFill>
              </a:rPr>
              <a:t>April- 507 opens </a:t>
            </a:r>
          </a:p>
          <a:p>
            <a:pPr marL="285750" indent="-285750"/>
            <a:r>
              <a:rPr lang="en-US" dirty="0">
                <a:solidFill>
                  <a:srgbClr val="002060"/>
                </a:solidFill>
              </a:rPr>
              <a:t>October-  3,998 opens</a:t>
            </a: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7" name="Google Shape;154;p20">
            <a:extLst>
              <a:ext uri="{FF2B5EF4-FFF2-40B4-BE49-F238E27FC236}">
                <a16:creationId xmlns:a16="http://schemas.microsoft.com/office/drawing/2014/main" id="{9D4557B9-D30E-4CB3-A0AB-CA21F53052E1}"/>
              </a:ext>
            </a:extLst>
          </p:cNvPr>
          <p:cNvSpPr txBox="1">
            <a:spLocks/>
          </p:cNvSpPr>
          <p:nvPr/>
        </p:nvSpPr>
        <p:spPr>
          <a:xfrm>
            <a:off x="4786301" y="1242057"/>
            <a:ext cx="1888819" cy="366522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Lato"/>
              <a:buChar char="▷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>
              <a:buFont typeface="Lato"/>
              <a:buNone/>
            </a:pPr>
            <a:r>
              <a:rPr lang="en-US" b="1" dirty="0">
                <a:solidFill>
                  <a:srgbClr val="F20253"/>
                </a:solidFill>
              </a:rPr>
              <a:t>3</a:t>
            </a:r>
            <a:r>
              <a:rPr lang="en-US" b="1" dirty="0">
                <a:solidFill>
                  <a:srgbClr val="002060"/>
                </a:solidFill>
              </a:rPr>
              <a:t>. Websites</a:t>
            </a:r>
            <a:endParaRPr lang="en-US" dirty="0">
              <a:solidFill>
                <a:srgbClr val="002060"/>
              </a:solidFill>
            </a:endParaRPr>
          </a:p>
          <a:p>
            <a:pPr marL="285750" indent="-285750"/>
            <a:r>
              <a:rPr lang="en-US" dirty="0">
                <a:solidFill>
                  <a:srgbClr val="002060"/>
                </a:solidFill>
              </a:rPr>
              <a:t>Created and operational at University of Jordan (</a:t>
            </a:r>
            <a:r>
              <a:rPr lang="en-US" dirty="0" err="1">
                <a:solidFill>
                  <a:srgbClr val="002060"/>
                </a:solidFill>
              </a:rPr>
              <a:t>UoJ</a:t>
            </a:r>
            <a:r>
              <a:rPr lang="en-US" dirty="0">
                <a:solidFill>
                  <a:srgbClr val="002060"/>
                </a:solidFill>
              </a:rPr>
              <a:t>) Secretariat &amp; Virginia Tech Language and Culture Institute (VT-LCI)</a:t>
            </a:r>
          </a:p>
          <a:p>
            <a:pPr marL="285750" indent="-285750"/>
            <a:endParaRPr lang="en-US" dirty="0">
              <a:solidFill>
                <a:srgbClr val="002060"/>
              </a:solidFill>
            </a:endParaRPr>
          </a:p>
          <a:p>
            <a:pPr marL="285750" indent="-285750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Google Shape;154;p20">
            <a:extLst>
              <a:ext uri="{FF2B5EF4-FFF2-40B4-BE49-F238E27FC236}">
                <a16:creationId xmlns:a16="http://schemas.microsoft.com/office/drawing/2014/main" id="{3DC72EA6-5D0E-47A0-8240-828A54D4AE36}"/>
              </a:ext>
            </a:extLst>
          </p:cNvPr>
          <p:cNvSpPr txBox="1">
            <a:spLocks/>
          </p:cNvSpPr>
          <p:nvPr/>
        </p:nvSpPr>
        <p:spPr>
          <a:xfrm>
            <a:off x="2506981" y="1242058"/>
            <a:ext cx="2133600" cy="366522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Lato"/>
              <a:buChar char="▷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>
              <a:buFont typeface="Lato"/>
              <a:buNone/>
            </a:pPr>
            <a:r>
              <a:rPr lang="en-US" b="1" dirty="0">
                <a:solidFill>
                  <a:srgbClr val="F20253"/>
                </a:solidFill>
              </a:rPr>
              <a:t>2</a:t>
            </a:r>
            <a:r>
              <a:rPr lang="en-US" b="1" dirty="0">
                <a:solidFill>
                  <a:srgbClr val="002060"/>
                </a:solidFill>
              </a:rPr>
              <a:t>. International conference &amp; workshop on Building Capacity for International University Cooperation and Research Collaboration </a:t>
            </a:r>
          </a:p>
          <a:p>
            <a:pPr marL="285750" indent="-285750"/>
            <a:r>
              <a:rPr lang="en-US" dirty="0">
                <a:solidFill>
                  <a:srgbClr val="002060"/>
                </a:solidFill>
              </a:rPr>
              <a:t>Jordan (24-26 June 2019)– US Embassy in Jordan, UJ and North Carolina State University: Capacity building</a:t>
            </a:r>
          </a:p>
          <a:p>
            <a:pPr marL="285750" indent="-285750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867A497-85D6-47DE-9313-24DD7C03D7C2}"/>
              </a:ext>
            </a:extLst>
          </p:cNvPr>
          <p:cNvSpPr/>
          <p:nvPr/>
        </p:nvSpPr>
        <p:spPr>
          <a:xfrm>
            <a:off x="144295" y="1242058"/>
            <a:ext cx="2216966" cy="366522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26403E0-5542-4442-9CE4-10CB6C9A5973}"/>
              </a:ext>
            </a:extLst>
          </p:cNvPr>
          <p:cNvSpPr/>
          <p:nvPr/>
        </p:nvSpPr>
        <p:spPr>
          <a:xfrm>
            <a:off x="6782741" y="1242057"/>
            <a:ext cx="2133600" cy="366522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>
            <a:spLocks noGrp="1"/>
          </p:cNvSpPr>
          <p:nvPr>
            <p:ph type="title"/>
          </p:nvPr>
        </p:nvSpPr>
        <p:spPr>
          <a:xfrm>
            <a:off x="242496" y="117699"/>
            <a:ext cx="833628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rgbClr val="2185C5"/>
                </a:solidFill>
              </a:rPr>
              <a:t>Efforts and initiatives since 2018</a:t>
            </a:r>
            <a:endParaRPr sz="4000" dirty="0">
              <a:solidFill>
                <a:srgbClr val="2185C5"/>
              </a:solidFill>
            </a:endParaRPr>
          </a:p>
        </p:txBody>
      </p:sp>
      <p:sp>
        <p:nvSpPr>
          <p:cNvPr id="154" name="Google Shape;154;p20"/>
          <p:cNvSpPr txBox="1">
            <a:spLocks noGrp="1"/>
          </p:cNvSpPr>
          <p:nvPr>
            <p:ph type="body" idx="2"/>
          </p:nvPr>
        </p:nvSpPr>
        <p:spPr>
          <a:xfrm>
            <a:off x="416859" y="975099"/>
            <a:ext cx="3993777" cy="4050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20253"/>
                </a:solidFill>
              </a:rPr>
              <a:t>5</a:t>
            </a:r>
            <a:r>
              <a:rPr lang="en-US" b="1" dirty="0">
                <a:solidFill>
                  <a:srgbClr val="002060"/>
                </a:solidFill>
              </a:rPr>
              <a:t>. Efforts at the North-Carolina State University (NCSU) :  </a:t>
            </a:r>
            <a:r>
              <a:rPr lang="en-US" dirty="0">
                <a:solidFill>
                  <a:srgbClr val="002060"/>
                </a:solidFill>
              </a:rPr>
              <a:t>Scholarship on Developing Cultural Competency to UCN Jordanian schools for up to  3 undergraduate students in any field to enroll in one of NCSU non-credit certificate courses.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6.  </a:t>
            </a:r>
            <a:r>
              <a:rPr lang="en-US" b="1" dirty="0">
                <a:solidFill>
                  <a:srgbClr val="F20253"/>
                </a:solidFill>
              </a:rPr>
              <a:t>Joint proposal submissions: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2060"/>
                </a:solidFill>
              </a:rPr>
              <a:t>UW-Madison CALS (College of Agricultural and Life Sciences) Global submitted a proposal to the NSF International Research Experiences for Students (IRES) Program, together with JUST and Yarmouk U</a:t>
            </a:r>
            <a:r>
              <a:rPr lang="en-US" dirty="0">
                <a:solidFill>
                  <a:srgbClr val="002060"/>
                </a:solidFill>
              </a:rPr>
              <a:t>, for a two-year summer school on the food-energy-water nexus, and how all those areas are being impacted by climate change. </a:t>
            </a:r>
          </a:p>
          <a:p>
            <a:pPr marL="285750" indent="-285750"/>
            <a:r>
              <a:rPr lang="en-US" b="1" dirty="0">
                <a:solidFill>
                  <a:srgbClr val="002060"/>
                </a:solidFill>
              </a:rPr>
              <a:t>Virginia Tech/UW-Madison/Cambridge Education:  PRESTIJ</a:t>
            </a: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0" name="Google Shape;154;p20">
            <a:extLst>
              <a:ext uri="{FF2B5EF4-FFF2-40B4-BE49-F238E27FC236}">
                <a16:creationId xmlns:a16="http://schemas.microsoft.com/office/drawing/2014/main" id="{3DC72EA6-5D0E-47A0-8240-828A54D4AE36}"/>
              </a:ext>
            </a:extLst>
          </p:cNvPr>
          <p:cNvSpPr txBox="1">
            <a:spLocks/>
          </p:cNvSpPr>
          <p:nvPr/>
        </p:nvSpPr>
        <p:spPr>
          <a:xfrm>
            <a:off x="4733365" y="1134482"/>
            <a:ext cx="4134010" cy="366522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Lato"/>
              <a:buChar char="▷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F20253"/>
                </a:solidFill>
              </a:rPr>
              <a:t>7. </a:t>
            </a:r>
            <a:r>
              <a:rPr lang="en-US" b="1" dirty="0">
                <a:solidFill>
                  <a:srgbClr val="002060"/>
                </a:solidFill>
              </a:rPr>
              <a:t>Efforts at Yarmouk University (YU):  </a:t>
            </a:r>
          </a:p>
          <a:p>
            <a:pPr marL="285750" indent="-285750"/>
            <a:r>
              <a:rPr lang="en-US" dirty="0">
                <a:solidFill>
                  <a:srgbClr val="002060"/>
                </a:solidFill>
              </a:rPr>
              <a:t>Purdue and YU faculty exchange.</a:t>
            </a:r>
          </a:p>
          <a:p>
            <a:pPr marL="285750" indent="-285750"/>
            <a:r>
              <a:rPr lang="en-US" dirty="0">
                <a:solidFill>
                  <a:srgbClr val="002060"/>
                </a:solidFill>
              </a:rPr>
              <a:t>Wisconsin-Madison/YU faculty exchange funded by Fulbright Commission.</a:t>
            </a:r>
          </a:p>
          <a:p>
            <a:pPr marL="285750" indent="-285750"/>
            <a:r>
              <a:rPr lang="en-US" dirty="0">
                <a:solidFill>
                  <a:srgbClr val="002060"/>
                </a:solidFill>
              </a:rPr>
              <a:t>3 visits from Purdue faculty to YU.</a:t>
            </a:r>
          </a:p>
          <a:p>
            <a:pPr marL="285750" indent="-285750"/>
            <a:r>
              <a:rPr lang="en-US" dirty="0">
                <a:solidFill>
                  <a:srgbClr val="002060"/>
                </a:solidFill>
              </a:rPr>
              <a:t>YU and Purdue are about to launch a fellowship program.</a:t>
            </a:r>
          </a:p>
          <a:p>
            <a:pPr marL="285750" indent="-285750"/>
            <a:r>
              <a:rPr lang="en-US" dirty="0">
                <a:solidFill>
                  <a:srgbClr val="002060"/>
                </a:solidFill>
              </a:rPr>
              <a:t>YU will announce a scholarship in industrial engineering and/or mechanical engineering and the candidates will be directed to apply to Purdue or any other UCN member in the U.S. </a:t>
            </a:r>
          </a:p>
          <a:p>
            <a:pPr marL="285750" indent="-285750"/>
            <a:r>
              <a:rPr lang="en-US" dirty="0">
                <a:solidFill>
                  <a:srgbClr val="002060"/>
                </a:solidFill>
              </a:rPr>
              <a:t>YU received a grant from the U.S. Embassy, Amman to fund an online GRE platform.</a:t>
            </a:r>
          </a:p>
          <a:p>
            <a:pPr marL="285750" indent="-285750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867A497-85D6-47DE-9313-24DD7C03D7C2}"/>
              </a:ext>
            </a:extLst>
          </p:cNvPr>
          <p:cNvSpPr/>
          <p:nvPr/>
        </p:nvSpPr>
        <p:spPr>
          <a:xfrm>
            <a:off x="276626" y="1134482"/>
            <a:ext cx="4134010" cy="377776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55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>
            <a:spLocks noGrp="1"/>
          </p:cNvSpPr>
          <p:nvPr>
            <p:ph type="body" idx="1"/>
          </p:nvPr>
        </p:nvSpPr>
        <p:spPr>
          <a:xfrm>
            <a:off x="336880" y="865950"/>
            <a:ext cx="8700440" cy="9780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>
                <a:solidFill>
                  <a:srgbClr val="FF9715"/>
                </a:solidFill>
              </a:rPr>
              <a:t>Platform: </a:t>
            </a:r>
            <a:r>
              <a:rPr lang="en-US" dirty="0">
                <a:solidFill>
                  <a:srgbClr val="002060"/>
                </a:solidFill>
              </a:rPr>
              <a:t>t</a:t>
            </a:r>
            <a:r>
              <a:rPr lang="en-US" sz="2000" dirty="0">
                <a:solidFill>
                  <a:srgbClr val="002060"/>
                </a:solidFill>
              </a:rPr>
              <a:t>he UCN serves as a platform, not only to coordinate and introduce people to different opportunities, but also to align and harmonize communication flows. 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>
                <a:solidFill>
                  <a:srgbClr val="FF9715"/>
                </a:solidFill>
              </a:rPr>
              <a:t>Database: </a:t>
            </a:r>
            <a:r>
              <a:rPr lang="en-US" dirty="0">
                <a:solidFill>
                  <a:srgbClr val="002060"/>
                </a:solidFill>
              </a:rPr>
              <a:t>b</a:t>
            </a:r>
            <a:r>
              <a:rPr lang="en-US" sz="2000" dirty="0">
                <a:solidFill>
                  <a:srgbClr val="002060"/>
                </a:solidFill>
              </a:rPr>
              <a:t>y creating a database, members can have access to funding and research opportunities, circulate conferences, agendas, suggestions, look for mobility opportunities, etc.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FF9715"/>
                </a:solidFill>
              </a:rPr>
              <a:t>Networks </a:t>
            </a:r>
            <a:r>
              <a:rPr lang="en-US" dirty="0">
                <a:solidFill>
                  <a:srgbClr val="002060"/>
                </a:solidFill>
              </a:rPr>
              <a:t>facilitate access to knowledge resources</a:t>
            </a:r>
            <a:endParaRPr lang="en-US" sz="20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0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>
              <a:solidFill>
                <a:srgbClr val="002060"/>
              </a:solidFill>
            </a:endParaRPr>
          </a:p>
        </p:txBody>
      </p:sp>
      <p:sp>
        <p:nvSpPr>
          <p:cNvPr id="145" name="Google Shape;145;p19"/>
          <p:cNvSpPr txBox="1">
            <a:spLocks noGrp="1"/>
          </p:cNvSpPr>
          <p:nvPr>
            <p:ph type="title"/>
          </p:nvPr>
        </p:nvSpPr>
        <p:spPr>
          <a:xfrm>
            <a:off x="253620" y="7263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rgbClr val="2185C5"/>
                </a:solidFill>
              </a:rPr>
              <a:t>UCN Contributions</a:t>
            </a:r>
            <a:endParaRPr sz="4000" dirty="0">
              <a:solidFill>
                <a:srgbClr val="2185C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059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>
            <a:spLocks noGrp="1"/>
          </p:cNvSpPr>
          <p:nvPr>
            <p:ph type="body" idx="1"/>
          </p:nvPr>
        </p:nvSpPr>
        <p:spPr>
          <a:xfrm>
            <a:off x="189940" y="829616"/>
            <a:ext cx="8700440" cy="9780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342900">
              <a:lnSpc>
                <a:spcPct val="150000"/>
              </a:lnSpc>
              <a:buSzPts val="1800"/>
            </a:pPr>
            <a:r>
              <a:rPr lang="en-US" altLang="en-US" sz="1600" dirty="0">
                <a:solidFill>
                  <a:srgbClr val="002060"/>
                </a:solidFill>
              </a:rPr>
              <a:t>Participating in the UCN helps universities enhance knowledge to develop sustainable, long-term institutional partnerships.</a:t>
            </a:r>
          </a:p>
          <a:p>
            <a:pPr indent="-342900">
              <a:lnSpc>
                <a:spcPct val="150000"/>
              </a:lnSpc>
              <a:buSzPts val="1800"/>
            </a:pPr>
            <a:r>
              <a:rPr lang="en-US" altLang="en-US" sz="1600" dirty="0">
                <a:solidFill>
                  <a:srgbClr val="002060"/>
                </a:solidFill>
              </a:rPr>
              <a:t>The UCN helps build robust relations to develop internationalization processes.</a:t>
            </a:r>
          </a:p>
          <a:p>
            <a:pPr indent="-342900">
              <a:lnSpc>
                <a:spcPct val="150000"/>
              </a:lnSpc>
              <a:buSzPts val="1800"/>
            </a:pPr>
            <a:r>
              <a:rPr lang="en-US" altLang="en-US" sz="1600" dirty="0">
                <a:solidFill>
                  <a:srgbClr val="002060"/>
                </a:solidFill>
              </a:rPr>
              <a:t>UCN provides an excellent channel to know more about possible funding opportunities and facilitate the process of finding more US partners.</a:t>
            </a:r>
          </a:p>
          <a:p>
            <a:pPr indent="-342900">
              <a:lnSpc>
                <a:spcPct val="150000"/>
              </a:lnSpc>
              <a:buSzPts val="1800"/>
            </a:pPr>
            <a:r>
              <a:rPr lang="en-US" altLang="en-US" sz="1600" dirty="0">
                <a:solidFill>
                  <a:srgbClr val="002060"/>
                </a:solidFill>
              </a:rPr>
              <a:t>Enhance cooperation by establishing an annual/semi-annual strategic plan for conferences &amp; other activities according to priority areas.</a:t>
            </a:r>
          </a:p>
          <a:p>
            <a:pPr indent="-342900">
              <a:lnSpc>
                <a:spcPct val="150000"/>
              </a:lnSpc>
              <a:buSzPts val="1800"/>
            </a:pPr>
            <a:r>
              <a:rPr lang="en-US" altLang="en-US" sz="1600" dirty="0">
                <a:solidFill>
                  <a:srgbClr val="002060"/>
                </a:solidFill>
              </a:rPr>
              <a:t>Encourage, improve research and writing skills to be able to publish in international Journals.  </a:t>
            </a:r>
          </a:p>
          <a:p>
            <a:pPr indent="-342900">
              <a:lnSpc>
                <a:spcPct val="150000"/>
              </a:lnSpc>
              <a:buSzPts val="1800"/>
            </a:pPr>
            <a:r>
              <a:rPr lang="en-US" altLang="en-US" sz="1600" dirty="0">
                <a:solidFill>
                  <a:srgbClr val="002060"/>
                </a:solidFill>
              </a:rPr>
              <a:t>Focus on mobility programs (faculty/students/administrators).</a:t>
            </a:r>
            <a:endParaRPr lang="en-US" sz="1600" b="1" dirty="0">
              <a:solidFill>
                <a:srgbClr val="00206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endParaRPr lang="en-US" sz="1600" dirty="0">
              <a:solidFill>
                <a:srgbClr val="00206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600" dirty="0">
              <a:solidFill>
                <a:srgbClr val="002060"/>
              </a:solidFill>
            </a:endParaRPr>
          </a:p>
        </p:txBody>
      </p:sp>
      <p:sp>
        <p:nvSpPr>
          <p:cNvPr id="145" name="Google Shape;145;p19"/>
          <p:cNvSpPr txBox="1">
            <a:spLocks noGrp="1"/>
          </p:cNvSpPr>
          <p:nvPr>
            <p:ph type="title"/>
          </p:nvPr>
        </p:nvSpPr>
        <p:spPr>
          <a:xfrm>
            <a:off x="253620" y="72638"/>
            <a:ext cx="7991348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rgbClr val="2185C5"/>
                </a:solidFill>
              </a:rPr>
              <a:t>Challenges and Opportunities</a:t>
            </a:r>
            <a:endParaRPr sz="4000" dirty="0">
              <a:solidFill>
                <a:srgbClr val="2185C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510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>
            <a:spLocks noGrp="1"/>
          </p:cNvSpPr>
          <p:nvPr>
            <p:ph type="body" idx="1"/>
          </p:nvPr>
        </p:nvSpPr>
        <p:spPr>
          <a:xfrm>
            <a:off x="336880" y="865950"/>
            <a:ext cx="8700440" cy="9780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342900">
              <a:lnSpc>
                <a:spcPct val="150000"/>
              </a:lnSpc>
              <a:buSzPts val="1800"/>
            </a:pPr>
            <a:r>
              <a:rPr lang="en-US" sz="1600" dirty="0">
                <a:solidFill>
                  <a:srgbClr val="002060"/>
                </a:solidFill>
              </a:rPr>
              <a:t>The UCN team/Secretariat is using </a:t>
            </a:r>
            <a:r>
              <a:rPr lang="en-US" sz="1600" b="1" dirty="0">
                <a:solidFill>
                  <a:srgbClr val="FF9715"/>
                </a:solidFill>
              </a:rPr>
              <a:t>institutional resources to operationalize the network </a:t>
            </a:r>
            <a:r>
              <a:rPr lang="en-US" sz="1600" dirty="0">
                <a:solidFill>
                  <a:srgbClr val="002060"/>
                </a:solidFill>
              </a:rPr>
              <a:t>by hosting meetings, sharing communications tools, supplying survey tools, designing and maintaining websites; publishing newsletters, etc. </a:t>
            </a:r>
          </a:p>
          <a:p>
            <a:pPr indent="-342900">
              <a:lnSpc>
                <a:spcPct val="150000"/>
              </a:lnSpc>
              <a:buSzPts val="1800"/>
            </a:pPr>
            <a:r>
              <a:rPr lang="en-US" sz="1600" dirty="0">
                <a:solidFill>
                  <a:srgbClr val="002060"/>
                </a:solidFill>
              </a:rPr>
              <a:t>The UCN Secretariats </a:t>
            </a:r>
            <a:r>
              <a:rPr lang="en-US" sz="1600" b="1" dirty="0">
                <a:solidFill>
                  <a:srgbClr val="FF9715"/>
                </a:solidFill>
              </a:rPr>
              <a:t>are giving more than what they receive</a:t>
            </a:r>
            <a:r>
              <a:rPr lang="en-US" sz="1600" dirty="0">
                <a:solidFill>
                  <a:srgbClr val="002060"/>
                </a:solidFill>
              </a:rPr>
              <a:t>. These first years have entailed building a community rather than their own institutional growth. </a:t>
            </a:r>
          </a:p>
          <a:p>
            <a:pPr indent="-342900">
              <a:lnSpc>
                <a:spcPct val="150000"/>
              </a:lnSpc>
              <a:buSzPts val="1800"/>
            </a:pPr>
            <a:r>
              <a:rPr lang="en-US" sz="1600" dirty="0">
                <a:solidFill>
                  <a:srgbClr val="002060"/>
                </a:solidFill>
              </a:rPr>
              <a:t>The UCN team needs to </a:t>
            </a:r>
            <a:r>
              <a:rPr lang="en-US" sz="1600" b="1" dirty="0">
                <a:solidFill>
                  <a:srgbClr val="FF9715"/>
                </a:solidFill>
              </a:rPr>
              <a:t>motivate, keep things on track</a:t>
            </a:r>
            <a:r>
              <a:rPr lang="en-US" sz="1600" dirty="0">
                <a:solidFill>
                  <a:srgbClr val="FF9715"/>
                </a:solidFill>
              </a:rPr>
              <a:t>, </a:t>
            </a:r>
            <a:r>
              <a:rPr lang="en-US" sz="1600" dirty="0">
                <a:solidFill>
                  <a:srgbClr val="002060"/>
                </a:solidFill>
              </a:rPr>
              <a:t>as well as guide and mentor others to promote inclusion. </a:t>
            </a:r>
          </a:p>
          <a:p>
            <a:pPr indent="-342900">
              <a:lnSpc>
                <a:spcPct val="150000"/>
              </a:lnSpc>
              <a:buSzPts val="1800"/>
            </a:pPr>
            <a:r>
              <a:rPr lang="en-US" sz="1600" dirty="0">
                <a:solidFill>
                  <a:srgbClr val="002060"/>
                </a:solidFill>
              </a:rPr>
              <a:t>The network’s success is built around </a:t>
            </a:r>
            <a:r>
              <a:rPr lang="en-US" sz="1600" b="1" dirty="0">
                <a:solidFill>
                  <a:srgbClr val="FF9715"/>
                </a:solidFill>
              </a:rPr>
              <a:t>members who make contributions and stick </a:t>
            </a:r>
            <a:r>
              <a:rPr lang="en-US" sz="1600" dirty="0">
                <a:solidFill>
                  <a:srgbClr val="002060"/>
                </a:solidFill>
              </a:rPr>
              <a:t>to their commitments. 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endParaRPr lang="en-US" sz="1600" dirty="0">
              <a:solidFill>
                <a:srgbClr val="00206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600" dirty="0">
              <a:solidFill>
                <a:srgbClr val="00206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45" name="Google Shape;145;p19"/>
          <p:cNvSpPr txBox="1">
            <a:spLocks noGrp="1"/>
          </p:cNvSpPr>
          <p:nvPr>
            <p:ph type="title"/>
          </p:nvPr>
        </p:nvSpPr>
        <p:spPr>
          <a:xfrm>
            <a:off x="253620" y="72638"/>
            <a:ext cx="7991348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rgbClr val="2185C5"/>
                </a:solidFill>
              </a:rPr>
              <a:t>What is next?</a:t>
            </a:r>
            <a:endParaRPr sz="4000" dirty="0">
              <a:solidFill>
                <a:srgbClr val="2185C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406029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677480"/>
      </a:dk1>
      <a:lt1>
        <a:srgbClr val="FFFFFF"/>
      </a:lt1>
      <a:dk2>
        <a:srgbClr val="2185C5"/>
      </a:dk2>
      <a:lt2>
        <a:srgbClr val="DEE2E6"/>
      </a:lt2>
      <a:accent1>
        <a:srgbClr val="2185C5"/>
      </a:accent1>
      <a:accent2>
        <a:srgbClr val="7ECEFD"/>
      </a:accent2>
      <a:accent3>
        <a:srgbClr val="F20253"/>
      </a:accent3>
      <a:accent4>
        <a:srgbClr val="FF9715"/>
      </a:accent4>
      <a:accent5>
        <a:srgbClr val="1C3AA9"/>
      </a:accent5>
      <a:accent6>
        <a:srgbClr val="97ABBC"/>
      </a:accent6>
      <a:hlink>
        <a:srgbClr val="2185C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889</Words>
  <Application>Microsoft Office PowerPoint</Application>
  <PresentationFormat>On-screen Show (16:9)</PresentationFormat>
  <Paragraphs>82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Lato</vt:lpstr>
      <vt:lpstr>Arial</vt:lpstr>
      <vt:lpstr>Raleway</vt:lpstr>
      <vt:lpstr>Wingdings</vt:lpstr>
      <vt:lpstr>Antonio template</vt:lpstr>
      <vt:lpstr>U.S Jordanian University Coorperation (UCN)</vt:lpstr>
      <vt:lpstr>UCN HISTORY</vt:lpstr>
      <vt:lpstr>PowerPoint Presentation</vt:lpstr>
      <vt:lpstr>UCN Mission</vt:lpstr>
      <vt:lpstr>Efforts and initiatives since 2018</vt:lpstr>
      <vt:lpstr>Efforts and initiatives since 2018</vt:lpstr>
      <vt:lpstr>UCN Contributions</vt:lpstr>
      <vt:lpstr>Challenges and Opportunities</vt:lpstr>
      <vt:lpstr>What is next?</vt:lpstr>
      <vt:lpstr>PowerPoint Presentation</vt:lpstr>
      <vt:lpstr>Ideally the UCN should: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ferna</dc:creator>
  <cp:lastModifiedBy>Parera, Patricia</cp:lastModifiedBy>
  <cp:revision>23</cp:revision>
  <dcterms:modified xsi:type="dcterms:W3CDTF">2020-11-12T03:17:48Z</dcterms:modified>
</cp:coreProperties>
</file>