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71" r:id="rId5"/>
    <p:sldId id="2207" r:id="rId6"/>
    <p:sldId id="2205" r:id="rId7"/>
    <p:sldId id="2206" r:id="rId8"/>
    <p:sldId id="2210" r:id="rId9"/>
    <p:sldId id="2209" r:id="rId10"/>
    <p:sldId id="529" r:id="rId11"/>
    <p:sldId id="530" r:id="rId12"/>
    <p:sldId id="532" r:id="rId13"/>
    <p:sldId id="2211" r:id="rId14"/>
    <p:sldId id="520" r:id="rId15"/>
    <p:sldId id="522" r:id="rId16"/>
    <p:sldId id="524" r:id="rId17"/>
    <p:sldId id="515" r:id="rId18"/>
    <p:sldId id="521" r:id="rId19"/>
    <p:sldId id="2212" r:id="rId20"/>
    <p:sldId id="531" r:id="rId21"/>
    <p:sldId id="21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Versak" initials="KV" lastIdx="2" clrIdx="0">
    <p:extLst>
      <p:ext uri="{19B8F6BF-5375-455C-9EA6-DF929625EA0E}">
        <p15:presenceInfo xmlns:p15="http://schemas.microsoft.com/office/powerpoint/2012/main" userId="S::kversak@worldbank.org::05f07358-639d-44e7-af7d-d85713b3a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180"/>
    <a:srgbClr val="FFFFFF"/>
    <a:srgbClr val="255A7B"/>
    <a:srgbClr val="37AFE3"/>
    <a:srgbClr val="65CFDC"/>
    <a:srgbClr val="8E0E3F"/>
    <a:srgbClr val="E44957"/>
    <a:srgbClr val="FEA53F"/>
    <a:srgbClr val="FFDE5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3B816-5591-4AE2-8A80-E5E973A30891}" v="4" dt="2020-11-12T12:46:50.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5" autoAdjust="0"/>
    <p:restoredTop sz="75536" autoAdjust="0"/>
  </p:normalViewPr>
  <p:slideViewPr>
    <p:cSldViewPr snapToGrid="0">
      <p:cViewPr varScale="1">
        <p:scale>
          <a:sx n="52" d="100"/>
          <a:sy n="52" d="100"/>
        </p:scale>
        <p:origin x="1338" y="60"/>
      </p:cViewPr>
      <p:guideLst/>
    </p:cSldViewPr>
  </p:slideViewPr>
  <p:notesTextViewPr>
    <p:cViewPr>
      <p:scale>
        <a:sx n="3" d="2"/>
        <a:sy n="3" d="2"/>
      </p:scale>
      <p:origin x="0" y="0"/>
    </p:cViewPr>
  </p:notesTextViewPr>
  <p:sorterViewPr>
    <p:cViewPr>
      <p:scale>
        <a:sx n="74" d="100"/>
        <a:sy n="74" d="100"/>
      </p:scale>
      <p:origin x="0" y="-2160"/>
    </p:cViewPr>
  </p:sorterViewPr>
  <p:notesViewPr>
    <p:cSldViewPr snapToGrid="0">
      <p:cViewPr varScale="1">
        <p:scale>
          <a:sx n="61" d="100"/>
          <a:sy n="61" d="100"/>
        </p:scale>
        <p:origin x="3245"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1C7F55-7625-4619-8C85-ABA2A07941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D3761E-3532-4BC2-A583-FDDAFD19E2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8EEC1-CEE8-42ED-9623-90DC435A0F4B}" type="datetimeFigureOut">
              <a:rPr lang="en-US" smtClean="0"/>
              <a:t>11/12/2020</a:t>
            </a:fld>
            <a:endParaRPr lang="en-US"/>
          </a:p>
        </p:txBody>
      </p:sp>
      <p:sp>
        <p:nvSpPr>
          <p:cNvPr id="4" name="Footer Placeholder 3">
            <a:extLst>
              <a:ext uri="{FF2B5EF4-FFF2-40B4-BE49-F238E27FC236}">
                <a16:creationId xmlns:a16="http://schemas.microsoft.com/office/drawing/2014/main" id="{05E346CE-A26B-496C-8998-B7B4FEA129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81143A-379A-4618-B064-1DAA23CEA0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B5C753-B772-4A0D-A04B-37DBCB4F2FB0}" type="slidenum">
              <a:rPr lang="en-US" smtClean="0"/>
              <a:t>‹#›</a:t>
            </a:fld>
            <a:endParaRPr lang="en-US"/>
          </a:p>
        </p:txBody>
      </p:sp>
    </p:spTree>
    <p:extLst>
      <p:ext uri="{BB962C8B-B14F-4D97-AF65-F5344CB8AC3E}">
        <p14:creationId xmlns:p14="http://schemas.microsoft.com/office/powerpoint/2010/main" val="3608460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71785-BB46-43BA-A31F-0A45EB24C5A4}" type="datetimeFigureOut">
              <a:rPr lang="en-US" smtClean="0"/>
              <a:t>11/12/2020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40" tIns="45720" rIns="91440" bIns="45720" rtlCol="0" anchor="b"/>
          <a:lstStyle>
            <a:lvl1pPr algn="r">
              <a:defRPr sz="1200"/>
            </a:lvl1pPr>
          </a:lstStyle>
          <a:p>
            <a:fld id="{E4102F99-35C7-4F5D-9C5D-234B10CF145C}" type="slidenum">
              <a:rPr lang="en-US" smtClean="0"/>
              <a:t>‹#›</a:t>
            </a:fld>
            <a:endParaRPr lang="en-US"/>
          </a:p>
        </p:txBody>
      </p:sp>
    </p:spTree>
    <p:extLst>
      <p:ext uri="{BB962C8B-B14F-4D97-AF65-F5344CB8AC3E}">
        <p14:creationId xmlns:p14="http://schemas.microsoft.com/office/powerpoint/2010/main" val="208514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102F99-35C7-4F5D-9C5D-234B10CF145C}" type="slidenum">
              <a:rPr lang="en-US" smtClean="0"/>
              <a:t>1</a:t>
            </a:fld>
            <a:endParaRPr lang="en-US"/>
          </a:p>
        </p:txBody>
      </p:sp>
    </p:spTree>
    <p:extLst>
      <p:ext uri="{BB962C8B-B14F-4D97-AF65-F5344CB8AC3E}">
        <p14:creationId xmlns:p14="http://schemas.microsoft.com/office/powerpoint/2010/main" val="74224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policy level, it is not really their area</a:t>
            </a:r>
            <a:r>
              <a:rPr lang="en-US" baseline="0" dirty="0"/>
              <a:t> , they want to know how the Bank can help. </a:t>
            </a:r>
            <a:endParaRPr lang="en-US" dirty="0"/>
          </a:p>
        </p:txBody>
      </p:sp>
      <p:sp>
        <p:nvSpPr>
          <p:cNvPr id="4" name="Slide Number Placeholder 3"/>
          <p:cNvSpPr>
            <a:spLocks noGrp="1"/>
          </p:cNvSpPr>
          <p:nvPr>
            <p:ph type="sldNum" sz="quarter" idx="10"/>
          </p:nvPr>
        </p:nvSpPr>
        <p:spPr/>
        <p:txBody>
          <a:bodyPr/>
          <a:lstStyle/>
          <a:p>
            <a:fld id="{E4102F99-35C7-4F5D-9C5D-234B10CF145C}" type="slidenum">
              <a:rPr lang="en-US" smtClean="0"/>
              <a:t>2</a:t>
            </a:fld>
            <a:endParaRPr lang="en-US"/>
          </a:p>
        </p:txBody>
      </p:sp>
    </p:spTree>
    <p:extLst>
      <p:ext uri="{BB962C8B-B14F-4D97-AF65-F5344CB8AC3E}">
        <p14:creationId xmlns:p14="http://schemas.microsoft.com/office/powerpoint/2010/main" val="78045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102F99-35C7-4F5D-9C5D-234B10CF145C}" type="slidenum">
              <a:rPr lang="en-US" smtClean="0"/>
              <a:t>7</a:t>
            </a:fld>
            <a:endParaRPr lang="en-US"/>
          </a:p>
        </p:txBody>
      </p:sp>
    </p:spTree>
    <p:extLst>
      <p:ext uri="{BB962C8B-B14F-4D97-AF65-F5344CB8AC3E}">
        <p14:creationId xmlns:p14="http://schemas.microsoft.com/office/powerpoint/2010/main" val="351504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69903-4ED0-4E7D-986A-215086278D5A}" type="slidenum">
              <a:rPr lang="en-US" smtClean="0"/>
              <a:t>8</a:t>
            </a:fld>
            <a:endParaRPr lang="en-US"/>
          </a:p>
        </p:txBody>
      </p:sp>
    </p:spTree>
    <p:extLst>
      <p:ext uri="{BB962C8B-B14F-4D97-AF65-F5344CB8AC3E}">
        <p14:creationId xmlns:p14="http://schemas.microsoft.com/office/powerpoint/2010/main" val="272574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 is about </a:t>
            </a:r>
          </a:p>
        </p:txBody>
      </p:sp>
      <p:sp>
        <p:nvSpPr>
          <p:cNvPr id="4" name="Slide Number Placeholder 3"/>
          <p:cNvSpPr>
            <a:spLocks noGrp="1"/>
          </p:cNvSpPr>
          <p:nvPr>
            <p:ph type="sldNum" sz="quarter" idx="10"/>
          </p:nvPr>
        </p:nvSpPr>
        <p:spPr/>
        <p:txBody>
          <a:bodyPr/>
          <a:lstStyle/>
          <a:p>
            <a:fld id="{E4102F99-35C7-4F5D-9C5D-234B10CF145C}" type="slidenum">
              <a:rPr lang="en-US" smtClean="0"/>
              <a:t>11</a:t>
            </a:fld>
            <a:endParaRPr lang="en-US"/>
          </a:p>
        </p:txBody>
      </p:sp>
    </p:spTree>
    <p:extLst>
      <p:ext uri="{BB962C8B-B14F-4D97-AF65-F5344CB8AC3E}">
        <p14:creationId xmlns:p14="http://schemas.microsoft.com/office/powerpoint/2010/main" val="194190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to be taken at the top management of the university of how they manage these closures</a:t>
            </a:r>
          </a:p>
          <a:p>
            <a:r>
              <a:rPr lang="en-US" dirty="0"/>
              <a:t>Course delivery:</a:t>
            </a:r>
            <a:r>
              <a:rPr lang="en-US" baseline="0" dirty="0"/>
              <a:t> they need to find solutions to the absence of face-to-face classes</a:t>
            </a:r>
          </a:p>
          <a:p>
            <a:r>
              <a:rPr lang="en-US" baseline="0" dirty="0"/>
              <a:t>How to sustain research in remote context</a:t>
            </a:r>
          </a:p>
          <a:p>
            <a:r>
              <a:rPr lang="en-US" baseline="0" dirty="0"/>
              <a:t>A lot of uncertainties </a:t>
            </a:r>
          </a:p>
          <a:p>
            <a:r>
              <a:rPr lang="en-US" dirty="0"/>
              <a:t>You need to maintain</a:t>
            </a:r>
            <a:r>
              <a:rPr lang="en-US" baseline="0" dirty="0"/>
              <a:t> your organizational operations, IT, security, financial services, etc. these all need </a:t>
            </a:r>
            <a:r>
              <a:rPr lang="en-US" baseline="0" dirty="0" err="1"/>
              <a:t>ot</a:t>
            </a:r>
            <a:r>
              <a:rPr lang="en-US" baseline="0" dirty="0"/>
              <a:t> continue </a:t>
            </a:r>
            <a:endParaRPr lang="en-US" dirty="0"/>
          </a:p>
        </p:txBody>
      </p:sp>
      <p:sp>
        <p:nvSpPr>
          <p:cNvPr id="4" name="Slide Number Placeholder 3"/>
          <p:cNvSpPr>
            <a:spLocks noGrp="1"/>
          </p:cNvSpPr>
          <p:nvPr>
            <p:ph type="sldNum" sz="quarter" idx="10"/>
          </p:nvPr>
        </p:nvSpPr>
        <p:spPr/>
        <p:txBody>
          <a:bodyPr/>
          <a:lstStyle/>
          <a:p>
            <a:fld id="{E4102F99-35C7-4F5D-9C5D-234B10CF145C}" type="slidenum">
              <a:rPr lang="en-US" smtClean="0"/>
              <a:t>13</a:t>
            </a:fld>
            <a:endParaRPr lang="en-US"/>
          </a:p>
        </p:txBody>
      </p:sp>
    </p:spTree>
    <p:extLst>
      <p:ext uri="{BB962C8B-B14F-4D97-AF65-F5344CB8AC3E}">
        <p14:creationId xmlns:p14="http://schemas.microsoft.com/office/powerpoint/2010/main" val="57131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Platforms, content, adapting the</a:t>
            </a:r>
            <a:r>
              <a:rPr lang="en-US" baseline="0" dirty="0"/>
              <a:t> content, not all universities have platform – most of the providers – we cannot speak about e-learning, it is more remote learning, using platforms like Zoom, </a:t>
            </a:r>
            <a:r>
              <a:rPr lang="en-US" baseline="0" dirty="0" err="1"/>
              <a:t>Googlemeet</a:t>
            </a:r>
            <a:r>
              <a:rPr lang="en-US" baseline="0" dirty="0"/>
              <a:t>, etc. the course is delivered through web conferences, they send emails and chat groups, there is not interactive platforms. </a:t>
            </a:r>
            <a:endParaRPr lang="en-US" dirty="0"/>
          </a:p>
        </p:txBody>
      </p:sp>
      <p:sp>
        <p:nvSpPr>
          <p:cNvPr id="4" name="Slide Number Placeholder 3"/>
          <p:cNvSpPr>
            <a:spLocks noGrp="1"/>
          </p:cNvSpPr>
          <p:nvPr>
            <p:ph type="sldNum" sz="quarter" idx="10"/>
          </p:nvPr>
        </p:nvSpPr>
        <p:spPr/>
        <p:txBody>
          <a:bodyPr/>
          <a:lstStyle/>
          <a:p>
            <a:fld id="{E4102F99-35C7-4F5D-9C5D-234B10CF145C}" type="slidenum">
              <a:rPr lang="en-US" smtClean="0"/>
              <a:t>14</a:t>
            </a:fld>
            <a:endParaRPr lang="en-US"/>
          </a:p>
        </p:txBody>
      </p:sp>
    </p:spTree>
    <p:extLst>
      <p:ext uri="{BB962C8B-B14F-4D97-AF65-F5344CB8AC3E}">
        <p14:creationId xmlns:p14="http://schemas.microsoft.com/office/powerpoint/2010/main" val="25484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were</a:t>
            </a:r>
            <a:r>
              <a:rPr lang="en-US" baseline="0" dirty="0"/>
              <a:t> planning to travel abroad have been offered an opportunity to register online and to travel to campus once the situation is restored, this lowest the cost, and it will lower the pool of candidates for students who could apply had they were required to travel. </a:t>
            </a:r>
          </a:p>
          <a:p>
            <a:r>
              <a:rPr lang="en-US" baseline="0" dirty="0"/>
              <a:t>This would also be a way for universities to do a better selection of students, because when students travel to a new country they have to manage a number of issues, so now that they have this buffer, it gives them kind of a smoother transition, so it will be a way for universities to test the students’ motivation and commitment. </a:t>
            </a:r>
            <a:endParaRPr lang="en-US" dirty="0"/>
          </a:p>
          <a:p>
            <a:r>
              <a:rPr lang="en-US" dirty="0"/>
              <a:t>Merge as one slide with opportunities </a:t>
            </a:r>
          </a:p>
          <a:p>
            <a:r>
              <a:rPr lang="en-US" dirty="0"/>
              <a:t>the crisis shook the system and created an environment more open to innovation, including the curriculum and how to approach internationalization </a:t>
            </a:r>
          </a:p>
          <a:p>
            <a:r>
              <a:rPr lang="en-US" dirty="0"/>
              <a:t>The first bullet point can be linked</a:t>
            </a:r>
            <a:r>
              <a:rPr lang="en-US" baseline="0" dirty="0"/>
              <a:t> to the 4</a:t>
            </a:r>
            <a:r>
              <a:rPr lang="en-US" baseline="30000" dirty="0"/>
              <a:t>th</a:t>
            </a:r>
            <a:r>
              <a:rPr lang="en-US" baseline="0" dirty="0"/>
              <a:t> bullet point </a:t>
            </a:r>
          </a:p>
          <a:p>
            <a:r>
              <a:rPr lang="en-US" baseline="0" dirty="0"/>
              <a:t>There should be bullet points</a:t>
            </a:r>
            <a:endParaRPr lang="en-US" dirty="0"/>
          </a:p>
        </p:txBody>
      </p:sp>
      <p:sp>
        <p:nvSpPr>
          <p:cNvPr id="4" name="Slide Number Placeholder 3"/>
          <p:cNvSpPr>
            <a:spLocks noGrp="1"/>
          </p:cNvSpPr>
          <p:nvPr>
            <p:ph type="sldNum" sz="quarter" idx="10"/>
          </p:nvPr>
        </p:nvSpPr>
        <p:spPr/>
        <p:txBody>
          <a:bodyPr/>
          <a:lstStyle/>
          <a:p>
            <a:fld id="{E4102F99-35C7-4F5D-9C5D-234B10CF145C}" type="slidenum">
              <a:rPr lang="en-US" smtClean="0"/>
              <a:t>17</a:t>
            </a:fld>
            <a:endParaRPr lang="en-US"/>
          </a:p>
        </p:txBody>
      </p:sp>
    </p:spTree>
    <p:extLst>
      <p:ext uri="{BB962C8B-B14F-4D97-AF65-F5344CB8AC3E}">
        <p14:creationId xmlns:p14="http://schemas.microsoft.com/office/powerpoint/2010/main" val="32554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C3DF7-B570-634B-B8AC-8C99A9493762}" type="slidenum">
              <a:rPr lang="en-US" smtClean="0"/>
              <a:pPr/>
              <a:t>18</a:t>
            </a:fld>
            <a:endParaRPr lang="en-US"/>
          </a:p>
        </p:txBody>
      </p:sp>
    </p:spTree>
    <p:extLst>
      <p:ext uri="{BB962C8B-B14F-4D97-AF65-F5344CB8AC3E}">
        <p14:creationId xmlns:p14="http://schemas.microsoft.com/office/powerpoint/2010/main" val="4230338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B Invest in People">
            <a:extLst>
              <a:ext uri="{FF2B5EF4-FFF2-40B4-BE49-F238E27FC236}">
                <a16:creationId xmlns:a16="http://schemas.microsoft.com/office/drawing/2014/main" id="{7E859E32-F7CE-4E35-B9FD-48BBF3454C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60"/>
          <a:stretch/>
        </p:blipFill>
        <p:spPr>
          <a:xfrm>
            <a:off x="0" y="5812532"/>
            <a:ext cx="12192000" cy="1052004"/>
          </a:xfrm>
          <a:prstGeom prst="rect">
            <a:avLst/>
          </a:prstGeom>
        </p:spPr>
      </p:pic>
      <p:sp>
        <p:nvSpPr>
          <p:cNvPr id="2" name="Title 1">
            <a:extLst>
              <a:ext uri="{FF2B5EF4-FFF2-40B4-BE49-F238E27FC236}">
                <a16:creationId xmlns:a16="http://schemas.microsoft.com/office/drawing/2014/main" id="{B76E81F9-3F76-4557-B22D-0D38EBC1F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40D778-DB2D-4876-A36A-9FBC993F6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Isosceles Triangle 7">
            <a:extLst>
              <a:ext uri="{FF2B5EF4-FFF2-40B4-BE49-F238E27FC236}">
                <a16:creationId xmlns:a16="http://schemas.microsoft.com/office/drawing/2014/main" id="{EEA2EB52-DCFD-46DF-AFFE-02DF26FEAB3A}"/>
              </a:ext>
            </a:extLst>
          </p:cNvPr>
          <p:cNvSpPr/>
          <p:nvPr userDrawn="1"/>
        </p:nvSpPr>
        <p:spPr>
          <a:xfrm rot="5400000">
            <a:off x="-43841" y="6225573"/>
            <a:ext cx="608204" cy="564323"/>
          </a:xfrm>
          <a:prstGeom prst="triangle">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37D3B701-727C-4B51-9043-CC62FAD48870}"/>
              </a:ext>
            </a:extLst>
          </p:cNvPr>
          <p:cNvSpPr txBox="1">
            <a:spLocks/>
          </p:cNvSpPr>
          <p:nvPr userDrawn="1"/>
        </p:nvSpPr>
        <p:spPr>
          <a:xfrm>
            <a:off x="-159503" y="6320778"/>
            <a:ext cx="586666"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0E8BA5-392F-4B29-9A2C-3F0D940B543F}" type="slidenum">
              <a:rPr lang="en-US" smtClean="0"/>
              <a:pPr/>
              <a:t>‹#›</a:t>
            </a:fld>
            <a:endParaRPr lang="en-US" dirty="0"/>
          </a:p>
        </p:txBody>
      </p:sp>
    </p:spTree>
    <p:extLst>
      <p:ext uri="{BB962C8B-B14F-4D97-AF65-F5344CB8AC3E}">
        <p14:creationId xmlns:p14="http://schemas.microsoft.com/office/powerpoint/2010/main" val="420879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B Invest in People">
            <a:extLst>
              <a:ext uri="{FF2B5EF4-FFF2-40B4-BE49-F238E27FC236}">
                <a16:creationId xmlns:a16="http://schemas.microsoft.com/office/drawing/2014/main" id="{DF4473E4-E24C-47A5-BEAD-60A59E633B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60"/>
          <a:stretch/>
        </p:blipFill>
        <p:spPr>
          <a:xfrm>
            <a:off x="0" y="5805996"/>
            <a:ext cx="12192000" cy="1052004"/>
          </a:xfrm>
          <a:prstGeom prst="rect">
            <a:avLst/>
          </a:prstGeom>
        </p:spPr>
      </p:pic>
      <p:sp>
        <p:nvSpPr>
          <p:cNvPr id="2" name="Title 1">
            <a:extLst>
              <a:ext uri="{FF2B5EF4-FFF2-40B4-BE49-F238E27FC236}">
                <a16:creationId xmlns:a16="http://schemas.microsoft.com/office/drawing/2014/main" id="{315441D6-5F71-4A7A-B732-6974FCFBE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FA229-2CF3-4BA0-8D1A-AFF1CEFE1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Isosceles Triangle 11">
            <a:extLst>
              <a:ext uri="{FF2B5EF4-FFF2-40B4-BE49-F238E27FC236}">
                <a16:creationId xmlns:a16="http://schemas.microsoft.com/office/drawing/2014/main" id="{8572ACDC-1D92-4D6B-A2BE-83B66AF2FE38}"/>
              </a:ext>
            </a:extLst>
          </p:cNvPr>
          <p:cNvSpPr/>
          <p:nvPr userDrawn="1"/>
        </p:nvSpPr>
        <p:spPr>
          <a:xfrm rot="5400000">
            <a:off x="-43841" y="6225573"/>
            <a:ext cx="608204" cy="564323"/>
          </a:xfrm>
          <a:prstGeom prst="triangle">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E2987C6C-487F-4BFE-B857-1861969CDDCC}"/>
              </a:ext>
            </a:extLst>
          </p:cNvPr>
          <p:cNvSpPr txBox="1">
            <a:spLocks/>
          </p:cNvSpPr>
          <p:nvPr userDrawn="1"/>
        </p:nvSpPr>
        <p:spPr>
          <a:xfrm>
            <a:off x="-159503" y="6320778"/>
            <a:ext cx="586666"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0E8BA5-392F-4B29-9A2C-3F0D940B543F}" type="slidenum">
              <a:rPr lang="en-US" smtClean="0"/>
              <a:pPr/>
              <a:t>‹#›</a:t>
            </a:fld>
            <a:endParaRPr lang="en-US" dirty="0"/>
          </a:p>
        </p:txBody>
      </p:sp>
    </p:spTree>
    <p:extLst>
      <p:ext uri="{BB962C8B-B14F-4D97-AF65-F5344CB8AC3E}">
        <p14:creationId xmlns:p14="http://schemas.microsoft.com/office/powerpoint/2010/main" val="172204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WB Invest in People">
            <a:extLst>
              <a:ext uri="{FF2B5EF4-FFF2-40B4-BE49-F238E27FC236}">
                <a16:creationId xmlns:a16="http://schemas.microsoft.com/office/drawing/2014/main" id="{AB8B44C9-5688-4128-8B2C-AA868B4F0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60"/>
          <a:stretch/>
        </p:blipFill>
        <p:spPr>
          <a:xfrm>
            <a:off x="0" y="5805996"/>
            <a:ext cx="12192000" cy="1052004"/>
          </a:xfrm>
          <a:prstGeom prst="rect">
            <a:avLst/>
          </a:prstGeom>
        </p:spPr>
      </p:pic>
      <p:sp>
        <p:nvSpPr>
          <p:cNvPr id="2" name="Title 1">
            <a:extLst>
              <a:ext uri="{FF2B5EF4-FFF2-40B4-BE49-F238E27FC236}">
                <a16:creationId xmlns:a16="http://schemas.microsoft.com/office/drawing/2014/main" id="{8F4537FE-F891-4C3F-9116-E26A609E0CD0}"/>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6F6D6DA-00FD-48FB-ABC5-FB098FC51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Isosceles Triangle 12">
            <a:extLst>
              <a:ext uri="{FF2B5EF4-FFF2-40B4-BE49-F238E27FC236}">
                <a16:creationId xmlns:a16="http://schemas.microsoft.com/office/drawing/2014/main" id="{63C5BC9E-EEA0-433F-B490-2DCE31AD28F2}"/>
              </a:ext>
            </a:extLst>
          </p:cNvPr>
          <p:cNvSpPr/>
          <p:nvPr userDrawn="1"/>
        </p:nvSpPr>
        <p:spPr>
          <a:xfrm rot="5400000">
            <a:off x="-43841" y="6225573"/>
            <a:ext cx="608204" cy="564323"/>
          </a:xfrm>
          <a:prstGeom prst="triangle">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6D416C56-6F90-4208-A1CE-F9F02CAAA33D}"/>
              </a:ext>
            </a:extLst>
          </p:cNvPr>
          <p:cNvSpPr txBox="1">
            <a:spLocks/>
          </p:cNvSpPr>
          <p:nvPr userDrawn="1"/>
        </p:nvSpPr>
        <p:spPr>
          <a:xfrm>
            <a:off x="-159503" y="6320778"/>
            <a:ext cx="586666"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0E8BA5-392F-4B29-9A2C-3F0D940B543F}" type="slidenum">
              <a:rPr lang="en-US" smtClean="0"/>
              <a:pPr/>
              <a:t>‹#›</a:t>
            </a:fld>
            <a:endParaRPr lang="en-US" dirty="0"/>
          </a:p>
        </p:txBody>
      </p:sp>
    </p:spTree>
    <p:extLst>
      <p:ext uri="{BB962C8B-B14F-4D97-AF65-F5344CB8AC3E}">
        <p14:creationId xmlns:p14="http://schemas.microsoft.com/office/powerpoint/2010/main" val="13466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5" name="Picture 14" descr="WB Invest in People">
            <a:extLst>
              <a:ext uri="{FF2B5EF4-FFF2-40B4-BE49-F238E27FC236}">
                <a16:creationId xmlns:a16="http://schemas.microsoft.com/office/drawing/2014/main" id="{8B18AD62-0669-4C22-9C78-41BAF9F44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60"/>
          <a:stretch/>
        </p:blipFill>
        <p:spPr>
          <a:xfrm>
            <a:off x="0" y="5805996"/>
            <a:ext cx="12192000" cy="1052004"/>
          </a:xfrm>
          <a:prstGeom prst="rect">
            <a:avLst/>
          </a:prstGeom>
        </p:spPr>
      </p:pic>
      <p:sp>
        <p:nvSpPr>
          <p:cNvPr id="2" name="Title 1">
            <a:extLst>
              <a:ext uri="{FF2B5EF4-FFF2-40B4-BE49-F238E27FC236}">
                <a16:creationId xmlns:a16="http://schemas.microsoft.com/office/drawing/2014/main" id="{AC8FFEF9-A165-4D40-9412-222120251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F4A83-88F9-4FDC-9E3D-BF3CCC126C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604505-DDC5-4FA8-9AD7-E5F9CA34F9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Isosceles Triangle 16">
            <a:extLst>
              <a:ext uri="{FF2B5EF4-FFF2-40B4-BE49-F238E27FC236}">
                <a16:creationId xmlns:a16="http://schemas.microsoft.com/office/drawing/2014/main" id="{03E94200-D28F-4597-8CB9-80B44E96D50A}"/>
              </a:ext>
            </a:extLst>
          </p:cNvPr>
          <p:cNvSpPr/>
          <p:nvPr userDrawn="1"/>
        </p:nvSpPr>
        <p:spPr>
          <a:xfrm rot="5400000">
            <a:off x="-43841" y="6225573"/>
            <a:ext cx="608204" cy="564323"/>
          </a:xfrm>
          <a:prstGeom prst="triangle">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1126F27A-F028-4038-912C-2290C584705B}"/>
              </a:ext>
            </a:extLst>
          </p:cNvPr>
          <p:cNvSpPr txBox="1">
            <a:spLocks/>
          </p:cNvSpPr>
          <p:nvPr userDrawn="1"/>
        </p:nvSpPr>
        <p:spPr>
          <a:xfrm>
            <a:off x="-159503" y="6320778"/>
            <a:ext cx="586666"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0E8BA5-392F-4B29-9A2C-3F0D940B543F}" type="slidenum">
              <a:rPr lang="en-US" smtClean="0"/>
              <a:pPr/>
              <a:t>‹#›</a:t>
            </a:fld>
            <a:endParaRPr lang="en-US" dirty="0"/>
          </a:p>
        </p:txBody>
      </p:sp>
    </p:spTree>
    <p:extLst>
      <p:ext uri="{BB962C8B-B14F-4D97-AF65-F5344CB8AC3E}">
        <p14:creationId xmlns:p14="http://schemas.microsoft.com/office/powerpoint/2010/main" val="12381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descr="WB Invest in People">
            <a:extLst>
              <a:ext uri="{FF2B5EF4-FFF2-40B4-BE49-F238E27FC236}">
                <a16:creationId xmlns:a16="http://schemas.microsoft.com/office/drawing/2014/main" id="{FF81F344-8336-463C-AAF8-B222C8BF16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60"/>
          <a:stretch/>
        </p:blipFill>
        <p:spPr>
          <a:xfrm>
            <a:off x="0" y="5805996"/>
            <a:ext cx="12192000" cy="1052004"/>
          </a:xfrm>
          <a:prstGeom prst="rect">
            <a:avLst/>
          </a:prstGeom>
        </p:spPr>
      </p:pic>
      <p:sp>
        <p:nvSpPr>
          <p:cNvPr id="2" name="Title 1">
            <a:extLst>
              <a:ext uri="{FF2B5EF4-FFF2-40B4-BE49-F238E27FC236}">
                <a16:creationId xmlns:a16="http://schemas.microsoft.com/office/drawing/2014/main" id="{EA980775-6BC7-48B1-91BC-61565B7346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F1CEE-AC36-4171-BE37-468C9B73C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E4B867-1B79-4C7C-A7B1-8F7ED9D146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2DBE4C-2E8C-4DEA-878F-CE026B651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80358E-5579-4B91-B62B-1360A3D843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Isosceles Triangle 17">
            <a:extLst>
              <a:ext uri="{FF2B5EF4-FFF2-40B4-BE49-F238E27FC236}">
                <a16:creationId xmlns:a16="http://schemas.microsoft.com/office/drawing/2014/main" id="{85AB89C5-6CC2-4DCC-89FF-595A96F870FE}"/>
              </a:ext>
            </a:extLst>
          </p:cNvPr>
          <p:cNvSpPr/>
          <p:nvPr userDrawn="1"/>
        </p:nvSpPr>
        <p:spPr>
          <a:xfrm rot="5400000">
            <a:off x="-43841" y="6225573"/>
            <a:ext cx="608204" cy="564323"/>
          </a:xfrm>
          <a:prstGeom prst="triangle">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03DDFBBD-4455-460E-AF67-0B049665E454}"/>
              </a:ext>
            </a:extLst>
          </p:cNvPr>
          <p:cNvSpPr txBox="1">
            <a:spLocks/>
          </p:cNvSpPr>
          <p:nvPr userDrawn="1"/>
        </p:nvSpPr>
        <p:spPr>
          <a:xfrm>
            <a:off x="-159503" y="6320778"/>
            <a:ext cx="586666"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0E8BA5-392F-4B29-9A2C-3F0D940B543F}" type="slidenum">
              <a:rPr lang="en-US" smtClean="0"/>
              <a:pPr/>
              <a:t>‹#›</a:t>
            </a:fld>
            <a:endParaRPr lang="en-US" dirty="0"/>
          </a:p>
        </p:txBody>
      </p:sp>
    </p:spTree>
    <p:extLst>
      <p:ext uri="{BB962C8B-B14F-4D97-AF65-F5344CB8AC3E}">
        <p14:creationId xmlns:p14="http://schemas.microsoft.com/office/powerpoint/2010/main" val="269418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WB Invest in People">
            <a:extLst>
              <a:ext uri="{FF2B5EF4-FFF2-40B4-BE49-F238E27FC236}">
                <a16:creationId xmlns:a16="http://schemas.microsoft.com/office/drawing/2014/main" id="{58AAED68-B9FB-41B2-B09D-CC1BBAECC2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60"/>
          <a:stretch/>
        </p:blipFill>
        <p:spPr>
          <a:xfrm>
            <a:off x="0" y="5805996"/>
            <a:ext cx="12192000" cy="1052004"/>
          </a:xfrm>
          <a:prstGeom prst="rect">
            <a:avLst/>
          </a:prstGeom>
        </p:spPr>
      </p:pic>
      <p:sp>
        <p:nvSpPr>
          <p:cNvPr id="10" name="Isosceles Triangle 9">
            <a:extLst>
              <a:ext uri="{FF2B5EF4-FFF2-40B4-BE49-F238E27FC236}">
                <a16:creationId xmlns:a16="http://schemas.microsoft.com/office/drawing/2014/main" id="{45CDE341-B870-4DD0-A3D4-3DD13FE80945}"/>
              </a:ext>
            </a:extLst>
          </p:cNvPr>
          <p:cNvSpPr/>
          <p:nvPr userDrawn="1"/>
        </p:nvSpPr>
        <p:spPr>
          <a:xfrm rot="5400000">
            <a:off x="-43841" y="6225573"/>
            <a:ext cx="608204" cy="564323"/>
          </a:xfrm>
          <a:prstGeom prst="triangle">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14F4FF7-9079-4AF5-9883-56B5197DCC9A}"/>
              </a:ext>
            </a:extLst>
          </p:cNvPr>
          <p:cNvSpPr txBox="1">
            <a:spLocks/>
          </p:cNvSpPr>
          <p:nvPr userDrawn="1"/>
        </p:nvSpPr>
        <p:spPr>
          <a:xfrm>
            <a:off x="-159503" y="6320778"/>
            <a:ext cx="586666"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0E8BA5-392F-4B29-9A2C-3F0D940B543F}" type="slidenum">
              <a:rPr lang="en-US" smtClean="0"/>
              <a:pPr/>
              <a:t>‹#›</a:t>
            </a:fld>
            <a:endParaRPr lang="en-US" dirty="0"/>
          </a:p>
        </p:txBody>
      </p:sp>
    </p:spTree>
    <p:extLst>
      <p:ext uri="{BB962C8B-B14F-4D97-AF65-F5344CB8AC3E}">
        <p14:creationId xmlns:p14="http://schemas.microsoft.com/office/powerpoint/2010/main" val="12168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C7DD67DB-542D-4C5C-8354-504EBBE16CFC}"/>
              </a:ext>
            </a:extLst>
          </p:cNvPr>
          <p:cNvSpPr/>
          <p:nvPr userDrawn="1"/>
        </p:nvSpPr>
        <p:spPr>
          <a:xfrm rot="5400000">
            <a:off x="-43841" y="6225573"/>
            <a:ext cx="608204" cy="564323"/>
          </a:xfrm>
          <a:prstGeom prst="triangle">
            <a:avLst/>
          </a:prstGeom>
          <a:solidFill>
            <a:srgbClr val="FFD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B Invest in People">
            <a:extLst>
              <a:ext uri="{FF2B5EF4-FFF2-40B4-BE49-F238E27FC236}">
                <a16:creationId xmlns:a16="http://schemas.microsoft.com/office/drawing/2014/main" id="{4C695910-71F9-4D67-9592-7A7E0002D1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60"/>
          <a:stretch/>
        </p:blipFill>
        <p:spPr>
          <a:xfrm>
            <a:off x="0" y="5805996"/>
            <a:ext cx="12192000" cy="1052004"/>
          </a:xfrm>
          <a:prstGeom prst="rect">
            <a:avLst/>
          </a:prstGeom>
        </p:spPr>
      </p:pic>
      <p:sp>
        <p:nvSpPr>
          <p:cNvPr id="2" name="Title 1"/>
          <p:cNvSpPr>
            <a:spLocks noGrp="1"/>
          </p:cNvSpPr>
          <p:nvPr>
            <p:ph type="title"/>
          </p:nvPr>
        </p:nvSpPr>
        <p:spPr/>
        <p:txBody>
          <a:bodyPr>
            <a:noAutofit/>
          </a:bodyPr>
          <a:lstStyle>
            <a:lvl1pPr algn="l">
              <a:defRPr sz="3733" kern="900" cap="all"/>
            </a:lvl1pPr>
          </a:lstStyle>
          <a:p>
            <a:r>
              <a:rPr lang="en-US"/>
              <a:t>Click to edit Master title style</a:t>
            </a:r>
          </a:p>
        </p:txBody>
      </p:sp>
      <p:sp>
        <p:nvSpPr>
          <p:cNvPr id="9" name="Slide Number Placeholder 5"/>
          <p:cNvSpPr>
            <a:spLocks noGrp="1"/>
          </p:cNvSpPr>
          <p:nvPr>
            <p:ph type="sldNum" sz="quarter" idx="4"/>
          </p:nvPr>
        </p:nvSpPr>
        <p:spPr>
          <a:xfrm>
            <a:off x="6591808" y="6396551"/>
            <a:ext cx="2844800" cy="365125"/>
          </a:xfrm>
          <a:prstGeom prst="rect">
            <a:avLst/>
          </a:prstGeom>
        </p:spPr>
        <p:txBody>
          <a:bodyPr vert="horz" lIns="91440" tIns="45720" rIns="91440" bIns="45720" rtlCol="0" anchor="ctr"/>
          <a:lstStyle>
            <a:lvl1pPr algn="r">
              <a:defRPr sz="1400">
                <a:solidFill>
                  <a:srgbClr val="6B6D72"/>
                </a:solidFill>
                <a:latin typeface="Baskerville Old Face" charset="0"/>
                <a:ea typeface="Baskerville Old Face" charset="0"/>
                <a:cs typeface="Baskerville Old Face" charset="0"/>
              </a:defRPr>
            </a:lvl1pPr>
          </a:lstStyle>
          <a:p>
            <a:fld id="{2066355A-084C-D24E-9AD2-7E4FC41EA627}" type="slidenum">
              <a:rPr lang="en-US" smtClean="0"/>
              <a:pPr/>
              <a:t>‹#›</a:t>
            </a:fld>
            <a:endParaRPr lang="en-US"/>
          </a:p>
        </p:txBody>
      </p:sp>
      <p:sp>
        <p:nvSpPr>
          <p:cNvPr id="7" name="Slide Number Placeholder 5">
            <a:extLst>
              <a:ext uri="{FF2B5EF4-FFF2-40B4-BE49-F238E27FC236}">
                <a16:creationId xmlns:a16="http://schemas.microsoft.com/office/drawing/2014/main" id="{CD0CC067-6D0E-4E02-A32B-CAAC4CEC2F6B}"/>
              </a:ext>
            </a:extLst>
          </p:cNvPr>
          <p:cNvSpPr txBox="1">
            <a:spLocks/>
          </p:cNvSpPr>
          <p:nvPr userDrawn="1"/>
        </p:nvSpPr>
        <p:spPr>
          <a:xfrm>
            <a:off x="-159503" y="6320778"/>
            <a:ext cx="586666"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0E8BA5-392F-4B29-9A2C-3F0D940B543F}" type="slidenum">
              <a:rPr lang="en-US" smtClean="0"/>
              <a:pPr/>
              <a:t>‹#›</a:t>
            </a:fld>
            <a:endParaRPr lang="en-US" dirty="0"/>
          </a:p>
        </p:txBody>
      </p:sp>
    </p:spTree>
    <p:extLst>
      <p:ext uri="{BB962C8B-B14F-4D97-AF65-F5344CB8AC3E}">
        <p14:creationId xmlns:p14="http://schemas.microsoft.com/office/powerpoint/2010/main" val="276773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F8AAAC-8A91-4D56-98F2-31916BDAA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1D92C-8654-445D-9562-2550BD9A8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E405D-3526-40D9-80F2-E2171746F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C9D04-B154-49B7-AD43-1AC2592EAD92}" type="datetimeFigureOut">
              <a:rPr lang="en-US" smtClean="0"/>
              <a:t>11/12/2020</a:t>
            </a:fld>
            <a:endParaRPr lang="en-US"/>
          </a:p>
        </p:txBody>
      </p:sp>
      <p:sp>
        <p:nvSpPr>
          <p:cNvPr id="5" name="Footer Placeholder 4">
            <a:extLst>
              <a:ext uri="{FF2B5EF4-FFF2-40B4-BE49-F238E27FC236}">
                <a16:creationId xmlns:a16="http://schemas.microsoft.com/office/drawing/2014/main" id="{F877F9C9-43B7-456A-B14A-E8A907D69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147DDE-09CB-441A-ACF0-44CA34A7E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E8BA5-392F-4B29-9A2C-3F0D940B543F}" type="slidenum">
              <a:rPr lang="en-US" smtClean="0"/>
              <a:t>‹#›</a:t>
            </a:fld>
            <a:endParaRPr lang="en-US"/>
          </a:p>
        </p:txBody>
      </p:sp>
    </p:spTree>
    <p:extLst>
      <p:ext uri="{BB962C8B-B14F-4D97-AF65-F5344CB8AC3E}">
        <p14:creationId xmlns:p14="http://schemas.microsoft.com/office/powerpoint/2010/main" val="413394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sv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sv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svg"/><Relationship Id="rId11" Type="http://schemas.openxmlformats.org/officeDocument/2006/relationships/image" Target="../media/image40.sv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hyperlink" Target="mailto:kbraham@worldbank.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mailto:helghali@worldban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pic>
        <p:nvPicPr>
          <p:cNvPr id="4" name="Picture 3" descr="A large crowd of people&#10;&#10;Description automatically generated">
            <a:extLst>
              <a:ext uri="{FF2B5EF4-FFF2-40B4-BE49-F238E27FC236}">
                <a16:creationId xmlns:a16="http://schemas.microsoft.com/office/drawing/2014/main" id="{A2CBD2A4-796B-4C4C-AB86-B56830C3DD32}"/>
              </a:ext>
            </a:extLst>
          </p:cNvPr>
          <p:cNvPicPr>
            <a:picLocks noChangeAspect="1"/>
          </p:cNvPicPr>
          <p:nvPr/>
        </p:nvPicPr>
        <p:blipFill rotWithShape="1">
          <a:blip r:embed="rId3">
            <a:extLst>
              <a:ext uri="{28A0092B-C50C-407E-A947-70E740481C1C}">
                <a14:useLocalDpi xmlns:a14="http://schemas.microsoft.com/office/drawing/2010/main" val="0"/>
              </a:ext>
            </a:extLst>
          </a:blip>
          <a:srcRect l="1" t="15595" r="-35"/>
          <a:stretch/>
        </p:blipFill>
        <p:spPr>
          <a:xfrm>
            <a:off x="-1" y="0"/>
            <a:ext cx="12192001" cy="6858000"/>
          </a:xfrm>
          <a:prstGeom prst="rect">
            <a:avLst/>
          </a:prstGeom>
        </p:spPr>
      </p:pic>
      <p:sp>
        <p:nvSpPr>
          <p:cNvPr id="5" name="Rectangle 4">
            <a:extLst>
              <a:ext uri="{FF2B5EF4-FFF2-40B4-BE49-F238E27FC236}">
                <a16:creationId xmlns:a16="http://schemas.microsoft.com/office/drawing/2014/main" id="{C625709B-B08B-4FA4-9A68-8E441FA40461}"/>
              </a:ext>
            </a:extLst>
          </p:cNvPr>
          <p:cNvSpPr/>
          <p:nvPr/>
        </p:nvSpPr>
        <p:spPr bwMode="auto">
          <a:xfrm>
            <a:off x="16566" y="0"/>
            <a:ext cx="12192000" cy="6857999"/>
          </a:xfrm>
          <a:prstGeom prst="rect">
            <a:avLst/>
          </a:prstGeom>
          <a:gradFill flip="none" rotWithShape="1">
            <a:gsLst>
              <a:gs pos="43000">
                <a:srgbClr val="203864">
                  <a:alpha val="0"/>
                </a:srgbClr>
              </a:gs>
              <a:gs pos="37000">
                <a:srgbClr val="203864">
                  <a:alpha val="40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endParaRPr lang="en-US" sz="4000" dirty="0">
              <a:solidFill>
                <a:schemeClr val="bg1"/>
              </a:solidFill>
              <a:latin typeface="Arial Narrow" panose="020B0606020202030204" pitchFamily="34" charset="0"/>
              <a:cs typeface="Times New Roman" pitchFamily="18" charset="0"/>
            </a:endParaRPr>
          </a:p>
        </p:txBody>
      </p:sp>
      <p:pic>
        <p:nvPicPr>
          <p:cNvPr id="6" name="Picture 5" descr="Hazardous">
            <a:extLst>
              <a:ext uri="{FF2B5EF4-FFF2-40B4-BE49-F238E27FC236}">
                <a16:creationId xmlns:a16="http://schemas.microsoft.com/office/drawing/2014/main" id="{C9F5C65E-D1AC-4E9F-B770-29DF590B9621}"/>
              </a:ext>
            </a:extLst>
          </p:cNvPr>
          <p:cNvPicPr>
            <a:picLocks noChangeAspect="1"/>
          </p:cNvPicPr>
          <p:nvPr/>
        </p:nvPicPr>
        <p:blipFill rotWithShape="1">
          <a:blip r:embed="rId4">
            <a:extLst>
              <a:ext uri="{28A0092B-C50C-407E-A947-70E740481C1C}">
                <a14:useLocalDpi xmlns:a14="http://schemas.microsoft.com/office/drawing/2010/main" val="0"/>
              </a:ext>
            </a:extLst>
          </a:blip>
          <a:srcRect l="24471" r="23535"/>
          <a:stretch/>
        </p:blipFill>
        <p:spPr>
          <a:xfrm>
            <a:off x="0" y="1183"/>
            <a:ext cx="6339161" cy="6858000"/>
          </a:xfrm>
          <a:prstGeom prst="rect">
            <a:avLst/>
          </a:prstGeom>
        </p:spPr>
      </p:pic>
      <p:sp>
        <p:nvSpPr>
          <p:cNvPr id="3" name="TextBox 2">
            <a:extLst>
              <a:ext uri="{FF2B5EF4-FFF2-40B4-BE49-F238E27FC236}">
                <a16:creationId xmlns:a16="http://schemas.microsoft.com/office/drawing/2014/main" id="{EFAC4824-4298-4E00-B106-305AF2A7B24A}"/>
              </a:ext>
            </a:extLst>
          </p:cNvPr>
          <p:cNvSpPr txBox="1"/>
          <p:nvPr/>
        </p:nvSpPr>
        <p:spPr>
          <a:xfrm>
            <a:off x="518984" y="856200"/>
            <a:ext cx="11299977" cy="1723549"/>
          </a:xfrm>
          <a:prstGeom prst="rect">
            <a:avLst/>
          </a:prstGeom>
          <a:noFill/>
        </p:spPr>
        <p:txBody>
          <a:bodyPr wrap="square" rtlCol="0">
            <a:spAutoFit/>
          </a:bodyPr>
          <a:lstStyle/>
          <a:p>
            <a:pPr lvl="0"/>
            <a:r>
              <a:rPr lang="en-US" sz="6600" dirty="0">
                <a:solidFill>
                  <a:srgbClr val="FFE285"/>
                </a:solidFill>
                <a:latin typeface="Impact" panose="020B0806030902050204" pitchFamily="34" charset="0"/>
              </a:rPr>
              <a:t>CHALLENGES AND OPPORTUNITIES</a:t>
            </a:r>
          </a:p>
          <a:p>
            <a:pPr lvl="0"/>
            <a:r>
              <a:rPr lang="en-US" sz="4000" b="1" dirty="0">
                <a:solidFill>
                  <a:schemeClr val="bg1"/>
                </a:solidFill>
                <a:latin typeface="Abadi Extra Light" panose="020B0204020104020204" pitchFamily="34" charset="0"/>
              </a:rPr>
              <a:t>OF THE COVID 19 CRISIS FOR TERTIARY EDUCATION</a:t>
            </a:r>
          </a:p>
        </p:txBody>
      </p:sp>
    </p:spTree>
    <p:extLst>
      <p:ext uri="{BB962C8B-B14F-4D97-AF65-F5344CB8AC3E}">
        <p14:creationId xmlns:p14="http://schemas.microsoft.com/office/powerpoint/2010/main" val="371981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79575AB-60B8-4406-8BDE-AE8014F60F9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World Bank</a:t>
            </a:r>
            <a:endParaRPr lang="en-US" dirty="0"/>
          </a:p>
        </p:txBody>
      </p:sp>
      <p:sp>
        <p:nvSpPr>
          <p:cNvPr id="12" name="Title 11">
            <a:extLst>
              <a:ext uri="{FF2B5EF4-FFF2-40B4-BE49-F238E27FC236}">
                <a16:creationId xmlns:a16="http://schemas.microsoft.com/office/drawing/2014/main" id="{1D916F96-C92E-4FDE-8A11-6A63CC43D739}"/>
              </a:ext>
            </a:extLst>
          </p:cNvPr>
          <p:cNvSpPr>
            <a:spLocks noGrp="1"/>
          </p:cNvSpPr>
          <p:nvPr>
            <p:ph type="title"/>
          </p:nvPr>
        </p:nvSpPr>
        <p:spPr>
          <a:xfrm>
            <a:off x="699757" y="2207573"/>
            <a:ext cx="10515600" cy="1325563"/>
          </a:xfrm>
        </p:spPr>
        <p:txBody>
          <a:bodyPr>
            <a:normAutofit/>
          </a:bodyPr>
          <a:lstStyle/>
          <a:p>
            <a:pPr algn="ctr"/>
            <a:r>
              <a:rPr lang="en-US" sz="5000" b="1" dirty="0">
                <a:solidFill>
                  <a:schemeClr val="bg2"/>
                </a:solidFill>
              </a:rPr>
              <a:t>COVID 19 Challenges</a:t>
            </a:r>
          </a:p>
        </p:txBody>
      </p:sp>
    </p:spTree>
    <p:extLst>
      <p:ext uri="{BB962C8B-B14F-4D97-AF65-F5344CB8AC3E}">
        <p14:creationId xmlns:p14="http://schemas.microsoft.com/office/powerpoint/2010/main" val="94966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644CF6-4F5E-4178-888D-F5FC5440757E}"/>
              </a:ext>
            </a:extLst>
          </p:cNvPr>
          <p:cNvSpPr txBox="1">
            <a:spLocks/>
          </p:cNvSpPr>
          <p:nvPr/>
        </p:nvSpPr>
        <p:spPr>
          <a:xfrm>
            <a:off x="3352800" y="-254693"/>
            <a:ext cx="5486400" cy="906192"/>
          </a:xfrm>
          <a:solidFill>
            <a:schemeClr val="tx2"/>
          </a:solidFill>
        </p:spPr>
        <p:txBody>
          <a:bodyPr anchor="b"/>
          <a:lstStyle>
            <a:lvl1pPr algn="ctr" rtl="0" eaLnBrk="0" fontAlgn="base" hangingPunct="0">
              <a:spcBef>
                <a:spcPct val="0"/>
              </a:spcBef>
              <a:spcAft>
                <a:spcPct val="0"/>
              </a:spcAft>
              <a:defRPr sz="6000" cap="all">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5pPr>
            <a:lvl6pPr marL="457189" algn="ctr" rtl="0" eaLnBrk="1" fontAlgn="base" hangingPunct="1">
              <a:spcBef>
                <a:spcPct val="0"/>
              </a:spcBef>
              <a:spcAft>
                <a:spcPct val="0"/>
              </a:spcAft>
              <a:defRPr sz="2600" b="1">
                <a:solidFill>
                  <a:srgbClr val="014C6D"/>
                </a:solidFill>
                <a:latin typeface="Trebuchet MS" pitchFamily="34" charset="0"/>
              </a:defRPr>
            </a:lvl6pPr>
            <a:lvl7pPr marL="914377" algn="ctr" rtl="0" eaLnBrk="1" fontAlgn="base" hangingPunct="1">
              <a:spcBef>
                <a:spcPct val="0"/>
              </a:spcBef>
              <a:spcAft>
                <a:spcPct val="0"/>
              </a:spcAft>
              <a:defRPr sz="2600" b="1">
                <a:solidFill>
                  <a:srgbClr val="014C6D"/>
                </a:solidFill>
                <a:latin typeface="Trebuchet MS" pitchFamily="34" charset="0"/>
              </a:defRPr>
            </a:lvl7pPr>
            <a:lvl8pPr marL="1371566" algn="ctr" rtl="0" eaLnBrk="1" fontAlgn="base" hangingPunct="1">
              <a:spcBef>
                <a:spcPct val="0"/>
              </a:spcBef>
              <a:spcAft>
                <a:spcPct val="0"/>
              </a:spcAft>
              <a:defRPr sz="2600" b="1">
                <a:solidFill>
                  <a:srgbClr val="014C6D"/>
                </a:solidFill>
                <a:latin typeface="Trebuchet MS" pitchFamily="34" charset="0"/>
              </a:defRPr>
            </a:lvl8pPr>
            <a:lvl9pPr marL="1828754" algn="ctr" rtl="0" eaLnBrk="1" fontAlgn="base" hangingPunct="1">
              <a:spcBef>
                <a:spcPct val="0"/>
              </a:spcBef>
              <a:spcAft>
                <a:spcPct val="0"/>
              </a:spcAft>
              <a:defRPr sz="2600" b="1">
                <a:solidFill>
                  <a:srgbClr val="014C6D"/>
                </a:solidFill>
                <a:latin typeface="Trebuchet MS" pitchFamily="34" charset="0"/>
              </a:defRPr>
            </a:lvl9pPr>
          </a:lstStyle>
          <a:p>
            <a:r>
              <a:rPr lang="en-US" sz="3600" b="1" kern="0" dirty="0">
                <a:solidFill>
                  <a:schemeClr val="bg2"/>
                </a:solidFill>
                <a:latin typeface="Tw Cen MT" panose="020B0602020104020603" pitchFamily="34" charset="0"/>
                <a:cs typeface="Tunga" panose="020B0502040204020203" pitchFamily="34" charset="0"/>
              </a:rPr>
              <a:t>Impact</a:t>
            </a:r>
          </a:p>
        </p:txBody>
      </p:sp>
      <p:sp>
        <p:nvSpPr>
          <p:cNvPr id="2" name="Rectangle 1">
            <a:extLst>
              <a:ext uri="{FF2B5EF4-FFF2-40B4-BE49-F238E27FC236}">
                <a16:creationId xmlns:a16="http://schemas.microsoft.com/office/drawing/2014/main" id="{DB9AEDEE-C0F3-41E6-96F8-6BAC35ED95F5}"/>
              </a:ext>
            </a:extLst>
          </p:cNvPr>
          <p:cNvSpPr/>
          <p:nvPr/>
        </p:nvSpPr>
        <p:spPr>
          <a:xfrm>
            <a:off x="118753" y="670428"/>
            <a:ext cx="11089540" cy="3416320"/>
          </a:xfrm>
          <a:prstGeom prst="rect">
            <a:avLst/>
          </a:prstGeom>
        </p:spPr>
        <p:txBody>
          <a:bodyPr wrap="square">
            <a:spAutoFit/>
          </a:bodyPr>
          <a:lstStyle/>
          <a:p>
            <a:pPr algn="ctr"/>
            <a:r>
              <a:rPr lang="en-US" sz="3600" b="0" dirty="0">
                <a:solidFill>
                  <a:schemeClr val="bg2"/>
                </a:solidFill>
                <a:latin typeface="Tw Cen MT" panose="020B0602020104020603" pitchFamily="34" charset="0"/>
                <a:ea typeface="Cambria" panose="02040503050406030204" pitchFamily="18" charset="0"/>
              </a:rPr>
              <a:t>As of April 6, 2020, universities and other tertiary education institutions were closed in </a:t>
            </a:r>
            <a:r>
              <a:rPr lang="en-US" sz="3600" b="0" dirty="0">
                <a:solidFill>
                  <a:schemeClr val="bg2"/>
                </a:solidFill>
                <a:highlight>
                  <a:srgbClr val="CA2111"/>
                </a:highlight>
                <a:latin typeface="Tw Cen MT" panose="020B0602020104020603" pitchFamily="34" charset="0"/>
                <a:ea typeface="Cambria" panose="02040503050406030204" pitchFamily="18" charset="0"/>
              </a:rPr>
              <a:t>170 countries</a:t>
            </a:r>
            <a:r>
              <a:rPr lang="en-US" sz="3600" b="0" dirty="0">
                <a:solidFill>
                  <a:schemeClr val="bg2"/>
                </a:solidFill>
                <a:latin typeface="Tw Cen MT" panose="020B0602020104020603" pitchFamily="34" charset="0"/>
                <a:ea typeface="Cambria" panose="02040503050406030204" pitchFamily="18" charset="0"/>
              </a:rPr>
              <a:t> and communities, and </a:t>
            </a:r>
            <a:r>
              <a:rPr lang="en-US" sz="3600" b="0" dirty="0">
                <a:solidFill>
                  <a:schemeClr val="bg2"/>
                </a:solidFill>
                <a:highlight>
                  <a:srgbClr val="CA2111"/>
                </a:highlight>
                <a:latin typeface="Tw Cen MT" panose="020B0602020104020603" pitchFamily="34" charset="0"/>
                <a:ea typeface="Cambria" panose="02040503050406030204" pitchFamily="18" charset="0"/>
              </a:rPr>
              <a:t>more than 220 million post-secondary students</a:t>
            </a:r>
            <a:r>
              <a:rPr lang="en-US" sz="3600" b="0" dirty="0">
                <a:solidFill>
                  <a:schemeClr val="bg2"/>
                </a:solidFill>
                <a:latin typeface="Tw Cen MT" panose="020B0602020104020603" pitchFamily="34" charset="0"/>
                <a:ea typeface="Cambria" panose="02040503050406030204" pitchFamily="18" charset="0"/>
              </a:rPr>
              <a:t>—13% of the total number of students affected globally—have already </a:t>
            </a:r>
            <a:r>
              <a:rPr lang="en-US" sz="3600" b="0" dirty="0">
                <a:solidFill>
                  <a:schemeClr val="bg2"/>
                </a:solidFill>
                <a:highlight>
                  <a:srgbClr val="CA2111"/>
                </a:highlight>
                <a:latin typeface="Tw Cen MT" panose="020B0602020104020603" pitchFamily="34" charset="0"/>
                <a:ea typeface="Cambria" panose="02040503050406030204" pitchFamily="18" charset="0"/>
              </a:rPr>
              <a:t>had their studies ended or significantly disrupted</a:t>
            </a:r>
            <a:r>
              <a:rPr lang="en-US" sz="3600" b="0" dirty="0">
                <a:solidFill>
                  <a:schemeClr val="bg2"/>
                </a:solidFill>
                <a:latin typeface="Tw Cen MT" panose="020B0602020104020603" pitchFamily="34" charset="0"/>
                <a:ea typeface="Cambria" panose="02040503050406030204" pitchFamily="18" charset="0"/>
              </a:rPr>
              <a:t> due to COVID-19</a:t>
            </a:r>
            <a:endParaRPr lang="en-US" sz="3600" b="0" dirty="0">
              <a:solidFill>
                <a:schemeClr val="bg2"/>
              </a:solidFill>
              <a:latin typeface="Tw Cen MT" panose="020B0602020104020603" pitchFamily="34" charset="0"/>
            </a:endParaRPr>
          </a:p>
        </p:txBody>
      </p:sp>
      <p:sp>
        <p:nvSpPr>
          <p:cNvPr id="6" name="Footer Placeholder 5">
            <a:extLst>
              <a:ext uri="{FF2B5EF4-FFF2-40B4-BE49-F238E27FC236}">
                <a16:creationId xmlns:a16="http://schemas.microsoft.com/office/drawing/2014/main" id="{E049D841-947D-4226-BC43-AF476FC037F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World Bank</a:t>
            </a:r>
          </a:p>
        </p:txBody>
      </p:sp>
    </p:spTree>
    <p:extLst>
      <p:ext uri="{BB962C8B-B14F-4D97-AF65-F5344CB8AC3E}">
        <p14:creationId xmlns:p14="http://schemas.microsoft.com/office/powerpoint/2010/main" val="378214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644CF6-4F5E-4178-888D-F5FC5440757E}"/>
              </a:ext>
            </a:extLst>
          </p:cNvPr>
          <p:cNvSpPr txBox="1">
            <a:spLocks/>
          </p:cNvSpPr>
          <p:nvPr/>
        </p:nvSpPr>
        <p:spPr>
          <a:xfrm>
            <a:off x="3352800" y="70887"/>
            <a:ext cx="5486400" cy="906192"/>
          </a:xfrm>
          <a:solidFill>
            <a:srgbClr val="754F4B"/>
          </a:solidFill>
        </p:spPr>
        <p:txBody>
          <a:bodyPr anchor="b"/>
          <a:lstStyle>
            <a:lvl1pPr algn="ctr" rtl="0" eaLnBrk="0" fontAlgn="base" hangingPunct="0">
              <a:spcBef>
                <a:spcPct val="0"/>
              </a:spcBef>
              <a:spcAft>
                <a:spcPct val="0"/>
              </a:spcAft>
              <a:defRPr sz="6000" cap="all">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5pPr>
            <a:lvl6pPr marL="457189" algn="ctr" rtl="0" eaLnBrk="1" fontAlgn="base" hangingPunct="1">
              <a:spcBef>
                <a:spcPct val="0"/>
              </a:spcBef>
              <a:spcAft>
                <a:spcPct val="0"/>
              </a:spcAft>
              <a:defRPr sz="2600" b="1">
                <a:solidFill>
                  <a:srgbClr val="014C6D"/>
                </a:solidFill>
                <a:latin typeface="Trebuchet MS" pitchFamily="34" charset="0"/>
              </a:defRPr>
            </a:lvl6pPr>
            <a:lvl7pPr marL="914377" algn="ctr" rtl="0" eaLnBrk="1" fontAlgn="base" hangingPunct="1">
              <a:spcBef>
                <a:spcPct val="0"/>
              </a:spcBef>
              <a:spcAft>
                <a:spcPct val="0"/>
              </a:spcAft>
              <a:defRPr sz="2600" b="1">
                <a:solidFill>
                  <a:srgbClr val="014C6D"/>
                </a:solidFill>
                <a:latin typeface="Trebuchet MS" pitchFamily="34" charset="0"/>
              </a:defRPr>
            </a:lvl7pPr>
            <a:lvl8pPr marL="1371566" algn="ctr" rtl="0" eaLnBrk="1" fontAlgn="base" hangingPunct="1">
              <a:spcBef>
                <a:spcPct val="0"/>
              </a:spcBef>
              <a:spcAft>
                <a:spcPct val="0"/>
              </a:spcAft>
              <a:defRPr sz="2600" b="1">
                <a:solidFill>
                  <a:srgbClr val="014C6D"/>
                </a:solidFill>
                <a:latin typeface="Trebuchet MS" pitchFamily="34" charset="0"/>
              </a:defRPr>
            </a:lvl8pPr>
            <a:lvl9pPr marL="1828754" algn="ctr" rtl="0" eaLnBrk="1" fontAlgn="base" hangingPunct="1">
              <a:spcBef>
                <a:spcPct val="0"/>
              </a:spcBef>
              <a:spcAft>
                <a:spcPct val="0"/>
              </a:spcAft>
              <a:defRPr sz="2600" b="1">
                <a:solidFill>
                  <a:srgbClr val="014C6D"/>
                </a:solidFill>
                <a:latin typeface="Trebuchet MS" pitchFamily="34" charset="0"/>
              </a:defRPr>
            </a:lvl9pPr>
          </a:lstStyle>
          <a:p>
            <a:r>
              <a:rPr lang="en-US" sz="3600" b="0" kern="0" dirty="0">
                <a:solidFill>
                  <a:schemeClr val="bg2"/>
                </a:solidFill>
                <a:latin typeface="Tw Cen MT" panose="020B0602020104020603" pitchFamily="34" charset="0"/>
                <a:cs typeface="Tunga" panose="020B0502040204020203" pitchFamily="34" charset="0"/>
              </a:rPr>
              <a:t>IMMEDIATE CHALLENGES</a:t>
            </a:r>
          </a:p>
        </p:txBody>
      </p:sp>
      <p:sp>
        <p:nvSpPr>
          <p:cNvPr id="3" name="Footer Placeholder 2">
            <a:extLst>
              <a:ext uri="{FF2B5EF4-FFF2-40B4-BE49-F238E27FC236}">
                <a16:creationId xmlns:a16="http://schemas.microsoft.com/office/drawing/2014/main" id="{02FFBBC2-0D34-4ADF-8F7D-97CB2283E8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World Bank</a:t>
            </a:r>
            <a:endParaRPr lang="en-US" dirty="0"/>
          </a:p>
        </p:txBody>
      </p:sp>
      <p:sp>
        <p:nvSpPr>
          <p:cNvPr id="48" name="Rectangle 47">
            <a:extLst>
              <a:ext uri="{FF2B5EF4-FFF2-40B4-BE49-F238E27FC236}">
                <a16:creationId xmlns:a16="http://schemas.microsoft.com/office/drawing/2014/main" id="{F140445F-D291-4B82-9E3C-E3B9A5563652}"/>
              </a:ext>
            </a:extLst>
          </p:cNvPr>
          <p:cNvSpPr/>
          <p:nvPr/>
        </p:nvSpPr>
        <p:spPr bwMode="auto">
          <a:xfrm>
            <a:off x="9728" y="1206230"/>
            <a:ext cx="2431915" cy="2222770"/>
          </a:xfrm>
          <a:prstGeom prst="rect">
            <a:avLst/>
          </a:prstGeom>
          <a:solidFill>
            <a:srgbClr val="EFEF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0" name="Rectangle 49">
            <a:extLst>
              <a:ext uri="{FF2B5EF4-FFF2-40B4-BE49-F238E27FC236}">
                <a16:creationId xmlns:a16="http://schemas.microsoft.com/office/drawing/2014/main" id="{20F29D74-1A63-4D53-9926-83390C5A6531}"/>
              </a:ext>
            </a:extLst>
          </p:cNvPr>
          <p:cNvSpPr/>
          <p:nvPr/>
        </p:nvSpPr>
        <p:spPr bwMode="auto">
          <a:xfrm>
            <a:off x="2441643" y="1206230"/>
            <a:ext cx="2431915" cy="2222770"/>
          </a:xfrm>
          <a:prstGeom prst="rect">
            <a:avLst/>
          </a:prstGeom>
          <a:solidFill>
            <a:srgbClr val="C9CBC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2" name="Rectangle 51">
            <a:extLst>
              <a:ext uri="{FF2B5EF4-FFF2-40B4-BE49-F238E27FC236}">
                <a16:creationId xmlns:a16="http://schemas.microsoft.com/office/drawing/2014/main" id="{CBF66393-D7D9-4A4B-848F-957CC742BD99}"/>
              </a:ext>
            </a:extLst>
          </p:cNvPr>
          <p:cNvSpPr/>
          <p:nvPr/>
        </p:nvSpPr>
        <p:spPr bwMode="auto">
          <a:xfrm>
            <a:off x="2441643" y="3422507"/>
            <a:ext cx="2431915" cy="2222770"/>
          </a:xfrm>
          <a:prstGeom prst="rect">
            <a:avLst/>
          </a:prstGeom>
          <a:solidFill>
            <a:srgbClr val="CA21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3" name="Rectangle 52">
            <a:extLst>
              <a:ext uri="{FF2B5EF4-FFF2-40B4-BE49-F238E27FC236}">
                <a16:creationId xmlns:a16="http://schemas.microsoft.com/office/drawing/2014/main" id="{B3EF172D-7974-4150-9EE9-54410587934E}"/>
              </a:ext>
            </a:extLst>
          </p:cNvPr>
          <p:cNvSpPr/>
          <p:nvPr/>
        </p:nvSpPr>
        <p:spPr bwMode="auto">
          <a:xfrm>
            <a:off x="4873558" y="3426891"/>
            <a:ext cx="2431915" cy="2222770"/>
          </a:xfrm>
          <a:prstGeom prst="rect">
            <a:avLst/>
          </a:prstGeom>
          <a:solidFill>
            <a:srgbClr val="EFEF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56" name="Graphic 26" descr="Needle">
            <a:extLst>
              <a:ext uri="{FF2B5EF4-FFF2-40B4-BE49-F238E27FC236}">
                <a16:creationId xmlns:a16="http://schemas.microsoft.com/office/drawing/2014/main" id="{A879C045-4411-4D73-9BCE-DEE1D686DF5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92813" y="1614790"/>
            <a:ext cx="924709" cy="924709"/>
          </a:xfrm>
          <a:prstGeom prst="rect">
            <a:avLst/>
          </a:prstGeom>
        </p:spPr>
      </p:pic>
      <p:pic>
        <p:nvPicPr>
          <p:cNvPr id="60" name="Graphic 36" descr="Transfer">
            <a:extLst>
              <a:ext uri="{FF2B5EF4-FFF2-40B4-BE49-F238E27FC236}">
                <a16:creationId xmlns:a16="http://schemas.microsoft.com/office/drawing/2014/main" id="{BD3B7F3F-A9A7-44BF-87D9-4F4E364FAA6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6292" y="3985118"/>
            <a:ext cx="914400" cy="914400"/>
          </a:xfrm>
          <a:prstGeom prst="rect">
            <a:avLst/>
          </a:prstGeom>
        </p:spPr>
      </p:pic>
      <p:sp>
        <p:nvSpPr>
          <p:cNvPr id="61" name="Rectangle 60">
            <a:extLst>
              <a:ext uri="{FF2B5EF4-FFF2-40B4-BE49-F238E27FC236}">
                <a16:creationId xmlns:a16="http://schemas.microsoft.com/office/drawing/2014/main" id="{B4AC4376-634B-46F0-B627-721EE033B4ED}"/>
              </a:ext>
            </a:extLst>
          </p:cNvPr>
          <p:cNvSpPr/>
          <p:nvPr/>
        </p:nvSpPr>
        <p:spPr>
          <a:xfrm>
            <a:off x="22696" y="2837815"/>
            <a:ext cx="2402731" cy="600164"/>
          </a:xfrm>
          <a:prstGeom prst="rect">
            <a:avLst/>
          </a:prstGeom>
        </p:spPr>
        <p:txBody>
          <a:bodyPr wrap="square">
            <a:spAutoFit/>
          </a:bodyPr>
          <a:lstStyle/>
          <a:p>
            <a:pPr algn="ctr"/>
            <a:r>
              <a:rPr lang="en-US" sz="1650" b="0" dirty="0">
                <a:solidFill>
                  <a:schemeClr val="tx2"/>
                </a:solidFill>
                <a:latin typeface="Tw Cen MT" panose="020B0602020104020603" pitchFamily="34" charset="0"/>
                <a:ea typeface="Cambria" panose="02040503050406030204" pitchFamily="18" charset="0"/>
              </a:rPr>
              <a:t>Broadscale </a:t>
            </a:r>
          </a:p>
          <a:p>
            <a:pPr algn="ctr"/>
            <a:r>
              <a:rPr lang="en-US" sz="1650" dirty="0">
                <a:solidFill>
                  <a:schemeClr val="tx2"/>
                </a:solidFill>
                <a:latin typeface="Tw Cen MT" panose="020B0602020104020603" pitchFamily="34" charset="0"/>
                <a:ea typeface="Cambria" panose="02040503050406030204" pitchFamily="18" charset="0"/>
              </a:rPr>
              <a:t>Institutional Disruption</a:t>
            </a:r>
            <a:endParaRPr lang="en-US" sz="1650" dirty="0">
              <a:solidFill>
                <a:schemeClr val="tx2"/>
              </a:solidFill>
              <a:latin typeface="Tw Cen MT" panose="020B0602020104020603" pitchFamily="34" charset="0"/>
            </a:endParaRPr>
          </a:p>
        </p:txBody>
      </p:sp>
      <p:sp>
        <p:nvSpPr>
          <p:cNvPr id="62" name="Rectangle 61">
            <a:extLst>
              <a:ext uri="{FF2B5EF4-FFF2-40B4-BE49-F238E27FC236}">
                <a16:creationId xmlns:a16="http://schemas.microsoft.com/office/drawing/2014/main" id="{23218EE6-8CA3-49D8-A595-1D5ADD86AD40}"/>
              </a:ext>
            </a:extLst>
          </p:cNvPr>
          <p:cNvSpPr/>
          <p:nvPr/>
        </p:nvSpPr>
        <p:spPr>
          <a:xfrm>
            <a:off x="2425427" y="2803476"/>
            <a:ext cx="2402731" cy="600164"/>
          </a:xfrm>
          <a:prstGeom prst="rect">
            <a:avLst/>
          </a:prstGeom>
        </p:spPr>
        <p:txBody>
          <a:bodyPr wrap="square">
            <a:spAutoFit/>
          </a:bodyPr>
          <a:lstStyle/>
          <a:p>
            <a:pPr algn="ctr"/>
            <a:r>
              <a:rPr lang="en-US" sz="1650" b="0" dirty="0">
                <a:solidFill>
                  <a:schemeClr val="tx2"/>
                </a:solidFill>
                <a:latin typeface="Tw Cen MT" panose="020B0602020104020603" pitchFamily="34" charset="0"/>
                <a:ea typeface="Cambria" panose="02040503050406030204" pitchFamily="18" charset="0"/>
              </a:rPr>
              <a:t>Staff and Student </a:t>
            </a:r>
            <a:r>
              <a:rPr lang="en-US" sz="1650" dirty="0">
                <a:solidFill>
                  <a:schemeClr val="tx2"/>
                </a:solidFill>
                <a:latin typeface="Tw Cen MT" panose="020B0602020104020603" pitchFamily="34" charset="0"/>
                <a:ea typeface="Cambria" panose="02040503050406030204" pitchFamily="18" charset="0"/>
              </a:rPr>
              <a:t>Illnesses</a:t>
            </a:r>
          </a:p>
        </p:txBody>
      </p:sp>
      <p:grpSp>
        <p:nvGrpSpPr>
          <p:cNvPr id="63" name="Group 62">
            <a:extLst>
              <a:ext uri="{FF2B5EF4-FFF2-40B4-BE49-F238E27FC236}">
                <a16:creationId xmlns:a16="http://schemas.microsoft.com/office/drawing/2014/main" id="{282F2D21-A77D-45D8-9188-D3D79E929C0B}"/>
              </a:ext>
            </a:extLst>
          </p:cNvPr>
          <p:cNvGrpSpPr/>
          <p:nvPr/>
        </p:nvGrpSpPr>
        <p:grpSpPr>
          <a:xfrm>
            <a:off x="7305473" y="3426891"/>
            <a:ext cx="2431915" cy="2222770"/>
            <a:chOff x="9728" y="3429000"/>
            <a:chExt cx="2431915" cy="2222770"/>
          </a:xfrm>
        </p:grpSpPr>
        <p:sp>
          <p:nvSpPr>
            <p:cNvPr id="65" name="Rectangle 64">
              <a:extLst>
                <a:ext uri="{FF2B5EF4-FFF2-40B4-BE49-F238E27FC236}">
                  <a16:creationId xmlns:a16="http://schemas.microsoft.com/office/drawing/2014/main" id="{84660A91-271C-47AA-9D78-BE44A7FFF110}"/>
                </a:ext>
              </a:extLst>
            </p:cNvPr>
            <p:cNvSpPr/>
            <p:nvPr/>
          </p:nvSpPr>
          <p:spPr bwMode="auto">
            <a:xfrm>
              <a:off x="9728" y="3429000"/>
              <a:ext cx="2431915" cy="22227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66" name="Graphic 32" descr="Microscope">
              <a:extLst>
                <a:ext uri="{FF2B5EF4-FFF2-40B4-BE49-F238E27FC236}">
                  <a16:creationId xmlns:a16="http://schemas.microsoft.com/office/drawing/2014/main" id="{1142B74B-36D0-42CF-8634-FBF652B35E3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1619" y="3838748"/>
              <a:ext cx="914400" cy="914400"/>
            </a:xfrm>
            <a:prstGeom prst="rect">
              <a:avLst/>
            </a:prstGeom>
          </p:spPr>
        </p:pic>
        <p:sp>
          <p:nvSpPr>
            <p:cNvPr id="67" name="Rectangle 66">
              <a:extLst>
                <a:ext uri="{FF2B5EF4-FFF2-40B4-BE49-F238E27FC236}">
                  <a16:creationId xmlns:a16="http://schemas.microsoft.com/office/drawing/2014/main" id="{4283C321-D645-4648-AA38-DCF66125C838}"/>
                </a:ext>
              </a:extLst>
            </p:cNvPr>
            <p:cNvSpPr/>
            <p:nvPr/>
          </p:nvSpPr>
          <p:spPr>
            <a:xfrm>
              <a:off x="19879" y="4948137"/>
              <a:ext cx="2402731" cy="600164"/>
            </a:xfrm>
            <a:prstGeom prst="rect">
              <a:avLst/>
            </a:prstGeom>
          </p:spPr>
          <p:txBody>
            <a:bodyPr wrap="square">
              <a:spAutoFit/>
            </a:bodyPr>
            <a:lstStyle/>
            <a:p>
              <a:pPr algn="ctr"/>
              <a:r>
                <a:rPr lang="en-US" sz="1650" b="0" dirty="0">
                  <a:solidFill>
                    <a:schemeClr val="bg1"/>
                  </a:solidFill>
                  <a:latin typeface="Tw Cen MT" panose="020B0602020104020603" pitchFamily="34" charset="0"/>
                  <a:ea typeface="Cambria" panose="02040503050406030204" pitchFamily="18" charset="0"/>
                </a:rPr>
                <a:t>Maintaining or Closing </a:t>
              </a:r>
              <a:r>
                <a:rPr lang="en-US" sz="1650" dirty="0">
                  <a:solidFill>
                    <a:schemeClr val="bg1"/>
                  </a:solidFill>
                  <a:latin typeface="Tw Cen MT" panose="020B0602020104020603" pitchFamily="34" charset="0"/>
                  <a:ea typeface="Cambria" panose="02040503050406030204" pitchFamily="18" charset="0"/>
                </a:rPr>
                <a:t>Research Operations</a:t>
              </a:r>
            </a:p>
          </p:txBody>
        </p:sp>
      </p:grpSp>
      <p:sp>
        <p:nvSpPr>
          <p:cNvPr id="68" name="Rectangle 67">
            <a:extLst>
              <a:ext uri="{FF2B5EF4-FFF2-40B4-BE49-F238E27FC236}">
                <a16:creationId xmlns:a16="http://schemas.microsoft.com/office/drawing/2014/main" id="{35430CF5-5277-4413-B9E0-9AE297ADCEFD}"/>
              </a:ext>
            </a:extLst>
          </p:cNvPr>
          <p:cNvSpPr/>
          <p:nvPr/>
        </p:nvSpPr>
        <p:spPr>
          <a:xfrm>
            <a:off x="2422610" y="4957865"/>
            <a:ext cx="2402731" cy="600164"/>
          </a:xfrm>
          <a:prstGeom prst="rect">
            <a:avLst/>
          </a:prstGeom>
        </p:spPr>
        <p:txBody>
          <a:bodyPr wrap="square">
            <a:spAutoFit/>
          </a:bodyPr>
          <a:lstStyle/>
          <a:p>
            <a:pPr algn="ctr"/>
            <a:r>
              <a:rPr lang="en-US" sz="1650" b="0" dirty="0">
                <a:solidFill>
                  <a:schemeClr val="bg1"/>
                </a:solidFill>
                <a:latin typeface="Tw Cen MT" panose="020B0602020104020603" pitchFamily="34" charset="0"/>
                <a:ea typeface="Cambria" panose="02040503050406030204" pitchFamily="18" charset="0"/>
              </a:rPr>
              <a:t>Curtailing </a:t>
            </a:r>
            <a:r>
              <a:rPr lang="en-US" sz="1650" dirty="0">
                <a:solidFill>
                  <a:schemeClr val="bg1"/>
                </a:solidFill>
                <a:latin typeface="Tw Cen MT" panose="020B0602020104020603" pitchFamily="34" charset="0"/>
                <a:ea typeface="Cambria" panose="02040503050406030204" pitchFamily="18" charset="0"/>
              </a:rPr>
              <a:t>International Mobility</a:t>
            </a:r>
          </a:p>
        </p:txBody>
      </p:sp>
      <p:grpSp>
        <p:nvGrpSpPr>
          <p:cNvPr id="69" name="Group 68">
            <a:extLst>
              <a:ext uri="{FF2B5EF4-FFF2-40B4-BE49-F238E27FC236}">
                <a16:creationId xmlns:a16="http://schemas.microsoft.com/office/drawing/2014/main" id="{676AE8A2-BF8C-4D26-A849-DF021FC16570}"/>
              </a:ext>
            </a:extLst>
          </p:cNvPr>
          <p:cNvGrpSpPr/>
          <p:nvPr/>
        </p:nvGrpSpPr>
        <p:grpSpPr>
          <a:xfrm>
            <a:off x="7140102" y="1189722"/>
            <a:ext cx="2714017" cy="2244136"/>
            <a:chOff x="7140102" y="3397906"/>
            <a:chExt cx="2714017" cy="2244136"/>
          </a:xfrm>
        </p:grpSpPr>
        <p:pic>
          <p:nvPicPr>
            <p:cNvPr id="70" name="Picture 69" descr="A close up of a logo&#10;&#10;Description automatically generated">
              <a:extLst>
                <a:ext uri="{FF2B5EF4-FFF2-40B4-BE49-F238E27FC236}">
                  <a16:creationId xmlns:a16="http://schemas.microsoft.com/office/drawing/2014/main" id="{460A50C1-E2E2-496B-AE7F-AD8F3E5027CD}"/>
                </a:ext>
              </a:extLst>
            </p:cNvPr>
            <p:cNvPicPr>
              <a:picLocks/>
            </p:cNvPicPr>
            <p:nvPr/>
          </p:nvPicPr>
          <p:blipFill rotWithShape="1">
            <a:blip r:embed="rId8">
              <a:extLst>
                <a:ext uri="{28A0092B-C50C-407E-A947-70E740481C1C}">
                  <a14:useLocalDpi xmlns:a14="http://schemas.microsoft.com/office/drawing/2010/main" val="0"/>
                </a:ext>
              </a:extLst>
            </a:blip>
            <a:srcRect l="38240" t="21893" r="38302" b="34886"/>
            <a:stretch/>
          </p:blipFill>
          <p:spPr>
            <a:xfrm>
              <a:off x="7140102" y="3397906"/>
              <a:ext cx="2714017" cy="2244136"/>
            </a:xfrm>
            <a:prstGeom prst="rect">
              <a:avLst/>
            </a:prstGeom>
          </p:spPr>
        </p:pic>
        <p:sp>
          <p:nvSpPr>
            <p:cNvPr id="71" name="Rectangle 70">
              <a:extLst>
                <a:ext uri="{FF2B5EF4-FFF2-40B4-BE49-F238E27FC236}">
                  <a16:creationId xmlns:a16="http://schemas.microsoft.com/office/drawing/2014/main" id="{A38314D1-6FCC-4686-A8FF-4A9CD60A1720}"/>
                </a:ext>
              </a:extLst>
            </p:cNvPr>
            <p:cNvSpPr/>
            <p:nvPr/>
          </p:nvSpPr>
          <p:spPr bwMode="auto">
            <a:xfrm>
              <a:off x="7305473" y="3411456"/>
              <a:ext cx="2436295" cy="2230585"/>
            </a:xfrm>
            <a:prstGeom prst="rect">
              <a:avLst/>
            </a:prstGeom>
            <a:solidFill>
              <a:srgbClr val="C9CBCB">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72" name="Rectangle 71">
              <a:extLst>
                <a:ext uri="{FF2B5EF4-FFF2-40B4-BE49-F238E27FC236}">
                  <a16:creationId xmlns:a16="http://schemas.microsoft.com/office/drawing/2014/main" id="{A4E1C664-CC90-4D5C-BCFD-26394083DD83}"/>
                </a:ext>
              </a:extLst>
            </p:cNvPr>
            <p:cNvSpPr/>
            <p:nvPr/>
          </p:nvSpPr>
          <p:spPr>
            <a:xfrm>
              <a:off x="7441659" y="3861880"/>
              <a:ext cx="2324912" cy="600164"/>
            </a:xfrm>
            <a:prstGeom prst="rect">
              <a:avLst/>
            </a:prstGeom>
          </p:spPr>
          <p:txBody>
            <a:bodyPr wrap="square">
              <a:spAutoFit/>
            </a:bodyPr>
            <a:lstStyle/>
            <a:p>
              <a:pPr algn="ctr"/>
              <a:r>
                <a:rPr lang="en-US" sz="1650" dirty="0">
                  <a:solidFill>
                    <a:schemeClr val="tx2"/>
                  </a:solidFill>
                  <a:latin typeface="Tw Cen MT" panose="020B0602020104020603" pitchFamily="34" charset="0"/>
                  <a:ea typeface="Cambria" panose="02040503050406030204" pitchFamily="18" charset="0"/>
                </a:rPr>
                <a:t>Student Loan Maintenance</a:t>
              </a:r>
            </a:p>
          </p:txBody>
        </p:sp>
      </p:grpSp>
      <p:pic>
        <p:nvPicPr>
          <p:cNvPr id="73" name="Graphic 28" descr="Disk">
            <a:extLst>
              <a:ext uri="{FF2B5EF4-FFF2-40B4-BE49-F238E27FC236}">
                <a16:creationId xmlns:a16="http://schemas.microsoft.com/office/drawing/2014/main" id="{E64154FA-BCC7-4208-90F2-7D1777EFB73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1563" y="3836639"/>
            <a:ext cx="914400" cy="914400"/>
          </a:xfrm>
          <a:prstGeom prst="rect">
            <a:avLst/>
          </a:prstGeom>
        </p:spPr>
      </p:pic>
      <p:sp>
        <p:nvSpPr>
          <p:cNvPr id="74" name="Rectangle 73">
            <a:extLst>
              <a:ext uri="{FF2B5EF4-FFF2-40B4-BE49-F238E27FC236}">
                <a16:creationId xmlns:a16="http://schemas.microsoft.com/office/drawing/2014/main" id="{BE70C4F8-AA1B-4C6B-B0F5-ED2935F45B38}"/>
              </a:ext>
            </a:extLst>
          </p:cNvPr>
          <p:cNvSpPr/>
          <p:nvPr/>
        </p:nvSpPr>
        <p:spPr>
          <a:xfrm>
            <a:off x="5000021" y="4899352"/>
            <a:ext cx="2402731" cy="600164"/>
          </a:xfrm>
          <a:prstGeom prst="rect">
            <a:avLst/>
          </a:prstGeom>
        </p:spPr>
        <p:txBody>
          <a:bodyPr wrap="square">
            <a:spAutoFit/>
          </a:bodyPr>
          <a:lstStyle/>
          <a:p>
            <a:pPr algn="ctr"/>
            <a:r>
              <a:rPr lang="en-US" sz="1650" b="0" dirty="0">
                <a:solidFill>
                  <a:schemeClr val="tx2"/>
                </a:solidFill>
                <a:latin typeface="Tw Cen MT" panose="020B0602020104020603" pitchFamily="34" charset="0"/>
                <a:ea typeface="Cambria" panose="02040503050406030204" pitchFamily="18" charset="0"/>
              </a:rPr>
              <a:t>Outdated Technology Platforms</a:t>
            </a:r>
            <a:endParaRPr lang="en-US" sz="1650" dirty="0">
              <a:solidFill>
                <a:schemeClr val="tx2"/>
              </a:solidFill>
              <a:latin typeface="Tw Cen MT" panose="020B0602020104020603" pitchFamily="34" charset="0"/>
              <a:ea typeface="Cambria" panose="02040503050406030204" pitchFamily="18" charset="0"/>
            </a:endParaRPr>
          </a:p>
        </p:txBody>
      </p:sp>
      <p:pic>
        <p:nvPicPr>
          <p:cNvPr id="75" name="Picture 74" descr="A picture containing flower&#10;&#10;Description automatically generated">
            <a:extLst>
              <a:ext uri="{FF2B5EF4-FFF2-40B4-BE49-F238E27FC236}">
                <a16:creationId xmlns:a16="http://schemas.microsoft.com/office/drawing/2014/main" id="{B5E72048-0D79-44A4-912D-BD55C5A5C384}"/>
              </a:ext>
            </a:extLst>
          </p:cNvPr>
          <p:cNvPicPr>
            <a:picLocks noChangeAspect="1"/>
          </p:cNvPicPr>
          <p:nvPr/>
        </p:nvPicPr>
        <p:blipFill rotWithShape="1">
          <a:blip r:embed="rId11">
            <a:extLst>
              <a:ext uri="{28A0092B-C50C-407E-A947-70E740481C1C}">
                <a14:useLocalDpi xmlns:a14="http://schemas.microsoft.com/office/drawing/2010/main" val="0"/>
              </a:ext>
            </a:extLst>
          </a:blip>
          <a:srcRect l="36736" t="38505" r="37977" b="29855"/>
          <a:stretch/>
        </p:blipFill>
        <p:spPr>
          <a:xfrm>
            <a:off x="498547" y="1707546"/>
            <a:ext cx="1445393" cy="1017289"/>
          </a:xfrm>
          <a:prstGeom prst="rect">
            <a:avLst/>
          </a:prstGeom>
        </p:spPr>
      </p:pic>
      <p:grpSp>
        <p:nvGrpSpPr>
          <p:cNvPr id="76" name="Group 75">
            <a:extLst>
              <a:ext uri="{FF2B5EF4-FFF2-40B4-BE49-F238E27FC236}">
                <a16:creationId xmlns:a16="http://schemas.microsoft.com/office/drawing/2014/main" id="{5F980BD2-6C83-458D-B072-CEE4CB29ACDA}"/>
              </a:ext>
            </a:extLst>
          </p:cNvPr>
          <p:cNvGrpSpPr/>
          <p:nvPr/>
        </p:nvGrpSpPr>
        <p:grpSpPr>
          <a:xfrm>
            <a:off x="15240" y="3426890"/>
            <a:ext cx="2461195" cy="2215150"/>
            <a:chOff x="4866977" y="3411456"/>
            <a:chExt cx="2461195" cy="2236788"/>
          </a:xfrm>
        </p:grpSpPr>
        <p:pic>
          <p:nvPicPr>
            <p:cNvPr id="77" name="Picture 76" descr="A close up of a sign&#10;&#10;Description automatically generated">
              <a:extLst>
                <a:ext uri="{FF2B5EF4-FFF2-40B4-BE49-F238E27FC236}">
                  <a16:creationId xmlns:a16="http://schemas.microsoft.com/office/drawing/2014/main" id="{8CB2979E-311F-497F-B68D-DE4F14859D9B}"/>
                </a:ext>
              </a:extLst>
            </p:cNvPr>
            <p:cNvPicPr>
              <a:picLocks/>
            </p:cNvPicPr>
            <p:nvPr/>
          </p:nvPicPr>
          <p:blipFill>
            <a:blip r:embed="rId12" cstate="hqprint">
              <a:grayscl/>
              <a:extLst>
                <a:ext uri="{28A0092B-C50C-407E-A947-70E740481C1C}">
                  <a14:useLocalDpi xmlns:a14="http://schemas.microsoft.com/office/drawing/2010/main" val="0"/>
                </a:ext>
              </a:extLst>
            </a:blip>
            <a:stretch>
              <a:fillRect/>
            </a:stretch>
          </p:blipFill>
          <p:spPr>
            <a:xfrm>
              <a:off x="4866977" y="3411456"/>
              <a:ext cx="2432304" cy="2236788"/>
            </a:xfrm>
            <a:prstGeom prst="rect">
              <a:avLst/>
            </a:prstGeom>
            <a:solidFill>
              <a:srgbClr val="EFEFEF"/>
            </a:solidFill>
            <a:ln w="9525" cap="flat" cmpd="sng" algn="ctr">
              <a:noFill/>
              <a:prstDash val="solid"/>
              <a:round/>
              <a:headEnd type="none" w="med" len="med"/>
              <a:tailEnd type="none" w="med" len="med"/>
            </a:ln>
            <a:effectLst/>
          </p:spPr>
        </p:pic>
        <p:sp>
          <p:nvSpPr>
            <p:cNvPr id="78" name="Rectangle 77">
              <a:extLst>
                <a:ext uri="{FF2B5EF4-FFF2-40B4-BE49-F238E27FC236}">
                  <a16:creationId xmlns:a16="http://schemas.microsoft.com/office/drawing/2014/main" id="{0BDB4847-E55E-4556-9A79-6FDBA0E92A81}"/>
                </a:ext>
              </a:extLst>
            </p:cNvPr>
            <p:cNvSpPr/>
            <p:nvPr/>
          </p:nvSpPr>
          <p:spPr>
            <a:xfrm>
              <a:off x="4925441" y="5035974"/>
              <a:ext cx="2402731" cy="600164"/>
            </a:xfrm>
            <a:prstGeom prst="rect">
              <a:avLst/>
            </a:prstGeom>
          </p:spPr>
          <p:txBody>
            <a:bodyPr wrap="square">
              <a:spAutoFit/>
            </a:bodyPr>
            <a:lstStyle/>
            <a:p>
              <a:pPr algn="ctr"/>
              <a:r>
                <a:rPr lang="en-US" sz="1650" b="0" dirty="0">
                  <a:solidFill>
                    <a:schemeClr val="bg1"/>
                  </a:solidFill>
                  <a:latin typeface="Tw Cen MT" panose="020B0602020104020603" pitchFamily="34" charset="0"/>
                  <a:ea typeface="Cambria" panose="02040503050406030204" pitchFamily="18" charset="0"/>
                </a:rPr>
                <a:t>Staff and Faculty </a:t>
              </a:r>
              <a:r>
                <a:rPr lang="en-US" sz="1650" dirty="0">
                  <a:solidFill>
                    <a:schemeClr val="bg1"/>
                  </a:solidFill>
                  <a:latin typeface="Tw Cen MT" panose="020B0602020104020603" pitchFamily="34" charset="0"/>
                  <a:ea typeface="Cambria" panose="02040503050406030204" pitchFamily="18" charset="0"/>
                </a:rPr>
                <a:t>Furloughs</a:t>
              </a:r>
            </a:p>
          </p:txBody>
        </p:sp>
      </p:grpSp>
      <p:sp>
        <p:nvSpPr>
          <p:cNvPr id="79" name="Rectangle 78">
            <a:extLst>
              <a:ext uri="{FF2B5EF4-FFF2-40B4-BE49-F238E27FC236}">
                <a16:creationId xmlns:a16="http://schemas.microsoft.com/office/drawing/2014/main" id="{C27B142A-2946-4F44-B377-C4A10A91AC11}"/>
              </a:ext>
            </a:extLst>
          </p:cNvPr>
          <p:cNvSpPr/>
          <p:nvPr/>
        </p:nvSpPr>
        <p:spPr bwMode="auto">
          <a:xfrm>
            <a:off x="4873558" y="1206230"/>
            <a:ext cx="2431915" cy="22227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0" name="Rectangle 79">
            <a:extLst>
              <a:ext uri="{FF2B5EF4-FFF2-40B4-BE49-F238E27FC236}">
                <a16:creationId xmlns:a16="http://schemas.microsoft.com/office/drawing/2014/main" id="{89538828-725B-4A8C-B8C0-E3D675D5B4B9}"/>
              </a:ext>
            </a:extLst>
          </p:cNvPr>
          <p:cNvSpPr/>
          <p:nvPr/>
        </p:nvSpPr>
        <p:spPr>
          <a:xfrm>
            <a:off x="4763315" y="2821020"/>
            <a:ext cx="2649161" cy="600164"/>
          </a:xfrm>
          <a:prstGeom prst="rect">
            <a:avLst/>
          </a:prstGeom>
        </p:spPr>
        <p:txBody>
          <a:bodyPr wrap="square">
            <a:spAutoFit/>
          </a:bodyPr>
          <a:lstStyle/>
          <a:p>
            <a:pPr algn="ctr"/>
            <a:r>
              <a:rPr lang="en-US" sz="1650" b="0" dirty="0">
                <a:solidFill>
                  <a:schemeClr val="bg1"/>
                </a:solidFill>
                <a:latin typeface="Tw Cen MT" panose="020B0602020104020603" pitchFamily="34" charset="0"/>
                <a:ea typeface="Cambria" panose="02040503050406030204" pitchFamily="18" charset="0"/>
              </a:rPr>
              <a:t>Mass </a:t>
            </a:r>
          </a:p>
          <a:p>
            <a:pPr algn="ctr"/>
            <a:r>
              <a:rPr lang="en-US" sz="1650" dirty="0">
                <a:solidFill>
                  <a:schemeClr val="bg1"/>
                </a:solidFill>
                <a:latin typeface="Tw Cen MT" panose="020B0602020104020603" pitchFamily="34" charset="0"/>
                <a:ea typeface="Cambria" panose="02040503050406030204" pitchFamily="18" charset="0"/>
              </a:rPr>
              <a:t>Student Displacements</a:t>
            </a:r>
          </a:p>
        </p:txBody>
      </p:sp>
      <p:pic>
        <p:nvPicPr>
          <p:cNvPr id="81" name="Graphic 50" descr="Questions">
            <a:extLst>
              <a:ext uri="{FF2B5EF4-FFF2-40B4-BE49-F238E27FC236}">
                <a16:creationId xmlns:a16="http://schemas.microsoft.com/office/drawing/2014/main" id="{E317D24F-73DF-4315-B5D1-59C56363472D}"/>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46907" y="1792842"/>
            <a:ext cx="914400" cy="914400"/>
          </a:xfrm>
          <a:prstGeom prst="rect">
            <a:avLst/>
          </a:prstGeom>
        </p:spPr>
      </p:pic>
      <p:sp>
        <p:nvSpPr>
          <p:cNvPr id="82" name="Rectangle 81">
            <a:extLst>
              <a:ext uri="{FF2B5EF4-FFF2-40B4-BE49-F238E27FC236}">
                <a16:creationId xmlns:a16="http://schemas.microsoft.com/office/drawing/2014/main" id="{14FFB100-A6E6-4C8F-8C63-F7FB5733ADD2}"/>
              </a:ext>
            </a:extLst>
          </p:cNvPr>
          <p:cNvSpPr/>
          <p:nvPr/>
        </p:nvSpPr>
        <p:spPr bwMode="auto">
          <a:xfrm>
            <a:off x="9737388" y="1206230"/>
            <a:ext cx="2431915" cy="2222770"/>
          </a:xfrm>
          <a:prstGeom prst="rect">
            <a:avLst/>
          </a:prstGeom>
          <a:solidFill>
            <a:srgbClr val="CA21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83" name="Graphic 30" descr="Books">
            <a:extLst>
              <a:ext uri="{FF2B5EF4-FFF2-40B4-BE49-F238E27FC236}">
                <a16:creationId xmlns:a16="http://schemas.microsoft.com/office/drawing/2014/main" id="{8BC6C800-33FC-4BBC-98FC-653A2F864CAC}"/>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10737" y="1766318"/>
            <a:ext cx="914400" cy="914400"/>
          </a:xfrm>
          <a:prstGeom prst="rect">
            <a:avLst/>
          </a:prstGeom>
        </p:spPr>
      </p:pic>
      <p:sp>
        <p:nvSpPr>
          <p:cNvPr id="84" name="Rectangle 83">
            <a:extLst>
              <a:ext uri="{FF2B5EF4-FFF2-40B4-BE49-F238E27FC236}">
                <a16:creationId xmlns:a16="http://schemas.microsoft.com/office/drawing/2014/main" id="{7564C54C-520A-4A35-9635-BE6A01D29148}"/>
              </a:ext>
            </a:extLst>
          </p:cNvPr>
          <p:cNvSpPr/>
          <p:nvPr/>
        </p:nvSpPr>
        <p:spPr>
          <a:xfrm>
            <a:off x="9766572" y="2811292"/>
            <a:ext cx="2402731" cy="600164"/>
          </a:xfrm>
          <a:prstGeom prst="rect">
            <a:avLst/>
          </a:prstGeom>
        </p:spPr>
        <p:txBody>
          <a:bodyPr wrap="square">
            <a:spAutoFit/>
          </a:bodyPr>
          <a:lstStyle/>
          <a:p>
            <a:pPr algn="ctr"/>
            <a:r>
              <a:rPr lang="en-US" sz="1650" b="0" dirty="0">
                <a:solidFill>
                  <a:schemeClr val="bg1"/>
                </a:solidFill>
                <a:latin typeface="Tw Cen MT" panose="020B0602020104020603" pitchFamily="34" charset="0"/>
                <a:ea typeface="Cambria" panose="02040503050406030204" pitchFamily="18" charset="0"/>
              </a:rPr>
              <a:t>Maintaining </a:t>
            </a:r>
            <a:r>
              <a:rPr lang="en-US" sz="1650" dirty="0">
                <a:solidFill>
                  <a:schemeClr val="bg1"/>
                </a:solidFill>
                <a:latin typeface="Tw Cen MT" panose="020B0602020104020603" pitchFamily="34" charset="0"/>
                <a:ea typeface="Cambria" panose="02040503050406030204" pitchFamily="18" charset="0"/>
              </a:rPr>
              <a:t>Instructional Operations</a:t>
            </a:r>
          </a:p>
        </p:txBody>
      </p:sp>
      <p:sp>
        <p:nvSpPr>
          <p:cNvPr id="85" name="Rectangle 84">
            <a:extLst>
              <a:ext uri="{FF2B5EF4-FFF2-40B4-BE49-F238E27FC236}">
                <a16:creationId xmlns:a16="http://schemas.microsoft.com/office/drawing/2014/main" id="{B6C0B4DF-EEAF-463D-AA3C-CE92BB3C2702}"/>
              </a:ext>
            </a:extLst>
          </p:cNvPr>
          <p:cNvSpPr/>
          <p:nvPr/>
        </p:nvSpPr>
        <p:spPr bwMode="auto">
          <a:xfrm>
            <a:off x="9737388" y="3419272"/>
            <a:ext cx="2431915" cy="2222770"/>
          </a:xfrm>
          <a:prstGeom prst="rect">
            <a:avLst/>
          </a:prstGeom>
          <a:solidFill>
            <a:srgbClr val="C9CBC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86" name="Graphic 34" descr="Scales of justice">
            <a:extLst>
              <a:ext uri="{FF2B5EF4-FFF2-40B4-BE49-F238E27FC236}">
                <a16:creationId xmlns:a16="http://schemas.microsoft.com/office/drawing/2014/main" id="{C8B67362-DD36-407F-9D33-A4E634B233F6}"/>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10737" y="3859095"/>
            <a:ext cx="914400" cy="914400"/>
          </a:xfrm>
          <a:prstGeom prst="rect">
            <a:avLst/>
          </a:prstGeom>
        </p:spPr>
      </p:pic>
      <p:sp>
        <p:nvSpPr>
          <p:cNvPr id="87" name="Rectangle 86">
            <a:extLst>
              <a:ext uri="{FF2B5EF4-FFF2-40B4-BE49-F238E27FC236}">
                <a16:creationId xmlns:a16="http://schemas.microsoft.com/office/drawing/2014/main" id="{93791C2D-B218-4970-8E70-C557D6F9275E}"/>
              </a:ext>
            </a:extLst>
          </p:cNvPr>
          <p:cNvSpPr/>
          <p:nvPr/>
        </p:nvSpPr>
        <p:spPr>
          <a:xfrm>
            <a:off x="9854119" y="5034644"/>
            <a:ext cx="2324912" cy="346249"/>
          </a:xfrm>
          <a:prstGeom prst="rect">
            <a:avLst/>
          </a:prstGeom>
        </p:spPr>
        <p:txBody>
          <a:bodyPr wrap="square">
            <a:spAutoFit/>
          </a:bodyPr>
          <a:lstStyle/>
          <a:p>
            <a:pPr algn="ctr"/>
            <a:r>
              <a:rPr lang="en-US" sz="1650" b="0" dirty="0">
                <a:solidFill>
                  <a:schemeClr val="tx2"/>
                </a:solidFill>
                <a:latin typeface="Tw Cen MT" panose="020B0602020104020603" pitchFamily="34" charset="0"/>
                <a:ea typeface="Cambria" panose="02040503050406030204" pitchFamily="18" charset="0"/>
              </a:rPr>
              <a:t>Equity Implications</a:t>
            </a:r>
            <a:endParaRPr lang="en-US" sz="1650" dirty="0">
              <a:solidFill>
                <a:schemeClr val="tx2"/>
              </a:solidFill>
              <a:latin typeface="Tw Cen MT" panose="020B0602020104020603" pitchFamily="34" charset="0"/>
              <a:ea typeface="Cambria" panose="02040503050406030204" pitchFamily="18" charset="0"/>
            </a:endParaRPr>
          </a:p>
        </p:txBody>
      </p:sp>
    </p:spTree>
    <p:extLst>
      <p:ext uri="{BB962C8B-B14F-4D97-AF65-F5344CB8AC3E}">
        <p14:creationId xmlns:p14="http://schemas.microsoft.com/office/powerpoint/2010/main" val="357978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644CF6-4F5E-4178-888D-F5FC5440757E}"/>
              </a:ext>
            </a:extLst>
          </p:cNvPr>
          <p:cNvSpPr txBox="1">
            <a:spLocks/>
          </p:cNvSpPr>
          <p:nvPr/>
        </p:nvSpPr>
        <p:spPr>
          <a:xfrm>
            <a:off x="330741" y="304351"/>
            <a:ext cx="7383294" cy="906192"/>
          </a:xfrm>
          <a:solidFill>
            <a:schemeClr val="tx2"/>
          </a:solidFill>
        </p:spPr>
        <p:txBody>
          <a:bodyPr anchor="b"/>
          <a:lstStyle>
            <a:lvl1pPr algn="ctr" rtl="0" eaLnBrk="0" fontAlgn="base" hangingPunct="0">
              <a:spcBef>
                <a:spcPct val="0"/>
              </a:spcBef>
              <a:spcAft>
                <a:spcPct val="0"/>
              </a:spcAft>
              <a:defRPr sz="6000" cap="all">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5pPr>
            <a:lvl6pPr marL="457189" algn="ctr" rtl="0" eaLnBrk="1" fontAlgn="base" hangingPunct="1">
              <a:spcBef>
                <a:spcPct val="0"/>
              </a:spcBef>
              <a:spcAft>
                <a:spcPct val="0"/>
              </a:spcAft>
              <a:defRPr sz="2600" b="1">
                <a:solidFill>
                  <a:srgbClr val="014C6D"/>
                </a:solidFill>
                <a:latin typeface="Trebuchet MS" pitchFamily="34" charset="0"/>
              </a:defRPr>
            </a:lvl6pPr>
            <a:lvl7pPr marL="914377" algn="ctr" rtl="0" eaLnBrk="1" fontAlgn="base" hangingPunct="1">
              <a:spcBef>
                <a:spcPct val="0"/>
              </a:spcBef>
              <a:spcAft>
                <a:spcPct val="0"/>
              </a:spcAft>
              <a:defRPr sz="2600" b="1">
                <a:solidFill>
                  <a:srgbClr val="014C6D"/>
                </a:solidFill>
                <a:latin typeface="Trebuchet MS" pitchFamily="34" charset="0"/>
              </a:defRPr>
            </a:lvl7pPr>
            <a:lvl8pPr marL="1371566" algn="ctr" rtl="0" eaLnBrk="1" fontAlgn="base" hangingPunct="1">
              <a:spcBef>
                <a:spcPct val="0"/>
              </a:spcBef>
              <a:spcAft>
                <a:spcPct val="0"/>
              </a:spcAft>
              <a:defRPr sz="2600" b="1">
                <a:solidFill>
                  <a:srgbClr val="014C6D"/>
                </a:solidFill>
                <a:latin typeface="Trebuchet MS" pitchFamily="34" charset="0"/>
              </a:defRPr>
            </a:lvl8pPr>
            <a:lvl9pPr marL="1828754" algn="ctr" rtl="0" eaLnBrk="1" fontAlgn="base" hangingPunct="1">
              <a:spcBef>
                <a:spcPct val="0"/>
              </a:spcBef>
              <a:spcAft>
                <a:spcPct val="0"/>
              </a:spcAft>
              <a:defRPr sz="2600" b="1">
                <a:solidFill>
                  <a:srgbClr val="014C6D"/>
                </a:solidFill>
                <a:latin typeface="Trebuchet MS" pitchFamily="34" charset="0"/>
              </a:defRPr>
            </a:lvl9pPr>
          </a:lstStyle>
          <a:p>
            <a:pPr algn="l"/>
            <a:r>
              <a:rPr lang="en-US" sz="3600" b="0" kern="0" dirty="0">
                <a:solidFill>
                  <a:schemeClr val="bg2"/>
                </a:solidFill>
                <a:latin typeface="Tw Cen MT" panose="020B0602020104020603" pitchFamily="34" charset="0"/>
                <a:cs typeface="Tunga" panose="020B0502040204020203" pitchFamily="34" charset="0"/>
              </a:rPr>
              <a:t>immediate actions/considerations</a:t>
            </a:r>
          </a:p>
        </p:txBody>
      </p:sp>
      <p:sp>
        <p:nvSpPr>
          <p:cNvPr id="2" name="Rectangle 1">
            <a:extLst>
              <a:ext uri="{FF2B5EF4-FFF2-40B4-BE49-F238E27FC236}">
                <a16:creationId xmlns:a16="http://schemas.microsoft.com/office/drawing/2014/main" id="{AA3D8EA1-34F9-4100-84EA-D4D56703474E}"/>
              </a:ext>
            </a:extLst>
          </p:cNvPr>
          <p:cNvSpPr/>
          <p:nvPr/>
        </p:nvSpPr>
        <p:spPr>
          <a:xfrm>
            <a:off x="262646" y="2391252"/>
            <a:ext cx="5661497" cy="1754326"/>
          </a:xfrm>
          <a:prstGeom prst="rect">
            <a:avLst/>
          </a:prstGeom>
        </p:spPr>
        <p:txBody>
          <a:bodyPr wrap="square">
            <a:spAutoFit/>
          </a:bodyPr>
          <a:lstStyle/>
          <a:p>
            <a:pPr algn="ctr"/>
            <a:r>
              <a:rPr lang="en-US" sz="1800" b="0" dirty="0">
                <a:solidFill>
                  <a:schemeClr val="bg2"/>
                </a:solidFill>
                <a:latin typeface="Tw Cen MT" panose="020B0602020104020603" pitchFamily="34" charset="0"/>
                <a:ea typeface="Cambria" panose="02040503050406030204" pitchFamily="18" charset="0"/>
              </a:rPr>
              <a:t>Recognizing </a:t>
            </a:r>
            <a:r>
              <a:rPr lang="en-US" sz="1800" b="0" dirty="0">
                <a:solidFill>
                  <a:schemeClr val="bg2"/>
                </a:solidFill>
                <a:highlight>
                  <a:srgbClr val="CA2111"/>
                </a:highlight>
                <a:latin typeface="Tw Cen MT" panose="020B0602020104020603" pitchFamily="34" charset="0"/>
                <a:ea typeface="Cambria" panose="02040503050406030204" pitchFamily="18" charset="0"/>
              </a:rPr>
              <a:t>the  need for just-in-time support</a:t>
            </a:r>
            <a:r>
              <a:rPr lang="en-US" sz="1800" b="0" dirty="0">
                <a:solidFill>
                  <a:schemeClr val="bg2"/>
                </a:solidFill>
                <a:latin typeface="Tw Cen MT" panose="020B0602020104020603" pitchFamily="34" charset="0"/>
                <a:ea typeface="Cambria" panose="02040503050406030204" pitchFamily="18" charset="0"/>
              </a:rPr>
              <a:t> in the </a:t>
            </a:r>
            <a:r>
              <a:rPr lang="en-US" sz="1800" b="0" dirty="0">
                <a:solidFill>
                  <a:schemeClr val="bg2"/>
                </a:solidFill>
                <a:highlight>
                  <a:srgbClr val="CA2111"/>
                </a:highlight>
                <a:latin typeface="Tw Cen MT" panose="020B0602020104020603" pitchFamily="34" charset="0"/>
                <a:ea typeface="Cambria" panose="02040503050406030204" pitchFamily="18" charset="0"/>
              </a:rPr>
              <a:t>day-to-day adaptation</a:t>
            </a:r>
            <a:r>
              <a:rPr lang="en-US" sz="1800" b="0" dirty="0">
                <a:solidFill>
                  <a:schemeClr val="bg2"/>
                </a:solidFill>
                <a:latin typeface="Tw Cen MT" panose="020B0602020104020603" pitchFamily="34" charset="0"/>
                <a:ea typeface="Cambria" panose="02040503050406030204" pitchFamily="18" charset="0"/>
              </a:rPr>
              <a:t> of tertiary education delivery to the impact of the pandemic, a series of actions and considerations are which institutions can follow for the immediate and long-term </a:t>
            </a:r>
            <a:r>
              <a:rPr lang="en-US" sz="1800" b="0" dirty="0">
                <a:solidFill>
                  <a:schemeClr val="bg2"/>
                </a:solidFill>
                <a:highlight>
                  <a:srgbClr val="CA2111"/>
                </a:highlight>
                <a:latin typeface="Tw Cen MT" panose="020B0602020104020603" pitchFamily="34" charset="0"/>
                <a:ea typeface="Cambria" panose="02040503050406030204" pitchFamily="18" charset="0"/>
              </a:rPr>
              <a:t>adaptation to the changed environment for tertiary education</a:t>
            </a:r>
            <a:endParaRPr lang="en-US" sz="1800" b="0" dirty="0">
              <a:solidFill>
                <a:schemeClr val="bg2"/>
              </a:solidFill>
              <a:highlight>
                <a:srgbClr val="CA2111"/>
              </a:highlight>
              <a:latin typeface="Tw Cen MT" panose="020B0602020104020603" pitchFamily="34" charset="0"/>
            </a:endParaRPr>
          </a:p>
        </p:txBody>
      </p:sp>
      <p:sp>
        <p:nvSpPr>
          <p:cNvPr id="19" name="Title 1">
            <a:extLst>
              <a:ext uri="{FF2B5EF4-FFF2-40B4-BE49-F238E27FC236}">
                <a16:creationId xmlns:a16="http://schemas.microsoft.com/office/drawing/2014/main" id="{99DAF2EC-C584-44AA-8537-A6980E9516B1}"/>
              </a:ext>
            </a:extLst>
          </p:cNvPr>
          <p:cNvSpPr txBox="1">
            <a:spLocks/>
          </p:cNvSpPr>
          <p:nvPr/>
        </p:nvSpPr>
        <p:spPr>
          <a:xfrm>
            <a:off x="112399" y="4496671"/>
            <a:ext cx="5795158" cy="774069"/>
          </a:xfrm>
        </p:spPr>
        <p:txBody>
          <a:bodyPr>
            <a:noAutofit/>
          </a:bodyPr>
          <a:lstStyle>
            <a:lvl1pPr algn="l" rtl="0" eaLnBrk="0" fontAlgn="base" hangingPunct="0">
              <a:spcBef>
                <a:spcPct val="0"/>
              </a:spcBef>
              <a:spcAft>
                <a:spcPct val="0"/>
              </a:spcAft>
              <a:defRPr sz="2400" cap="none" baseline="0">
                <a:solidFill>
                  <a:schemeClr val="tx1">
                    <a:lumMod val="75000"/>
                    <a:lumOff val="25000"/>
                  </a:schemeClr>
                </a:solidFill>
                <a:latin typeface="Andes" panose="02000000000000000000" pitchFamily="50" charset="0"/>
                <a:ea typeface="MS PGothic" pitchFamily="34" charset="-128"/>
                <a:cs typeface="MS PGothic"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5pPr>
            <a:lvl6pPr marL="457189" algn="ctr" rtl="0" eaLnBrk="1" fontAlgn="base" hangingPunct="1">
              <a:spcBef>
                <a:spcPct val="0"/>
              </a:spcBef>
              <a:spcAft>
                <a:spcPct val="0"/>
              </a:spcAft>
              <a:defRPr sz="2600" b="1">
                <a:solidFill>
                  <a:srgbClr val="014C6D"/>
                </a:solidFill>
                <a:latin typeface="Trebuchet MS" pitchFamily="34" charset="0"/>
              </a:defRPr>
            </a:lvl6pPr>
            <a:lvl7pPr marL="914377" algn="ctr" rtl="0" eaLnBrk="1" fontAlgn="base" hangingPunct="1">
              <a:spcBef>
                <a:spcPct val="0"/>
              </a:spcBef>
              <a:spcAft>
                <a:spcPct val="0"/>
              </a:spcAft>
              <a:defRPr sz="2600" b="1">
                <a:solidFill>
                  <a:srgbClr val="014C6D"/>
                </a:solidFill>
                <a:latin typeface="Trebuchet MS" pitchFamily="34" charset="0"/>
              </a:defRPr>
            </a:lvl7pPr>
            <a:lvl8pPr marL="1371566" algn="ctr" rtl="0" eaLnBrk="1" fontAlgn="base" hangingPunct="1">
              <a:spcBef>
                <a:spcPct val="0"/>
              </a:spcBef>
              <a:spcAft>
                <a:spcPct val="0"/>
              </a:spcAft>
              <a:defRPr sz="2600" b="1">
                <a:solidFill>
                  <a:srgbClr val="014C6D"/>
                </a:solidFill>
                <a:latin typeface="Trebuchet MS" pitchFamily="34" charset="0"/>
              </a:defRPr>
            </a:lvl8pPr>
            <a:lvl9pPr marL="1828754" algn="ctr" rtl="0" eaLnBrk="1" fontAlgn="base" hangingPunct="1">
              <a:spcBef>
                <a:spcPct val="0"/>
              </a:spcBef>
              <a:spcAft>
                <a:spcPct val="0"/>
              </a:spcAft>
              <a:defRPr sz="2600" b="1">
                <a:solidFill>
                  <a:srgbClr val="014C6D"/>
                </a:solidFill>
                <a:latin typeface="Trebuchet MS" pitchFamily="34" charset="0"/>
              </a:defRPr>
            </a:lvl9pPr>
          </a:lstStyle>
          <a:p>
            <a:pPr algn="ctr"/>
            <a:r>
              <a:rPr lang="en-US" b="0" dirty="0">
                <a:solidFill>
                  <a:schemeClr val="bg2"/>
                </a:solidFill>
                <a:latin typeface="Tw Cen MT" panose="020B0602020104020603" pitchFamily="34" charset="0"/>
              </a:rPr>
              <a:t>Many universities and colleges have moved their operations online by taking major actions </a:t>
            </a:r>
            <a:r>
              <a:rPr lang="en-US" dirty="0">
                <a:solidFill>
                  <a:schemeClr val="bg2"/>
                </a:solidFill>
                <a:latin typeface="Tw Cen MT" panose="020B0602020104020603" pitchFamily="34" charset="0"/>
              </a:rPr>
              <a:t>due to previous investments in digital connectivity. </a:t>
            </a:r>
            <a:endParaRPr lang="en-US" b="0" kern="0" dirty="0">
              <a:solidFill>
                <a:schemeClr val="bg2"/>
              </a:solidFill>
              <a:latin typeface="Tw Cen MT" panose="020B0602020104020603" pitchFamily="34" charset="0"/>
            </a:endParaRPr>
          </a:p>
        </p:txBody>
      </p:sp>
      <p:sp>
        <p:nvSpPr>
          <p:cNvPr id="20" name="Rectangle 44">
            <a:extLst>
              <a:ext uri="{FF2B5EF4-FFF2-40B4-BE49-F238E27FC236}">
                <a16:creationId xmlns:a16="http://schemas.microsoft.com/office/drawing/2014/main" id="{0A1C61C9-8A97-4886-AD11-BD0797980496}"/>
              </a:ext>
            </a:extLst>
          </p:cNvPr>
          <p:cNvSpPr>
            <a:spLocks noChangeArrowheads="1"/>
          </p:cNvSpPr>
          <p:nvPr/>
        </p:nvSpPr>
        <p:spPr bwMode="auto">
          <a:xfrm>
            <a:off x="6096000" y="1382352"/>
            <a:ext cx="6096000" cy="1371600"/>
          </a:xfrm>
          <a:prstGeom prst="rect">
            <a:avLst/>
          </a:prstGeom>
          <a:solidFill>
            <a:schemeClr val="tx2"/>
          </a:solid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b="0" dirty="0">
              <a:solidFill>
                <a:schemeClr val="tx2"/>
              </a:solidFill>
              <a:latin typeface="Abadi Extra Light" panose="020B0204020104020204" pitchFamily="34" charset="0"/>
              <a:cs typeface="Times New Roman" panose="02020603050405020304" pitchFamily="18" charset="0"/>
            </a:endParaRPr>
          </a:p>
        </p:txBody>
      </p:sp>
      <p:sp>
        <p:nvSpPr>
          <p:cNvPr id="22" name="Rectangle 44">
            <a:extLst>
              <a:ext uri="{FF2B5EF4-FFF2-40B4-BE49-F238E27FC236}">
                <a16:creationId xmlns:a16="http://schemas.microsoft.com/office/drawing/2014/main" id="{98E7F53A-9132-4750-A28A-A202373EF2FE}"/>
              </a:ext>
            </a:extLst>
          </p:cNvPr>
          <p:cNvSpPr>
            <a:spLocks noChangeArrowheads="1"/>
          </p:cNvSpPr>
          <p:nvPr/>
        </p:nvSpPr>
        <p:spPr bwMode="auto">
          <a:xfrm>
            <a:off x="6096000" y="0"/>
            <a:ext cx="6096000" cy="1371600"/>
          </a:xfrm>
          <a:prstGeom prst="rect">
            <a:avLst/>
          </a:prstGeom>
          <a:solidFill>
            <a:srgbClr val="EFEFEF"/>
          </a:solid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b="0" dirty="0">
              <a:solidFill>
                <a:schemeClr val="tx2"/>
              </a:solidFill>
              <a:latin typeface="Abadi Extra Light" panose="020B0204020104020204" pitchFamily="34" charset="0"/>
              <a:cs typeface="Times New Roman" panose="02020603050405020304" pitchFamily="18" charset="0"/>
            </a:endParaRPr>
          </a:p>
        </p:txBody>
      </p:sp>
      <p:sp>
        <p:nvSpPr>
          <p:cNvPr id="23" name="Rectangle 44">
            <a:extLst>
              <a:ext uri="{FF2B5EF4-FFF2-40B4-BE49-F238E27FC236}">
                <a16:creationId xmlns:a16="http://schemas.microsoft.com/office/drawing/2014/main" id="{123D1EED-98F1-4555-93EE-C4A3520D719C}"/>
              </a:ext>
            </a:extLst>
          </p:cNvPr>
          <p:cNvSpPr>
            <a:spLocks noChangeArrowheads="1"/>
          </p:cNvSpPr>
          <p:nvPr/>
        </p:nvSpPr>
        <p:spPr bwMode="auto">
          <a:xfrm>
            <a:off x="6096000" y="2743200"/>
            <a:ext cx="6096000" cy="1371600"/>
          </a:xfrm>
          <a:prstGeom prst="rect">
            <a:avLst/>
          </a:prstGeom>
          <a:solidFill>
            <a:srgbClr val="CA2111"/>
          </a:solid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b="0" dirty="0">
              <a:solidFill>
                <a:schemeClr val="tx2"/>
              </a:solidFill>
              <a:latin typeface="Abadi Extra Light" panose="020B0204020104020204" pitchFamily="34" charset="0"/>
              <a:cs typeface="Times New Roman" panose="02020603050405020304" pitchFamily="18" charset="0"/>
            </a:endParaRPr>
          </a:p>
        </p:txBody>
      </p:sp>
      <p:sp>
        <p:nvSpPr>
          <p:cNvPr id="24" name="Rectangle 44">
            <a:extLst>
              <a:ext uri="{FF2B5EF4-FFF2-40B4-BE49-F238E27FC236}">
                <a16:creationId xmlns:a16="http://schemas.microsoft.com/office/drawing/2014/main" id="{62399D81-E7AD-46D6-A47F-4B4CD87941D8}"/>
              </a:ext>
            </a:extLst>
          </p:cNvPr>
          <p:cNvSpPr>
            <a:spLocks noChangeArrowheads="1"/>
          </p:cNvSpPr>
          <p:nvPr/>
        </p:nvSpPr>
        <p:spPr bwMode="auto">
          <a:xfrm>
            <a:off x="6096000" y="5486400"/>
            <a:ext cx="6096000" cy="1371600"/>
          </a:xfrm>
          <a:prstGeom prst="rect">
            <a:avLst/>
          </a:prstGeom>
          <a:solidFill>
            <a:srgbClr val="EFEFEF"/>
          </a:solid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b="0" dirty="0">
              <a:solidFill>
                <a:schemeClr val="tx2"/>
              </a:solidFill>
              <a:latin typeface="Abadi Extra Light" panose="020B0204020104020204" pitchFamily="34" charset="0"/>
              <a:cs typeface="Times New Roman" panose="02020603050405020304" pitchFamily="18" charset="0"/>
            </a:endParaRPr>
          </a:p>
        </p:txBody>
      </p:sp>
      <p:pic>
        <p:nvPicPr>
          <p:cNvPr id="28" name="Graphic 28" descr="Forbidden">
            <a:extLst>
              <a:ext uri="{FF2B5EF4-FFF2-40B4-BE49-F238E27FC236}">
                <a16:creationId xmlns:a16="http://schemas.microsoft.com/office/drawing/2014/main" id="{5F287738-2700-402A-9606-64F53FD5D81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8560" y="300247"/>
            <a:ext cx="914400" cy="914400"/>
          </a:xfrm>
          <a:prstGeom prst="rect">
            <a:avLst/>
          </a:prstGeom>
        </p:spPr>
      </p:pic>
      <p:sp>
        <p:nvSpPr>
          <p:cNvPr id="32" name="Rectangle 31">
            <a:extLst>
              <a:ext uri="{FF2B5EF4-FFF2-40B4-BE49-F238E27FC236}">
                <a16:creationId xmlns:a16="http://schemas.microsoft.com/office/drawing/2014/main" id="{B269CA2B-9FB9-4E31-87BF-FFD2C2A7F662}"/>
              </a:ext>
            </a:extLst>
          </p:cNvPr>
          <p:cNvSpPr/>
          <p:nvPr/>
        </p:nvSpPr>
        <p:spPr>
          <a:xfrm>
            <a:off x="7094056" y="554911"/>
            <a:ext cx="3777144" cy="400110"/>
          </a:xfrm>
          <a:prstGeom prst="rect">
            <a:avLst/>
          </a:prstGeom>
        </p:spPr>
        <p:txBody>
          <a:bodyPr wrap="square">
            <a:spAutoFit/>
          </a:bodyPr>
          <a:lstStyle/>
          <a:p>
            <a:r>
              <a:rPr lang="en-US" sz="2000" b="0" dirty="0">
                <a:solidFill>
                  <a:schemeClr val="tx2"/>
                </a:solidFill>
                <a:latin typeface="Tw Cen MT" panose="020B0602020104020603" pitchFamily="34" charset="0"/>
                <a:ea typeface="Cambria" panose="02040503050406030204" pitchFamily="18" charset="0"/>
              </a:rPr>
              <a:t>Institutional Closures</a:t>
            </a:r>
            <a:endParaRPr lang="en-US" sz="2000" dirty="0">
              <a:solidFill>
                <a:schemeClr val="tx2"/>
              </a:solidFill>
              <a:latin typeface="Tw Cen MT" panose="020B0602020104020603" pitchFamily="34" charset="0"/>
            </a:endParaRPr>
          </a:p>
        </p:txBody>
      </p:sp>
      <p:sp>
        <p:nvSpPr>
          <p:cNvPr id="36" name="Rectangle 35">
            <a:extLst>
              <a:ext uri="{FF2B5EF4-FFF2-40B4-BE49-F238E27FC236}">
                <a16:creationId xmlns:a16="http://schemas.microsoft.com/office/drawing/2014/main" id="{9E250FEC-9A59-4D34-A21F-F1BDE94B84F1}"/>
              </a:ext>
            </a:extLst>
          </p:cNvPr>
          <p:cNvSpPr/>
          <p:nvPr/>
        </p:nvSpPr>
        <p:spPr>
          <a:xfrm>
            <a:off x="7094056" y="1815521"/>
            <a:ext cx="3777144" cy="400110"/>
          </a:xfrm>
          <a:prstGeom prst="rect">
            <a:avLst/>
          </a:prstGeom>
        </p:spPr>
        <p:txBody>
          <a:bodyPr wrap="square">
            <a:spAutoFit/>
          </a:bodyPr>
          <a:lstStyle/>
          <a:p>
            <a:r>
              <a:rPr lang="en-US" sz="2000" b="0" dirty="0">
                <a:solidFill>
                  <a:schemeClr val="bg1"/>
                </a:solidFill>
                <a:latin typeface="Tw Cen MT" panose="020B0602020104020603" pitchFamily="34" charset="0"/>
                <a:ea typeface="Cambria" panose="02040503050406030204" pitchFamily="18" charset="0"/>
              </a:rPr>
              <a:t>Course Delivery</a:t>
            </a:r>
            <a:endParaRPr lang="en-US" sz="2000" dirty="0">
              <a:solidFill>
                <a:schemeClr val="bg1"/>
              </a:solidFill>
              <a:latin typeface="Tw Cen MT" panose="020B0602020104020603" pitchFamily="34" charset="0"/>
            </a:endParaRPr>
          </a:p>
        </p:txBody>
      </p:sp>
      <p:pic>
        <p:nvPicPr>
          <p:cNvPr id="38" name="Graphic 32" descr="Research">
            <a:extLst>
              <a:ext uri="{FF2B5EF4-FFF2-40B4-BE49-F238E27FC236}">
                <a16:creationId xmlns:a16="http://schemas.microsoft.com/office/drawing/2014/main" id="{10C70CFE-7D37-4B6A-B043-50988143FDB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0456" y="2971800"/>
            <a:ext cx="914400" cy="914400"/>
          </a:xfrm>
          <a:prstGeom prst="rect">
            <a:avLst/>
          </a:prstGeom>
        </p:spPr>
      </p:pic>
      <p:sp>
        <p:nvSpPr>
          <p:cNvPr id="41" name="Rectangle 40">
            <a:extLst>
              <a:ext uri="{FF2B5EF4-FFF2-40B4-BE49-F238E27FC236}">
                <a16:creationId xmlns:a16="http://schemas.microsoft.com/office/drawing/2014/main" id="{E0E88EEE-1F48-4B6B-B520-F561054F59EC}"/>
              </a:ext>
            </a:extLst>
          </p:cNvPr>
          <p:cNvSpPr/>
          <p:nvPr/>
        </p:nvSpPr>
        <p:spPr>
          <a:xfrm>
            <a:off x="7033096" y="3178896"/>
            <a:ext cx="3777144" cy="400110"/>
          </a:xfrm>
          <a:prstGeom prst="rect">
            <a:avLst/>
          </a:prstGeom>
        </p:spPr>
        <p:txBody>
          <a:bodyPr wrap="square">
            <a:spAutoFit/>
          </a:bodyPr>
          <a:lstStyle/>
          <a:p>
            <a:r>
              <a:rPr lang="en-US" sz="2000" b="0" dirty="0">
                <a:solidFill>
                  <a:schemeClr val="bg1"/>
                </a:solidFill>
                <a:latin typeface="Tw Cen MT" panose="020B0602020104020603" pitchFamily="34" charset="0"/>
                <a:ea typeface="Cambria" panose="02040503050406030204" pitchFamily="18" charset="0"/>
              </a:rPr>
              <a:t>Research (where relevant)</a:t>
            </a:r>
            <a:endParaRPr lang="en-US" sz="2000" dirty="0">
              <a:solidFill>
                <a:schemeClr val="bg1"/>
              </a:solidFill>
              <a:latin typeface="Tw Cen MT" panose="020B0602020104020603" pitchFamily="34" charset="0"/>
            </a:endParaRPr>
          </a:p>
        </p:txBody>
      </p:sp>
      <p:pic>
        <p:nvPicPr>
          <p:cNvPr id="43" name="Picture 42" descr="A picture containing food&#10;&#10;Description automatically generated">
            <a:extLst>
              <a:ext uri="{FF2B5EF4-FFF2-40B4-BE49-F238E27FC236}">
                <a16:creationId xmlns:a16="http://schemas.microsoft.com/office/drawing/2014/main" id="{FDCABE70-1AC3-4775-93BE-A4193DA89B13}"/>
              </a:ext>
            </a:extLst>
          </p:cNvPr>
          <p:cNvPicPr>
            <a:picLocks noChangeAspect="1"/>
          </p:cNvPicPr>
          <p:nvPr/>
        </p:nvPicPr>
        <p:blipFill rotWithShape="1">
          <a:blip r:embed="rId7">
            <a:extLst>
              <a:ext uri="{28A0092B-C50C-407E-A947-70E740481C1C}">
                <a14:useLocalDpi xmlns:a14="http://schemas.microsoft.com/office/drawing/2010/main" val="0"/>
              </a:ext>
            </a:extLst>
          </a:blip>
          <a:srcRect l="42375" t="35341" r="42622" b="35152"/>
          <a:stretch/>
        </p:blipFill>
        <p:spPr>
          <a:xfrm>
            <a:off x="6284444" y="4381842"/>
            <a:ext cx="837716" cy="926758"/>
          </a:xfrm>
          <a:prstGeom prst="rect">
            <a:avLst/>
          </a:prstGeom>
        </p:spPr>
      </p:pic>
      <p:sp>
        <p:nvSpPr>
          <p:cNvPr id="44" name="Rectangle 43">
            <a:extLst>
              <a:ext uri="{FF2B5EF4-FFF2-40B4-BE49-F238E27FC236}">
                <a16:creationId xmlns:a16="http://schemas.microsoft.com/office/drawing/2014/main" id="{47F3E577-1108-4083-9BC1-856F1A2CF8FD}"/>
              </a:ext>
            </a:extLst>
          </p:cNvPr>
          <p:cNvSpPr/>
          <p:nvPr/>
        </p:nvSpPr>
        <p:spPr>
          <a:xfrm>
            <a:off x="7033096" y="4611456"/>
            <a:ext cx="4193704" cy="400110"/>
          </a:xfrm>
          <a:prstGeom prst="rect">
            <a:avLst/>
          </a:prstGeom>
        </p:spPr>
        <p:txBody>
          <a:bodyPr wrap="square">
            <a:spAutoFit/>
          </a:bodyPr>
          <a:lstStyle/>
          <a:p>
            <a:r>
              <a:rPr lang="en-US" sz="2000" b="0" dirty="0">
                <a:solidFill>
                  <a:schemeClr val="bg1"/>
                </a:solidFill>
                <a:latin typeface="Tw Cen MT" panose="020B0602020104020603" pitchFamily="34" charset="0"/>
                <a:ea typeface="Cambria" panose="02040503050406030204" pitchFamily="18" charset="0"/>
              </a:rPr>
              <a:t>Preparing for the next academic year</a:t>
            </a:r>
            <a:endParaRPr lang="en-US" sz="2000" dirty="0">
              <a:solidFill>
                <a:schemeClr val="bg1"/>
              </a:solidFill>
              <a:latin typeface="Tw Cen MT" panose="020B0602020104020603" pitchFamily="34" charset="0"/>
            </a:endParaRPr>
          </a:p>
        </p:txBody>
      </p:sp>
      <p:pic>
        <p:nvPicPr>
          <p:cNvPr id="45" name="Graphic 38" descr="Link">
            <a:extLst>
              <a:ext uri="{FF2B5EF4-FFF2-40B4-BE49-F238E27FC236}">
                <a16:creationId xmlns:a16="http://schemas.microsoft.com/office/drawing/2014/main" id="{A43E43E0-BD0A-44C8-83F3-F1411800EC7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0456" y="5639249"/>
            <a:ext cx="914400" cy="914400"/>
          </a:xfrm>
          <a:prstGeom prst="rect">
            <a:avLst/>
          </a:prstGeom>
        </p:spPr>
      </p:pic>
      <p:sp>
        <p:nvSpPr>
          <p:cNvPr id="46" name="Rectangle 45">
            <a:extLst>
              <a:ext uri="{FF2B5EF4-FFF2-40B4-BE49-F238E27FC236}">
                <a16:creationId xmlns:a16="http://schemas.microsoft.com/office/drawing/2014/main" id="{1C691AB8-0949-47CC-9D3C-1618D3326944}"/>
              </a:ext>
            </a:extLst>
          </p:cNvPr>
          <p:cNvSpPr/>
          <p:nvPr/>
        </p:nvSpPr>
        <p:spPr>
          <a:xfrm>
            <a:off x="7033096" y="5852160"/>
            <a:ext cx="4193704" cy="400110"/>
          </a:xfrm>
          <a:prstGeom prst="rect">
            <a:avLst/>
          </a:prstGeom>
        </p:spPr>
        <p:txBody>
          <a:bodyPr wrap="square">
            <a:spAutoFit/>
          </a:bodyPr>
          <a:lstStyle/>
          <a:p>
            <a:r>
              <a:rPr lang="en-US" sz="2000" b="0" dirty="0">
                <a:solidFill>
                  <a:schemeClr val="tx2"/>
                </a:solidFill>
                <a:latin typeface="Tw Cen MT" panose="020B0602020104020603" pitchFamily="34" charset="0"/>
                <a:ea typeface="Cambria" panose="02040503050406030204" pitchFamily="18" charset="0"/>
              </a:rPr>
              <a:t>Maintaining organizational operations</a:t>
            </a:r>
            <a:endParaRPr lang="en-US" sz="2000" dirty="0">
              <a:solidFill>
                <a:schemeClr val="tx2"/>
              </a:solidFill>
              <a:latin typeface="Tw Cen MT" panose="020B0602020104020603" pitchFamily="34" charset="0"/>
            </a:endParaRPr>
          </a:p>
        </p:txBody>
      </p:sp>
      <p:pic>
        <p:nvPicPr>
          <p:cNvPr id="47" name="Graphic 41" descr="Wireless">
            <a:extLst>
              <a:ext uri="{FF2B5EF4-FFF2-40B4-BE49-F238E27FC236}">
                <a16:creationId xmlns:a16="http://schemas.microsoft.com/office/drawing/2014/main" id="{D746C914-CE40-4887-824D-ABBEE8C01CF0}"/>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664819">
            <a:off x="6274071" y="1548097"/>
            <a:ext cx="847489" cy="847489"/>
          </a:xfrm>
          <a:prstGeom prst="rect">
            <a:avLst/>
          </a:prstGeom>
        </p:spPr>
      </p:pic>
    </p:spTree>
    <p:extLst>
      <p:ext uri="{BB962C8B-B14F-4D97-AF65-F5344CB8AC3E}">
        <p14:creationId xmlns:p14="http://schemas.microsoft.com/office/powerpoint/2010/main" val="90790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D878-344F-4B97-9205-712935153F45}"/>
              </a:ext>
            </a:extLst>
          </p:cNvPr>
          <p:cNvSpPr>
            <a:spLocks noGrp="1"/>
          </p:cNvSpPr>
          <p:nvPr>
            <p:ph type="ctrTitle"/>
          </p:nvPr>
        </p:nvSpPr>
        <p:spPr>
          <a:xfrm>
            <a:off x="1428998" y="771896"/>
            <a:ext cx="9144000" cy="1133157"/>
          </a:xfrm>
        </p:spPr>
        <p:txBody>
          <a:bodyPr>
            <a:normAutofit fontScale="90000"/>
          </a:bodyPr>
          <a:lstStyle/>
          <a:p>
            <a:r>
              <a:rPr lang="en-US" dirty="0">
                <a:solidFill>
                  <a:schemeClr val="bg2"/>
                </a:solidFill>
              </a:rPr>
              <a:t>Technology bottlenecks to anticipate</a:t>
            </a:r>
          </a:p>
        </p:txBody>
      </p:sp>
      <p:grpSp>
        <p:nvGrpSpPr>
          <p:cNvPr id="143" name="Group 142">
            <a:extLst>
              <a:ext uri="{FF2B5EF4-FFF2-40B4-BE49-F238E27FC236}">
                <a16:creationId xmlns:a16="http://schemas.microsoft.com/office/drawing/2014/main" id="{D8FD5EA2-7959-4297-9E1D-356C4BE82BF0}"/>
              </a:ext>
            </a:extLst>
          </p:cNvPr>
          <p:cNvGrpSpPr/>
          <p:nvPr/>
        </p:nvGrpSpPr>
        <p:grpSpPr>
          <a:xfrm>
            <a:off x="3259880" y="1176692"/>
            <a:ext cx="8517026" cy="889686"/>
            <a:chOff x="2342024" y="1583092"/>
            <a:chExt cx="8517026" cy="889686"/>
          </a:xfrm>
          <a:solidFill>
            <a:srgbClr val="FFDE59"/>
          </a:solidFill>
        </p:grpSpPr>
        <p:grpSp>
          <p:nvGrpSpPr>
            <p:cNvPr id="144" name="Group 143">
              <a:extLst>
                <a:ext uri="{FF2B5EF4-FFF2-40B4-BE49-F238E27FC236}">
                  <a16:creationId xmlns:a16="http://schemas.microsoft.com/office/drawing/2014/main" id="{7D0439BF-53C3-4E3A-A57F-2A9F7E98B66C}"/>
                </a:ext>
              </a:extLst>
            </p:cNvPr>
            <p:cNvGrpSpPr/>
            <p:nvPr/>
          </p:nvGrpSpPr>
          <p:grpSpPr>
            <a:xfrm>
              <a:off x="2342024" y="1583092"/>
              <a:ext cx="8517026" cy="880443"/>
              <a:chOff x="3269300" y="1915263"/>
              <a:chExt cx="5996810" cy="880443"/>
            </a:xfrm>
            <a:grpFill/>
          </p:grpSpPr>
          <p:sp>
            <p:nvSpPr>
              <p:cNvPr id="146" name="Rectangle 44">
                <a:extLst>
                  <a:ext uri="{FF2B5EF4-FFF2-40B4-BE49-F238E27FC236}">
                    <a16:creationId xmlns:a16="http://schemas.microsoft.com/office/drawing/2014/main" id="{47FA9764-36FF-44CA-98D2-1F5099E4BAD2}"/>
                  </a:ext>
                </a:extLst>
              </p:cNvPr>
              <p:cNvSpPr>
                <a:spLocks noChangeArrowheads="1"/>
              </p:cNvSpPr>
              <p:nvPr/>
            </p:nvSpPr>
            <p:spPr bwMode="auto">
              <a:xfrm>
                <a:off x="3269998" y="1915263"/>
                <a:ext cx="5996112"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b="0" dirty="0">
                  <a:solidFill>
                    <a:schemeClr val="tx2"/>
                  </a:solidFill>
                  <a:latin typeface="Tw Cen MT" panose="020B0602020104020603" pitchFamily="34" charset="0"/>
                  <a:cs typeface="Times New Roman" panose="02020603050405020304" pitchFamily="18" charset="0"/>
                </a:endParaRPr>
              </a:p>
            </p:txBody>
          </p:sp>
          <p:cxnSp>
            <p:nvCxnSpPr>
              <p:cNvPr id="147" name="Straight Connector 146">
                <a:extLst>
                  <a:ext uri="{FF2B5EF4-FFF2-40B4-BE49-F238E27FC236}">
                    <a16:creationId xmlns:a16="http://schemas.microsoft.com/office/drawing/2014/main" id="{6F5C56F7-286D-4DF4-AD1D-B46952A0DABC}"/>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45" name="Rectangle 144">
              <a:extLst>
                <a:ext uri="{FF2B5EF4-FFF2-40B4-BE49-F238E27FC236}">
                  <a16:creationId xmlns:a16="http://schemas.microsoft.com/office/drawing/2014/main" id="{98AF239B-7E9A-4306-A80D-AAD38140FFE5}"/>
                </a:ext>
              </a:extLst>
            </p:cNvPr>
            <p:cNvSpPr/>
            <p:nvPr/>
          </p:nvSpPr>
          <p:spPr>
            <a:xfrm>
              <a:off x="2398040" y="1641781"/>
              <a:ext cx="8217304" cy="830997"/>
            </a:xfrm>
            <a:prstGeom prst="rect">
              <a:avLst/>
            </a:prstGeom>
            <a:noFill/>
          </p:spPr>
          <p:txBody>
            <a:bodyPr wrap="square">
              <a:spAutoFit/>
            </a:bodyPr>
            <a:lstStyle/>
            <a:p>
              <a:pPr lvl="0"/>
              <a:r>
                <a:rPr lang="en-US" b="0" dirty="0">
                  <a:solidFill>
                    <a:schemeClr val="tx2"/>
                  </a:solidFill>
                  <a:latin typeface="Tw Cen MT" panose="020B0602020104020603" pitchFamily="34" charset="0"/>
                </a:rPr>
                <a:t>Students (and faculty) do not have enough connectivity and devices at home, and this is applies particularly in the most remote areas and among the poorest. The digital divide remains strong, between and within countries</a:t>
              </a:r>
            </a:p>
          </p:txBody>
        </p:sp>
      </p:grpSp>
      <p:grpSp>
        <p:nvGrpSpPr>
          <p:cNvPr id="148" name="Group 147">
            <a:extLst>
              <a:ext uri="{FF2B5EF4-FFF2-40B4-BE49-F238E27FC236}">
                <a16:creationId xmlns:a16="http://schemas.microsoft.com/office/drawing/2014/main" id="{37A6EA4F-795D-442A-9392-42B5D623231A}"/>
              </a:ext>
            </a:extLst>
          </p:cNvPr>
          <p:cNvGrpSpPr/>
          <p:nvPr/>
        </p:nvGrpSpPr>
        <p:grpSpPr>
          <a:xfrm>
            <a:off x="3259880" y="2112279"/>
            <a:ext cx="8517034" cy="880443"/>
            <a:chOff x="2342024" y="1583092"/>
            <a:chExt cx="8447896" cy="880443"/>
          </a:xfrm>
          <a:solidFill>
            <a:srgbClr val="FFDE59"/>
          </a:solidFill>
        </p:grpSpPr>
        <p:grpSp>
          <p:nvGrpSpPr>
            <p:cNvPr id="149" name="Group 148">
              <a:extLst>
                <a:ext uri="{FF2B5EF4-FFF2-40B4-BE49-F238E27FC236}">
                  <a16:creationId xmlns:a16="http://schemas.microsoft.com/office/drawing/2014/main" id="{91341A5B-B534-4E6E-BAB7-71C29517FE56}"/>
                </a:ext>
              </a:extLst>
            </p:cNvPr>
            <p:cNvGrpSpPr/>
            <p:nvPr/>
          </p:nvGrpSpPr>
          <p:grpSpPr>
            <a:xfrm>
              <a:off x="2342024" y="1583092"/>
              <a:ext cx="8447896" cy="880443"/>
              <a:chOff x="3269300" y="1915263"/>
              <a:chExt cx="5948136" cy="880443"/>
            </a:xfrm>
            <a:grpFill/>
          </p:grpSpPr>
          <p:sp>
            <p:nvSpPr>
              <p:cNvPr id="151" name="Rectangle 44">
                <a:extLst>
                  <a:ext uri="{FF2B5EF4-FFF2-40B4-BE49-F238E27FC236}">
                    <a16:creationId xmlns:a16="http://schemas.microsoft.com/office/drawing/2014/main" id="{B822ADBD-E06F-43A8-B125-24EE56571DF7}"/>
                  </a:ext>
                </a:extLst>
              </p:cNvPr>
              <p:cNvSpPr>
                <a:spLocks noChangeArrowheads="1"/>
              </p:cNvSpPr>
              <p:nvPr/>
            </p:nvSpPr>
            <p:spPr bwMode="auto">
              <a:xfrm>
                <a:off x="3269998" y="1915263"/>
                <a:ext cx="5947438"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b="0" dirty="0">
                  <a:solidFill>
                    <a:schemeClr val="tx2"/>
                  </a:solidFill>
                  <a:latin typeface="Tw Cen MT" panose="020B0602020104020603" pitchFamily="34" charset="0"/>
                  <a:cs typeface="Times New Roman" panose="02020603050405020304" pitchFamily="18" charset="0"/>
                </a:endParaRPr>
              </a:p>
            </p:txBody>
          </p:sp>
          <p:cxnSp>
            <p:nvCxnSpPr>
              <p:cNvPr id="152" name="Straight Connector 151">
                <a:extLst>
                  <a:ext uri="{FF2B5EF4-FFF2-40B4-BE49-F238E27FC236}">
                    <a16:creationId xmlns:a16="http://schemas.microsoft.com/office/drawing/2014/main" id="{99C394F0-1699-48FE-A92F-DD7B7100A1A3}"/>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50" name="Rectangle 149">
              <a:extLst>
                <a:ext uri="{FF2B5EF4-FFF2-40B4-BE49-F238E27FC236}">
                  <a16:creationId xmlns:a16="http://schemas.microsoft.com/office/drawing/2014/main" id="{6247B745-483B-465F-A1C2-98154A45D1E8}"/>
                </a:ext>
              </a:extLst>
            </p:cNvPr>
            <p:cNvSpPr/>
            <p:nvPr/>
          </p:nvSpPr>
          <p:spPr>
            <a:xfrm>
              <a:off x="2395338" y="1622759"/>
              <a:ext cx="8152355" cy="830997"/>
            </a:xfrm>
            <a:prstGeom prst="rect">
              <a:avLst/>
            </a:prstGeom>
            <a:grpFill/>
          </p:spPr>
          <p:txBody>
            <a:bodyPr wrap="square">
              <a:spAutoFit/>
            </a:bodyPr>
            <a:lstStyle/>
            <a:p>
              <a:pPr lvl="0"/>
              <a:r>
                <a:rPr lang="en-US" b="0" dirty="0">
                  <a:solidFill>
                    <a:schemeClr val="tx2"/>
                  </a:solidFill>
                  <a:latin typeface="Tw Cen MT" panose="020B0602020104020603" pitchFamily="34" charset="0"/>
                </a:rPr>
                <a:t>Faculty are often underprepared to deploy content. While most faculty members are active online, many have not taught in online mode before this crisis. While there is a lot of material online, there is little 24/7 technical and pedagogical support available</a:t>
              </a:r>
            </a:p>
          </p:txBody>
        </p:sp>
      </p:grpSp>
      <p:grpSp>
        <p:nvGrpSpPr>
          <p:cNvPr id="153" name="Group 152">
            <a:extLst>
              <a:ext uri="{FF2B5EF4-FFF2-40B4-BE49-F238E27FC236}">
                <a16:creationId xmlns:a16="http://schemas.microsoft.com/office/drawing/2014/main" id="{4F13F2CB-2938-4A83-A0A1-243CE98580CC}"/>
              </a:ext>
            </a:extLst>
          </p:cNvPr>
          <p:cNvGrpSpPr/>
          <p:nvPr/>
        </p:nvGrpSpPr>
        <p:grpSpPr>
          <a:xfrm>
            <a:off x="3260375" y="3057642"/>
            <a:ext cx="8518026" cy="880443"/>
            <a:chOff x="2342024" y="1583092"/>
            <a:chExt cx="8518026" cy="880443"/>
          </a:xfrm>
          <a:solidFill>
            <a:srgbClr val="FFDE59"/>
          </a:solidFill>
        </p:grpSpPr>
        <p:grpSp>
          <p:nvGrpSpPr>
            <p:cNvPr id="154" name="Group 153">
              <a:extLst>
                <a:ext uri="{FF2B5EF4-FFF2-40B4-BE49-F238E27FC236}">
                  <a16:creationId xmlns:a16="http://schemas.microsoft.com/office/drawing/2014/main" id="{9AB65453-6DC2-42B9-B58E-B03A77ABBA37}"/>
                </a:ext>
              </a:extLst>
            </p:cNvPr>
            <p:cNvGrpSpPr/>
            <p:nvPr/>
          </p:nvGrpSpPr>
          <p:grpSpPr>
            <a:xfrm>
              <a:off x="2342024" y="1583092"/>
              <a:ext cx="8518026" cy="880443"/>
              <a:chOff x="3269300" y="1915263"/>
              <a:chExt cx="5997514" cy="880443"/>
            </a:xfrm>
            <a:grpFill/>
          </p:grpSpPr>
          <p:sp>
            <p:nvSpPr>
              <p:cNvPr id="156" name="Rectangle 44">
                <a:extLst>
                  <a:ext uri="{FF2B5EF4-FFF2-40B4-BE49-F238E27FC236}">
                    <a16:creationId xmlns:a16="http://schemas.microsoft.com/office/drawing/2014/main" id="{C1357A34-2B03-4300-9C9E-576359F3DF8F}"/>
                  </a:ext>
                </a:extLst>
              </p:cNvPr>
              <p:cNvSpPr>
                <a:spLocks noChangeArrowheads="1"/>
              </p:cNvSpPr>
              <p:nvPr/>
            </p:nvSpPr>
            <p:spPr bwMode="auto">
              <a:xfrm>
                <a:off x="3269998" y="1915263"/>
                <a:ext cx="5996816"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b="0" dirty="0">
                  <a:solidFill>
                    <a:schemeClr val="tx2"/>
                  </a:solidFill>
                  <a:latin typeface="Tw Cen MT" panose="020B0602020104020603" pitchFamily="34" charset="0"/>
                  <a:cs typeface="Times New Roman" panose="02020603050405020304" pitchFamily="18" charset="0"/>
                </a:endParaRPr>
              </a:p>
            </p:txBody>
          </p:sp>
          <p:cxnSp>
            <p:nvCxnSpPr>
              <p:cNvPr id="157" name="Straight Connector 156">
                <a:extLst>
                  <a:ext uri="{FF2B5EF4-FFF2-40B4-BE49-F238E27FC236}">
                    <a16:creationId xmlns:a16="http://schemas.microsoft.com/office/drawing/2014/main" id="{9B725175-AE63-4550-86AB-0CB2ED65F182}"/>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55" name="Rectangle 154">
              <a:extLst>
                <a:ext uri="{FF2B5EF4-FFF2-40B4-BE49-F238E27FC236}">
                  <a16:creationId xmlns:a16="http://schemas.microsoft.com/office/drawing/2014/main" id="{A30E7B30-DBBF-4C80-8F1F-457A143FC5D3}"/>
                </a:ext>
              </a:extLst>
            </p:cNvPr>
            <p:cNvSpPr/>
            <p:nvPr/>
          </p:nvSpPr>
          <p:spPr>
            <a:xfrm>
              <a:off x="2410266" y="1699289"/>
              <a:ext cx="8052742" cy="584775"/>
            </a:xfrm>
            <a:prstGeom prst="rect">
              <a:avLst/>
            </a:prstGeom>
            <a:grpFill/>
          </p:spPr>
          <p:txBody>
            <a:bodyPr wrap="square">
              <a:spAutoFit/>
            </a:bodyPr>
            <a:lstStyle/>
            <a:p>
              <a:pPr lvl="0"/>
              <a:r>
                <a:rPr lang="en-US" b="0" dirty="0">
                  <a:solidFill>
                    <a:schemeClr val="tx2"/>
                  </a:solidFill>
                  <a:latin typeface="Tw Cen MT" panose="020B0602020104020603" pitchFamily="34" charset="0"/>
                </a:rPr>
                <a:t>Many, if not most, students are not experienced as online learners. While they may be quick to adapt, students face challenges that lead to dissatisfaction with their academic experience</a:t>
              </a:r>
            </a:p>
          </p:txBody>
        </p:sp>
      </p:grpSp>
      <p:grpSp>
        <p:nvGrpSpPr>
          <p:cNvPr id="158" name="Group 157">
            <a:extLst>
              <a:ext uri="{FF2B5EF4-FFF2-40B4-BE49-F238E27FC236}">
                <a16:creationId xmlns:a16="http://schemas.microsoft.com/office/drawing/2014/main" id="{AB953AA7-5015-45B8-BBA4-B221691A660F}"/>
              </a:ext>
            </a:extLst>
          </p:cNvPr>
          <p:cNvGrpSpPr/>
          <p:nvPr/>
        </p:nvGrpSpPr>
        <p:grpSpPr>
          <a:xfrm>
            <a:off x="3259385" y="3992845"/>
            <a:ext cx="8519015" cy="880443"/>
            <a:chOff x="2342024" y="1583092"/>
            <a:chExt cx="8519015" cy="880443"/>
          </a:xfrm>
          <a:solidFill>
            <a:srgbClr val="FFDE59"/>
          </a:solidFill>
        </p:grpSpPr>
        <p:grpSp>
          <p:nvGrpSpPr>
            <p:cNvPr id="159" name="Group 158">
              <a:extLst>
                <a:ext uri="{FF2B5EF4-FFF2-40B4-BE49-F238E27FC236}">
                  <a16:creationId xmlns:a16="http://schemas.microsoft.com/office/drawing/2014/main" id="{57598FA5-4138-48C0-A238-B11B22E70F0B}"/>
                </a:ext>
              </a:extLst>
            </p:cNvPr>
            <p:cNvGrpSpPr/>
            <p:nvPr/>
          </p:nvGrpSpPr>
          <p:grpSpPr>
            <a:xfrm>
              <a:off x="2342024" y="1583092"/>
              <a:ext cx="8519015" cy="880443"/>
              <a:chOff x="3269300" y="1915263"/>
              <a:chExt cx="5998211" cy="880443"/>
            </a:xfrm>
            <a:grpFill/>
          </p:grpSpPr>
          <p:sp>
            <p:nvSpPr>
              <p:cNvPr id="161" name="Rectangle 44">
                <a:extLst>
                  <a:ext uri="{FF2B5EF4-FFF2-40B4-BE49-F238E27FC236}">
                    <a16:creationId xmlns:a16="http://schemas.microsoft.com/office/drawing/2014/main" id="{85DB1605-4D70-441C-ABDE-38B89DC68C01}"/>
                  </a:ext>
                </a:extLst>
              </p:cNvPr>
              <p:cNvSpPr>
                <a:spLocks noChangeArrowheads="1"/>
              </p:cNvSpPr>
              <p:nvPr/>
            </p:nvSpPr>
            <p:spPr bwMode="auto">
              <a:xfrm>
                <a:off x="3269998" y="1915263"/>
                <a:ext cx="5997513"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b="0" dirty="0">
                  <a:solidFill>
                    <a:schemeClr val="tx2"/>
                  </a:solidFill>
                  <a:latin typeface="Tw Cen MT" panose="020B0602020104020603" pitchFamily="34" charset="0"/>
                  <a:cs typeface="Times New Roman" panose="02020603050405020304" pitchFamily="18" charset="0"/>
                </a:endParaRPr>
              </a:p>
            </p:txBody>
          </p:sp>
          <p:cxnSp>
            <p:nvCxnSpPr>
              <p:cNvPr id="162" name="Straight Connector 161">
                <a:extLst>
                  <a:ext uri="{FF2B5EF4-FFF2-40B4-BE49-F238E27FC236}">
                    <a16:creationId xmlns:a16="http://schemas.microsoft.com/office/drawing/2014/main" id="{119F60F9-4D4D-453B-8020-00CF6A01CF1F}"/>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60" name="Rectangle 159">
              <a:extLst>
                <a:ext uri="{FF2B5EF4-FFF2-40B4-BE49-F238E27FC236}">
                  <a16:creationId xmlns:a16="http://schemas.microsoft.com/office/drawing/2014/main" id="{CAE492DF-08EC-4273-95F9-23B6228403C7}"/>
                </a:ext>
              </a:extLst>
            </p:cNvPr>
            <p:cNvSpPr/>
            <p:nvPr/>
          </p:nvSpPr>
          <p:spPr>
            <a:xfrm>
              <a:off x="2411255" y="1589182"/>
              <a:ext cx="8448289" cy="784830"/>
            </a:xfrm>
            <a:prstGeom prst="rect">
              <a:avLst/>
            </a:prstGeom>
            <a:grpFill/>
          </p:spPr>
          <p:txBody>
            <a:bodyPr wrap="square">
              <a:spAutoFit/>
            </a:bodyPr>
            <a:lstStyle/>
            <a:p>
              <a:pPr lvl="0"/>
              <a:r>
                <a:rPr lang="en-US" sz="1500" b="0" dirty="0">
                  <a:solidFill>
                    <a:schemeClr val="tx2"/>
                  </a:solidFill>
                  <a:latin typeface="Tw Cen MT" panose="020B0602020104020603" pitchFamily="34" charset="0"/>
                </a:rPr>
                <a:t>Most universities have not been able to adapt the course content, nor have access to appropriate e-learning platforms. Remote learning is the model used at most universities using non-interactive platforms such as Zoom, Google Meet, etc</a:t>
              </a:r>
              <a:r>
                <a:rPr lang="en-US" sz="1500" dirty="0">
                  <a:solidFill>
                    <a:schemeClr val="tx2"/>
                  </a:solidFill>
                  <a:latin typeface="Tw Cen MT" panose="020B0602020104020603" pitchFamily="34" charset="0"/>
                </a:rPr>
                <a:t>. whereby the course is delivered through web conferences, emails, and chat groups. </a:t>
              </a:r>
              <a:endParaRPr lang="en-US" sz="1500" b="0" dirty="0">
                <a:solidFill>
                  <a:schemeClr val="tx2"/>
                </a:solidFill>
                <a:latin typeface="Tw Cen MT" panose="020B0602020104020603" pitchFamily="34" charset="0"/>
              </a:endParaRPr>
            </a:p>
          </p:txBody>
        </p:sp>
      </p:grpSp>
      <p:grpSp>
        <p:nvGrpSpPr>
          <p:cNvPr id="163" name="Group 162">
            <a:extLst>
              <a:ext uri="{FF2B5EF4-FFF2-40B4-BE49-F238E27FC236}">
                <a16:creationId xmlns:a16="http://schemas.microsoft.com/office/drawing/2014/main" id="{A168C0DE-006F-42FF-BA52-E54A9A9A8770}"/>
              </a:ext>
            </a:extLst>
          </p:cNvPr>
          <p:cNvGrpSpPr/>
          <p:nvPr/>
        </p:nvGrpSpPr>
        <p:grpSpPr>
          <a:xfrm>
            <a:off x="3259880" y="4928048"/>
            <a:ext cx="8519015" cy="880443"/>
            <a:chOff x="2342024" y="1583092"/>
            <a:chExt cx="8519015" cy="880443"/>
          </a:xfrm>
          <a:solidFill>
            <a:srgbClr val="FFDE59"/>
          </a:solidFill>
        </p:grpSpPr>
        <p:grpSp>
          <p:nvGrpSpPr>
            <p:cNvPr id="164" name="Group 163">
              <a:extLst>
                <a:ext uri="{FF2B5EF4-FFF2-40B4-BE49-F238E27FC236}">
                  <a16:creationId xmlns:a16="http://schemas.microsoft.com/office/drawing/2014/main" id="{93F72A1F-0AEA-47AE-A139-5DBC68CCF475}"/>
                </a:ext>
              </a:extLst>
            </p:cNvPr>
            <p:cNvGrpSpPr/>
            <p:nvPr/>
          </p:nvGrpSpPr>
          <p:grpSpPr>
            <a:xfrm>
              <a:off x="2342024" y="1583092"/>
              <a:ext cx="8519015" cy="880443"/>
              <a:chOff x="3269300" y="1915263"/>
              <a:chExt cx="5998211" cy="880443"/>
            </a:xfrm>
            <a:grpFill/>
          </p:grpSpPr>
          <p:sp>
            <p:nvSpPr>
              <p:cNvPr id="166" name="Rectangle 44">
                <a:extLst>
                  <a:ext uri="{FF2B5EF4-FFF2-40B4-BE49-F238E27FC236}">
                    <a16:creationId xmlns:a16="http://schemas.microsoft.com/office/drawing/2014/main" id="{26012FF8-3706-4D5A-94BC-741EFF4447EE}"/>
                  </a:ext>
                </a:extLst>
              </p:cNvPr>
              <p:cNvSpPr>
                <a:spLocks noChangeArrowheads="1"/>
              </p:cNvSpPr>
              <p:nvPr/>
            </p:nvSpPr>
            <p:spPr bwMode="auto">
              <a:xfrm>
                <a:off x="3269998" y="1915263"/>
                <a:ext cx="5997513"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sz="1800" b="0" dirty="0">
                  <a:solidFill>
                    <a:schemeClr val="tx2"/>
                  </a:solidFill>
                  <a:latin typeface="Tw Cen MT" panose="020B0602020104020603" pitchFamily="34" charset="0"/>
                  <a:cs typeface="Times New Roman" panose="02020603050405020304" pitchFamily="18" charset="0"/>
                </a:endParaRPr>
              </a:p>
            </p:txBody>
          </p:sp>
          <p:cxnSp>
            <p:nvCxnSpPr>
              <p:cNvPr id="167" name="Straight Connector 166">
                <a:extLst>
                  <a:ext uri="{FF2B5EF4-FFF2-40B4-BE49-F238E27FC236}">
                    <a16:creationId xmlns:a16="http://schemas.microsoft.com/office/drawing/2014/main" id="{848F97B2-1503-4EAB-B398-BECE0A5FCEBF}"/>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65" name="Rectangle 164">
              <a:extLst>
                <a:ext uri="{FF2B5EF4-FFF2-40B4-BE49-F238E27FC236}">
                  <a16:creationId xmlns:a16="http://schemas.microsoft.com/office/drawing/2014/main" id="{5FE794EE-B442-4A05-9B10-C12A36450A47}"/>
                </a:ext>
              </a:extLst>
            </p:cNvPr>
            <p:cNvSpPr/>
            <p:nvPr/>
          </p:nvSpPr>
          <p:spPr>
            <a:xfrm>
              <a:off x="2370712" y="1630080"/>
              <a:ext cx="8273319" cy="646331"/>
            </a:xfrm>
            <a:prstGeom prst="rect">
              <a:avLst/>
            </a:prstGeom>
            <a:grpFill/>
          </p:spPr>
          <p:txBody>
            <a:bodyPr wrap="square">
              <a:spAutoFit/>
            </a:bodyPr>
            <a:lstStyle/>
            <a:p>
              <a:pPr lvl="0"/>
              <a:r>
                <a:rPr lang="en-US" dirty="0">
                  <a:solidFill>
                    <a:schemeClr val="tx2"/>
                  </a:solidFill>
                  <a:latin typeface="Tw Cen MT" panose="020B0602020104020603" pitchFamily="34" charset="0"/>
                </a:rPr>
                <a:t>In an emergency, we need to learn by doing, but we also need to make sure that we can minimize their impact and correct mistakes as they are identified</a:t>
              </a:r>
            </a:p>
          </p:txBody>
        </p:sp>
      </p:grpSp>
      <p:grpSp>
        <p:nvGrpSpPr>
          <p:cNvPr id="168" name="Group 167">
            <a:extLst>
              <a:ext uri="{FF2B5EF4-FFF2-40B4-BE49-F238E27FC236}">
                <a16:creationId xmlns:a16="http://schemas.microsoft.com/office/drawing/2014/main" id="{9E6EDAD5-ACBB-4E45-887A-B46393D53100}"/>
              </a:ext>
            </a:extLst>
          </p:cNvPr>
          <p:cNvGrpSpPr/>
          <p:nvPr/>
        </p:nvGrpSpPr>
        <p:grpSpPr>
          <a:xfrm>
            <a:off x="677964" y="1176692"/>
            <a:ext cx="2666596" cy="880443"/>
            <a:chOff x="2342024" y="1583092"/>
            <a:chExt cx="9038631" cy="880443"/>
          </a:xfrm>
          <a:solidFill>
            <a:srgbClr val="FFDE59"/>
          </a:solidFill>
        </p:grpSpPr>
        <p:grpSp>
          <p:nvGrpSpPr>
            <p:cNvPr id="169" name="Group 168">
              <a:extLst>
                <a:ext uri="{FF2B5EF4-FFF2-40B4-BE49-F238E27FC236}">
                  <a16:creationId xmlns:a16="http://schemas.microsoft.com/office/drawing/2014/main" id="{AAB763C4-F48B-4ED3-8394-C795172313F4}"/>
                </a:ext>
              </a:extLst>
            </p:cNvPr>
            <p:cNvGrpSpPr/>
            <p:nvPr/>
          </p:nvGrpSpPr>
          <p:grpSpPr>
            <a:xfrm>
              <a:off x="2342024" y="1583092"/>
              <a:ext cx="8517026" cy="880443"/>
              <a:chOff x="3269300" y="1915263"/>
              <a:chExt cx="5996810" cy="880443"/>
            </a:xfrm>
            <a:grpFill/>
          </p:grpSpPr>
          <p:sp>
            <p:nvSpPr>
              <p:cNvPr id="171" name="Rectangle 44">
                <a:extLst>
                  <a:ext uri="{FF2B5EF4-FFF2-40B4-BE49-F238E27FC236}">
                    <a16:creationId xmlns:a16="http://schemas.microsoft.com/office/drawing/2014/main" id="{35CC1880-661E-4620-93D4-8D9D13285506}"/>
                  </a:ext>
                </a:extLst>
              </p:cNvPr>
              <p:cNvSpPr>
                <a:spLocks noChangeArrowheads="1"/>
              </p:cNvSpPr>
              <p:nvPr/>
            </p:nvSpPr>
            <p:spPr bwMode="auto">
              <a:xfrm>
                <a:off x="3269998" y="1915263"/>
                <a:ext cx="5996112"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lgn="r">
                  <a:spcBef>
                    <a:spcPct val="50000"/>
                  </a:spcBef>
                </a:pPr>
                <a:endParaRPr lang="en-US" altLang="en-US" b="0" dirty="0">
                  <a:solidFill>
                    <a:schemeClr val="tx2"/>
                  </a:solidFill>
                  <a:latin typeface="Abadi Extra Light" panose="020B0204020104020204" pitchFamily="34" charset="0"/>
                  <a:cs typeface="Times New Roman" panose="02020603050405020304" pitchFamily="18" charset="0"/>
                </a:endParaRPr>
              </a:p>
            </p:txBody>
          </p:sp>
          <p:cxnSp>
            <p:nvCxnSpPr>
              <p:cNvPr id="172" name="Straight Connector 171">
                <a:extLst>
                  <a:ext uri="{FF2B5EF4-FFF2-40B4-BE49-F238E27FC236}">
                    <a16:creationId xmlns:a16="http://schemas.microsoft.com/office/drawing/2014/main" id="{64998812-C83E-4054-AC2A-A1CF06A858B3}"/>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70" name="Rectangle 169">
              <a:extLst>
                <a:ext uri="{FF2B5EF4-FFF2-40B4-BE49-F238E27FC236}">
                  <a16:creationId xmlns:a16="http://schemas.microsoft.com/office/drawing/2014/main" id="{B038F9D8-6DFB-4ACC-903D-C0A390B5C637}"/>
                </a:ext>
              </a:extLst>
            </p:cNvPr>
            <p:cNvSpPr/>
            <p:nvPr/>
          </p:nvSpPr>
          <p:spPr>
            <a:xfrm>
              <a:off x="4012451" y="1797429"/>
              <a:ext cx="7368204" cy="600164"/>
            </a:xfrm>
            <a:prstGeom prst="rect">
              <a:avLst/>
            </a:prstGeom>
            <a:grpFill/>
          </p:spPr>
          <p:txBody>
            <a:bodyPr wrap="square">
              <a:spAutoFit/>
            </a:bodyPr>
            <a:lstStyle/>
            <a:p>
              <a:pPr lvl="0" algn="ctr"/>
              <a:r>
                <a:rPr lang="en-US" sz="1650" b="0" dirty="0">
                  <a:solidFill>
                    <a:schemeClr val="tx2"/>
                  </a:solidFill>
                  <a:latin typeface="Tw Cen MT" panose="020B0602020104020603" pitchFamily="34" charset="0"/>
                </a:rPr>
                <a:t>Inequality in Connectivity</a:t>
              </a:r>
            </a:p>
          </p:txBody>
        </p:sp>
      </p:grpSp>
      <p:grpSp>
        <p:nvGrpSpPr>
          <p:cNvPr id="173" name="Group 172">
            <a:extLst>
              <a:ext uri="{FF2B5EF4-FFF2-40B4-BE49-F238E27FC236}">
                <a16:creationId xmlns:a16="http://schemas.microsoft.com/office/drawing/2014/main" id="{6A79AE62-A8D3-40B2-B760-6A127A03BF4C}"/>
              </a:ext>
            </a:extLst>
          </p:cNvPr>
          <p:cNvGrpSpPr/>
          <p:nvPr/>
        </p:nvGrpSpPr>
        <p:grpSpPr>
          <a:xfrm>
            <a:off x="677965" y="2112279"/>
            <a:ext cx="2667133" cy="880443"/>
            <a:chOff x="2342024" y="1583092"/>
            <a:chExt cx="8967062" cy="880443"/>
          </a:xfrm>
          <a:solidFill>
            <a:srgbClr val="FFDE59"/>
          </a:solidFill>
        </p:grpSpPr>
        <p:grpSp>
          <p:nvGrpSpPr>
            <p:cNvPr id="174" name="Group 173">
              <a:extLst>
                <a:ext uri="{FF2B5EF4-FFF2-40B4-BE49-F238E27FC236}">
                  <a16:creationId xmlns:a16="http://schemas.microsoft.com/office/drawing/2014/main" id="{68F7F03B-E616-4D06-9CE0-C22C53C7B212}"/>
                </a:ext>
              </a:extLst>
            </p:cNvPr>
            <p:cNvGrpSpPr/>
            <p:nvPr/>
          </p:nvGrpSpPr>
          <p:grpSpPr>
            <a:xfrm>
              <a:off x="2342024" y="1583092"/>
              <a:ext cx="8447896" cy="880443"/>
              <a:chOff x="3269300" y="1915263"/>
              <a:chExt cx="5948136" cy="880443"/>
            </a:xfrm>
            <a:grpFill/>
          </p:grpSpPr>
          <p:sp>
            <p:nvSpPr>
              <p:cNvPr id="176" name="Rectangle 44">
                <a:extLst>
                  <a:ext uri="{FF2B5EF4-FFF2-40B4-BE49-F238E27FC236}">
                    <a16:creationId xmlns:a16="http://schemas.microsoft.com/office/drawing/2014/main" id="{0A7F907C-7420-49B0-8AE7-AB338F031F93}"/>
                  </a:ext>
                </a:extLst>
              </p:cNvPr>
              <p:cNvSpPr>
                <a:spLocks noChangeArrowheads="1"/>
              </p:cNvSpPr>
              <p:nvPr/>
            </p:nvSpPr>
            <p:spPr bwMode="auto">
              <a:xfrm>
                <a:off x="3269998" y="1915263"/>
                <a:ext cx="5947438"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sz="1800" b="0" dirty="0">
                  <a:solidFill>
                    <a:schemeClr val="tx2"/>
                  </a:solidFill>
                  <a:latin typeface="Tw Cen MT" panose="020B0602020104020603" pitchFamily="34" charset="0"/>
                  <a:cs typeface="Times New Roman" panose="02020603050405020304" pitchFamily="18" charset="0"/>
                </a:endParaRPr>
              </a:p>
            </p:txBody>
          </p:sp>
          <p:cxnSp>
            <p:nvCxnSpPr>
              <p:cNvPr id="177" name="Straight Connector 176">
                <a:extLst>
                  <a:ext uri="{FF2B5EF4-FFF2-40B4-BE49-F238E27FC236}">
                    <a16:creationId xmlns:a16="http://schemas.microsoft.com/office/drawing/2014/main" id="{9F7BF46A-6D23-4BA1-A602-5938E89DCFBB}"/>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75" name="Rectangle 174">
              <a:extLst>
                <a:ext uri="{FF2B5EF4-FFF2-40B4-BE49-F238E27FC236}">
                  <a16:creationId xmlns:a16="http://schemas.microsoft.com/office/drawing/2014/main" id="{862F22DE-7402-4348-A6BE-628AC53527E7}"/>
                </a:ext>
              </a:extLst>
            </p:cNvPr>
            <p:cNvSpPr/>
            <p:nvPr/>
          </p:nvSpPr>
          <p:spPr>
            <a:xfrm>
              <a:off x="4233842" y="1603305"/>
              <a:ext cx="7075244" cy="854080"/>
            </a:xfrm>
            <a:prstGeom prst="rect">
              <a:avLst/>
            </a:prstGeom>
            <a:grpFill/>
          </p:spPr>
          <p:txBody>
            <a:bodyPr wrap="square">
              <a:spAutoFit/>
            </a:bodyPr>
            <a:lstStyle/>
            <a:p>
              <a:pPr lvl="0" algn="ctr"/>
              <a:r>
                <a:rPr lang="en-US" sz="1650" b="0" dirty="0">
                  <a:solidFill>
                    <a:schemeClr val="tx2"/>
                  </a:solidFill>
                  <a:latin typeface="Tw Cen MT" panose="020B0602020104020603" pitchFamily="34" charset="0"/>
                </a:rPr>
                <a:t>Academic staff capacity to deliver remote courses</a:t>
              </a:r>
            </a:p>
          </p:txBody>
        </p:sp>
      </p:grpSp>
      <p:grpSp>
        <p:nvGrpSpPr>
          <p:cNvPr id="178" name="Group 177">
            <a:extLst>
              <a:ext uri="{FF2B5EF4-FFF2-40B4-BE49-F238E27FC236}">
                <a16:creationId xmlns:a16="http://schemas.microsoft.com/office/drawing/2014/main" id="{4A1999BE-87B5-4734-ADCB-7CB64BB7AA91}"/>
              </a:ext>
            </a:extLst>
          </p:cNvPr>
          <p:cNvGrpSpPr/>
          <p:nvPr/>
        </p:nvGrpSpPr>
        <p:grpSpPr>
          <a:xfrm>
            <a:off x="678460" y="3057642"/>
            <a:ext cx="2581248" cy="880443"/>
            <a:chOff x="2342024" y="1583092"/>
            <a:chExt cx="8749336" cy="880443"/>
          </a:xfrm>
          <a:solidFill>
            <a:srgbClr val="FFDE59"/>
          </a:solidFill>
        </p:grpSpPr>
        <p:grpSp>
          <p:nvGrpSpPr>
            <p:cNvPr id="179" name="Group 178">
              <a:extLst>
                <a:ext uri="{FF2B5EF4-FFF2-40B4-BE49-F238E27FC236}">
                  <a16:creationId xmlns:a16="http://schemas.microsoft.com/office/drawing/2014/main" id="{266970E7-43B2-4CF7-B8E3-3118DC6C6DD1}"/>
                </a:ext>
              </a:extLst>
            </p:cNvPr>
            <p:cNvGrpSpPr/>
            <p:nvPr/>
          </p:nvGrpSpPr>
          <p:grpSpPr>
            <a:xfrm>
              <a:off x="2342024" y="1583092"/>
              <a:ext cx="8518026" cy="880443"/>
              <a:chOff x="3269300" y="1915263"/>
              <a:chExt cx="5997514" cy="880443"/>
            </a:xfrm>
            <a:grpFill/>
          </p:grpSpPr>
          <p:sp>
            <p:nvSpPr>
              <p:cNvPr id="181" name="Rectangle 44">
                <a:extLst>
                  <a:ext uri="{FF2B5EF4-FFF2-40B4-BE49-F238E27FC236}">
                    <a16:creationId xmlns:a16="http://schemas.microsoft.com/office/drawing/2014/main" id="{071C2C34-BDE6-46EF-93FC-42EFDA1F8B25}"/>
                  </a:ext>
                </a:extLst>
              </p:cNvPr>
              <p:cNvSpPr>
                <a:spLocks noChangeArrowheads="1"/>
              </p:cNvSpPr>
              <p:nvPr/>
            </p:nvSpPr>
            <p:spPr bwMode="auto">
              <a:xfrm>
                <a:off x="3269998" y="1915263"/>
                <a:ext cx="5996816"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sz="1650" b="0" dirty="0">
                  <a:solidFill>
                    <a:schemeClr val="tx2"/>
                  </a:solidFill>
                  <a:latin typeface="Tw Cen MT" panose="020B0602020104020603" pitchFamily="34" charset="0"/>
                  <a:cs typeface="Times New Roman" panose="02020603050405020304" pitchFamily="18" charset="0"/>
                </a:endParaRPr>
              </a:p>
            </p:txBody>
          </p:sp>
          <p:cxnSp>
            <p:nvCxnSpPr>
              <p:cNvPr id="182" name="Straight Connector 181">
                <a:extLst>
                  <a:ext uri="{FF2B5EF4-FFF2-40B4-BE49-F238E27FC236}">
                    <a16:creationId xmlns:a16="http://schemas.microsoft.com/office/drawing/2014/main" id="{67E1AB3E-F84D-41FD-970B-93CF0BB15F59}"/>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80" name="Rectangle 179">
              <a:extLst>
                <a:ext uri="{FF2B5EF4-FFF2-40B4-BE49-F238E27FC236}">
                  <a16:creationId xmlns:a16="http://schemas.microsoft.com/office/drawing/2014/main" id="{7C1A2E6F-0F07-42AB-A402-AA0B66982D17}"/>
                </a:ext>
              </a:extLst>
            </p:cNvPr>
            <p:cNvSpPr/>
            <p:nvPr/>
          </p:nvSpPr>
          <p:spPr>
            <a:xfrm>
              <a:off x="4757439" y="1729765"/>
              <a:ext cx="6333921" cy="600164"/>
            </a:xfrm>
            <a:prstGeom prst="rect">
              <a:avLst/>
            </a:prstGeom>
            <a:grpFill/>
          </p:spPr>
          <p:txBody>
            <a:bodyPr wrap="square">
              <a:spAutoFit/>
            </a:bodyPr>
            <a:lstStyle/>
            <a:p>
              <a:pPr lvl="0" algn="ctr"/>
              <a:r>
                <a:rPr lang="en-US" sz="1650" b="0" dirty="0">
                  <a:solidFill>
                    <a:schemeClr val="tx2"/>
                  </a:solidFill>
                  <a:latin typeface="Tw Cen MT" panose="020B0602020104020603" pitchFamily="34" charset="0"/>
                </a:rPr>
                <a:t>Students’ capacity to adapt</a:t>
              </a:r>
            </a:p>
          </p:txBody>
        </p:sp>
      </p:grpSp>
      <p:grpSp>
        <p:nvGrpSpPr>
          <p:cNvPr id="183" name="Group 182">
            <a:extLst>
              <a:ext uri="{FF2B5EF4-FFF2-40B4-BE49-F238E27FC236}">
                <a16:creationId xmlns:a16="http://schemas.microsoft.com/office/drawing/2014/main" id="{0CB9B1F7-4B37-4D8D-BC9D-ED2AA3AC533D}"/>
              </a:ext>
            </a:extLst>
          </p:cNvPr>
          <p:cNvGrpSpPr/>
          <p:nvPr/>
        </p:nvGrpSpPr>
        <p:grpSpPr>
          <a:xfrm>
            <a:off x="677470" y="3992845"/>
            <a:ext cx="2676324" cy="880443"/>
            <a:chOff x="2342024" y="1583092"/>
            <a:chExt cx="9071604" cy="880443"/>
          </a:xfrm>
          <a:solidFill>
            <a:srgbClr val="FFDE59"/>
          </a:solidFill>
        </p:grpSpPr>
        <p:grpSp>
          <p:nvGrpSpPr>
            <p:cNvPr id="184" name="Group 183">
              <a:extLst>
                <a:ext uri="{FF2B5EF4-FFF2-40B4-BE49-F238E27FC236}">
                  <a16:creationId xmlns:a16="http://schemas.microsoft.com/office/drawing/2014/main" id="{21D6ED42-4D55-48B3-A5C0-DEEA0F11811B}"/>
                </a:ext>
              </a:extLst>
            </p:cNvPr>
            <p:cNvGrpSpPr/>
            <p:nvPr/>
          </p:nvGrpSpPr>
          <p:grpSpPr>
            <a:xfrm>
              <a:off x="2342024" y="1583092"/>
              <a:ext cx="8519015" cy="880443"/>
              <a:chOff x="3269300" y="1915263"/>
              <a:chExt cx="5998211" cy="880443"/>
            </a:xfrm>
            <a:grpFill/>
          </p:grpSpPr>
          <p:sp>
            <p:nvSpPr>
              <p:cNvPr id="186" name="Rectangle 44">
                <a:extLst>
                  <a:ext uri="{FF2B5EF4-FFF2-40B4-BE49-F238E27FC236}">
                    <a16:creationId xmlns:a16="http://schemas.microsoft.com/office/drawing/2014/main" id="{F1B1520D-2930-4756-AF5A-272715C80CD9}"/>
                  </a:ext>
                </a:extLst>
              </p:cNvPr>
              <p:cNvSpPr>
                <a:spLocks noChangeArrowheads="1"/>
              </p:cNvSpPr>
              <p:nvPr/>
            </p:nvSpPr>
            <p:spPr bwMode="auto">
              <a:xfrm>
                <a:off x="3269998" y="1915263"/>
                <a:ext cx="5997513"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sz="1650" b="0" dirty="0">
                  <a:solidFill>
                    <a:schemeClr val="tx2"/>
                  </a:solidFill>
                  <a:latin typeface="Tw Cen MT" panose="020B0602020104020603" pitchFamily="34" charset="0"/>
                  <a:cs typeface="Times New Roman" panose="02020603050405020304" pitchFamily="18" charset="0"/>
                </a:endParaRPr>
              </a:p>
            </p:txBody>
          </p:sp>
          <p:cxnSp>
            <p:nvCxnSpPr>
              <p:cNvPr id="187" name="Straight Connector 186">
                <a:extLst>
                  <a:ext uri="{FF2B5EF4-FFF2-40B4-BE49-F238E27FC236}">
                    <a16:creationId xmlns:a16="http://schemas.microsoft.com/office/drawing/2014/main" id="{4D07B54F-3488-4E9C-A1BB-31A0E413649F}"/>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85" name="Rectangle 184">
              <a:extLst>
                <a:ext uri="{FF2B5EF4-FFF2-40B4-BE49-F238E27FC236}">
                  <a16:creationId xmlns:a16="http://schemas.microsoft.com/office/drawing/2014/main" id="{5F84F0AF-18F2-4AF3-95E5-6323739DBC36}"/>
                </a:ext>
              </a:extLst>
            </p:cNvPr>
            <p:cNvSpPr/>
            <p:nvPr/>
          </p:nvSpPr>
          <p:spPr>
            <a:xfrm>
              <a:off x="4045425" y="1822069"/>
              <a:ext cx="7368203" cy="346249"/>
            </a:xfrm>
            <a:prstGeom prst="rect">
              <a:avLst/>
            </a:prstGeom>
            <a:grpFill/>
          </p:spPr>
          <p:txBody>
            <a:bodyPr wrap="square">
              <a:spAutoFit/>
            </a:bodyPr>
            <a:lstStyle/>
            <a:p>
              <a:pPr lvl="0" algn="ctr"/>
              <a:r>
                <a:rPr lang="en-US" sz="1650" b="0" dirty="0">
                  <a:solidFill>
                    <a:schemeClr val="tx2"/>
                  </a:solidFill>
                  <a:latin typeface="Tw Cen MT" panose="020B0602020104020603" pitchFamily="34" charset="0"/>
                </a:rPr>
                <a:t>Platforms</a:t>
              </a:r>
            </a:p>
          </p:txBody>
        </p:sp>
      </p:grpSp>
      <p:grpSp>
        <p:nvGrpSpPr>
          <p:cNvPr id="188" name="Group 187">
            <a:extLst>
              <a:ext uri="{FF2B5EF4-FFF2-40B4-BE49-F238E27FC236}">
                <a16:creationId xmlns:a16="http://schemas.microsoft.com/office/drawing/2014/main" id="{D76F66BF-A9A7-4194-9828-3918CD87104A}"/>
              </a:ext>
            </a:extLst>
          </p:cNvPr>
          <p:cNvGrpSpPr/>
          <p:nvPr/>
        </p:nvGrpSpPr>
        <p:grpSpPr>
          <a:xfrm>
            <a:off x="677964" y="4928048"/>
            <a:ext cx="2681722" cy="880443"/>
            <a:chOff x="2342024" y="1583092"/>
            <a:chExt cx="9089906" cy="880443"/>
          </a:xfrm>
          <a:solidFill>
            <a:srgbClr val="FFDE59"/>
          </a:solidFill>
        </p:grpSpPr>
        <p:grpSp>
          <p:nvGrpSpPr>
            <p:cNvPr id="189" name="Group 188">
              <a:extLst>
                <a:ext uri="{FF2B5EF4-FFF2-40B4-BE49-F238E27FC236}">
                  <a16:creationId xmlns:a16="http://schemas.microsoft.com/office/drawing/2014/main" id="{832E6DDC-FE3C-45C1-8242-3335D71D0557}"/>
                </a:ext>
              </a:extLst>
            </p:cNvPr>
            <p:cNvGrpSpPr/>
            <p:nvPr/>
          </p:nvGrpSpPr>
          <p:grpSpPr>
            <a:xfrm>
              <a:off x="2342024" y="1583092"/>
              <a:ext cx="8519015" cy="880443"/>
              <a:chOff x="3269300" y="1915263"/>
              <a:chExt cx="5998211" cy="880443"/>
            </a:xfrm>
            <a:grpFill/>
          </p:grpSpPr>
          <p:sp>
            <p:nvSpPr>
              <p:cNvPr id="191" name="Rectangle 44">
                <a:extLst>
                  <a:ext uri="{FF2B5EF4-FFF2-40B4-BE49-F238E27FC236}">
                    <a16:creationId xmlns:a16="http://schemas.microsoft.com/office/drawing/2014/main" id="{1F0BDFDE-FF07-49D0-BF56-A7D9A828B394}"/>
                  </a:ext>
                </a:extLst>
              </p:cNvPr>
              <p:cNvSpPr>
                <a:spLocks noChangeArrowheads="1"/>
              </p:cNvSpPr>
              <p:nvPr/>
            </p:nvSpPr>
            <p:spPr bwMode="auto">
              <a:xfrm>
                <a:off x="3269997" y="1915263"/>
                <a:ext cx="5997514"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sz="1650" b="0" dirty="0">
                  <a:solidFill>
                    <a:schemeClr val="tx2"/>
                  </a:solidFill>
                  <a:latin typeface="Tw Cen MT" panose="020B0602020104020603" pitchFamily="34" charset="0"/>
                  <a:cs typeface="Times New Roman" panose="02020603050405020304" pitchFamily="18" charset="0"/>
                </a:endParaRPr>
              </a:p>
            </p:txBody>
          </p:sp>
          <p:cxnSp>
            <p:nvCxnSpPr>
              <p:cNvPr id="192" name="Straight Connector 191">
                <a:extLst>
                  <a:ext uri="{FF2B5EF4-FFF2-40B4-BE49-F238E27FC236}">
                    <a16:creationId xmlns:a16="http://schemas.microsoft.com/office/drawing/2014/main" id="{CC187DAF-D3A6-4809-B978-3119975449C9}"/>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90" name="Rectangle 189">
              <a:extLst>
                <a:ext uri="{FF2B5EF4-FFF2-40B4-BE49-F238E27FC236}">
                  <a16:creationId xmlns:a16="http://schemas.microsoft.com/office/drawing/2014/main" id="{0A295FEE-F16E-49C4-B04F-C8874B0E3226}"/>
                </a:ext>
              </a:extLst>
            </p:cNvPr>
            <p:cNvSpPr/>
            <p:nvPr/>
          </p:nvSpPr>
          <p:spPr>
            <a:xfrm>
              <a:off x="3672566" y="1822069"/>
              <a:ext cx="7759364" cy="346249"/>
            </a:xfrm>
            <a:prstGeom prst="rect">
              <a:avLst/>
            </a:prstGeom>
            <a:grpFill/>
          </p:spPr>
          <p:txBody>
            <a:bodyPr wrap="square">
              <a:spAutoFit/>
            </a:bodyPr>
            <a:lstStyle/>
            <a:p>
              <a:pPr lvl="0" algn="ctr"/>
              <a:r>
                <a:rPr lang="en-US" sz="1650" dirty="0">
                  <a:solidFill>
                    <a:schemeClr val="tx2"/>
                  </a:solidFill>
                  <a:latin typeface="Tw Cen MT" panose="020B0602020104020603" pitchFamily="34" charset="0"/>
                </a:rPr>
                <a:t>Mistakes</a:t>
              </a:r>
              <a:endParaRPr lang="en-US" sz="1650" b="0" dirty="0">
                <a:solidFill>
                  <a:schemeClr val="tx2"/>
                </a:solidFill>
                <a:latin typeface="Tw Cen MT" panose="020B0602020104020603" pitchFamily="34" charset="0"/>
              </a:endParaRPr>
            </a:p>
          </p:txBody>
        </p:sp>
      </p:grpSp>
      <p:grpSp>
        <p:nvGrpSpPr>
          <p:cNvPr id="193" name="Group 192">
            <a:extLst>
              <a:ext uri="{FF2B5EF4-FFF2-40B4-BE49-F238E27FC236}">
                <a16:creationId xmlns:a16="http://schemas.microsoft.com/office/drawing/2014/main" id="{A168C0DE-006F-42FF-BA52-E54A9A9A8770}"/>
              </a:ext>
            </a:extLst>
          </p:cNvPr>
          <p:cNvGrpSpPr/>
          <p:nvPr/>
        </p:nvGrpSpPr>
        <p:grpSpPr>
          <a:xfrm>
            <a:off x="3257891" y="5847088"/>
            <a:ext cx="8519015" cy="880443"/>
            <a:chOff x="2342024" y="1583092"/>
            <a:chExt cx="8519015" cy="880443"/>
          </a:xfrm>
        </p:grpSpPr>
        <p:grpSp>
          <p:nvGrpSpPr>
            <p:cNvPr id="194" name="Group 193">
              <a:extLst>
                <a:ext uri="{FF2B5EF4-FFF2-40B4-BE49-F238E27FC236}">
                  <a16:creationId xmlns:a16="http://schemas.microsoft.com/office/drawing/2014/main" id="{93F72A1F-0AEA-47AE-A139-5DBC68CCF475}"/>
                </a:ext>
              </a:extLst>
            </p:cNvPr>
            <p:cNvGrpSpPr/>
            <p:nvPr/>
          </p:nvGrpSpPr>
          <p:grpSpPr>
            <a:xfrm>
              <a:off x="2342024" y="1583092"/>
              <a:ext cx="8519015" cy="880443"/>
              <a:chOff x="3269300" y="1915263"/>
              <a:chExt cx="5998211" cy="880443"/>
            </a:xfrm>
          </p:grpSpPr>
          <p:sp>
            <p:nvSpPr>
              <p:cNvPr id="196" name="Rectangle 44">
                <a:extLst>
                  <a:ext uri="{FF2B5EF4-FFF2-40B4-BE49-F238E27FC236}">
                    <a16:creationId xmlns:a16="http://schemas.microsoft.com/office/drawing/2014/main" id="{26012FF8-3706-4D5A-94BC-741EFF4447EE}"/>
                  </a:ext>
                </a:extLst>
              </p:cNvPr>
              <p:cNvSpPr>
                <a:spLocks noChangeArrowheads="1"/>
              </p:cNvSpPr>
              <p:nvPr/>
            </p:nvSpPr>
            <p:spPr bwMode="auto">
              <a:xfrm>
                <a:off x="3269998" y="1915263"/>
                <a:ext cx="5997513" cy="880443"/>
              </a:xfrm>
              <a:prstGeom prst="rect">
                <a:avLst/>
              </a:prstGeom>
              <a:solidFill>
                <a:schemeClr val="bg1">
                  <a:lumMod val="50000"/>
                  <a:alpha val="26000"/>
                </a:schemeClr>
              </a:solid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sz="1800" b="0" dirty="0">
                  <a:solidFill>
                    <a:schemeClr val="tx2"/>
                  </a:solidFill>
                  <a:latin typeface="Tw Cen MT" panose="020B0602020104020603" pitchFamily="34" charset="0"/>
                  <a:cs typeface="Times New Roman" panose="02020603050405020304" pitchFamily="18" charset="0"/>
                </a:endParaRPr>
              </a:p>
            </p:txBody>
          </p:sp>
          <p:cxnSp>
            <p:nvCxnSpPr>
              <p:cNvPr id="197" name="Straight Connector 196">
                <a:extLst>
                  <a:ext uri="{FF2B5EF4-FFF2-40B4-BE49-F238E27FC236}">
                    <a16:creationId xmlns:a16="http://schemas.microsoft.com/office/drawing/2014/main" id="{848F97B2-1503-4EAB-B398-BECE0A5FCEBF}"/>
                  </a:ext>
                </a:extLst>
              </p:cNvPr>
              <p:cNvCxnSpPr>
                <a:cxnSpLocks/>
              </p:cNvCxnSpPr>
              <p:nvPr/>
            </p:nvCxnSpPr>
            <p:spPr bwMode="auto">
              <a:xfrm>
                <a:off x="3269300" y="2795230"/>
                <a:ext cx="3634923" cy="0"/>
              </a:xfrm>
              <a:prstGeom prst="line">
                <a:avLst/>
              </a:prstGeom>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95" name="Rectangle 194">
              <a:extLst>
                <a:ext uri="{FF2B5EF4-FFF2-40B4-BE49-F238E27FC236}">
                  <a16:creationId xmlns:a16="http://schemas.microsoft.com/office/drawing/2014/main" id="{5FE794EE-B442-4A05-9B10-C12A36450A47}"/>
                </a:ext>
              </a:extLst>
            </p:cNvPr>
            <p:cNvSpPr/>
            <p:nvPr/>
          </p:nvSpPr>
          <p:spPr>
            <a:xfrm>
              <a:off x="2370712" y="1630080"/>
              <a:ext cx="8273319" cy="830997"/>
            </a:xfrm>
            <a:prstGeom prst="rect">
              <a:avLst/>
            </a:prstGeom>
            <a:solidFill>
              <a:srgbClr val="FFDE59"/>
            </a:solidFill>
          </p:spPr>
          <p:txBody>
            <a:bodyPr wrap="square">
              <a:spAutoFit/>
            </a:bodyPr>
            <a:lstStyle/>
            <a:p>
              <a:pPr lvl="0"/>
              <a:r>
                <a:rPr lang="en-US" b="0" dirty="0">
                  <a:solidFill>
                    <a:schemeClr val="tx2"/>
                  </a:solidFill>
                  <a:latin typeface="Tw Cen MT" panose="020B0602020104020603" pitchFamily="34" charset="0"/>
                </a:rPr>
                <a:t>The regulatory environment is not (yet) aligned to online learning. A key issue is the competitiveness of the Telecoms market, which often favor a monopoly, and does not provide cheap options that work for the poor</a:t>
              </a:r>
              <a:endParaRPr lang="en-US" sz="1800" b="0" dirty="0">
                <a:solidFill>
                  <a:schemeClr val="tx2"/>
                </a:solidFill>
                <a:latin typeface="Tw Cen MT" panose="020B0602020104020603" pitchFamily="34" charset="0"/>
              </a:endParaRPr>
            </a:p>
          </p:txBody>
        </p:sp>
      </p:grpSp>
      <p:grpSp>
        <p:nvGrpSpPr>
          <p:cNvPr id="198" name="Group 197">
            <a:extLst>
              <a:ext uri="{FF2B5EF4-FFF2-40B4-BE49-F238E27FC236}">
                <a16:creationId xmlns:a16="http://schemas.microsoft.com/office/drawing/2014/main" id="{D76F66BF-A9A7-4194-9828-3918CD87104A}"/>
              </a:ext>
            </a:extLst>
          </p:cNvPr>
          <p:cNvGrpSpPr/>
          <p:nvPr/>
        </p:nvGrpSpPr>
        <p:grpSpPr>
          <a:xfrm>
            <a:off x="675975" y="5847088"/>
            <a:ext cx="2681722" cy="880443"/>
            <a:chOff x="2342024" y="1583092"/>
            <a:chExt cx="9089906" cy="880443"/>
          </a:xfrm>
          <a:solidFill>
            <a:srgbClr val="FFDE59"/>
          </a:solidFill>
        </p:grpSpPr>
        <p:grpSp>
          <p:nvGrpSpPr>
            <p:cNvPr id="199" name="Group 198">
              <a:extLst>
                <a:ext uri="{FF2B5EF4-FFF2-40B4-BE49-F238E27FC236}">
                  <a16:creationId xmlns:a16="http://schemas.microsoft.com/office/drawing/2014/main" id="{832E6DDC-FE3C-45C1-8242-3335D71D0557}"/>
                </a:ext>
              </a:extLst>
            </p:cNvPr>
            <p:cNvGrpSpPr/>
            <p:nvPr/>
          </p:nvGrpSpPr>
          <p:grpSpPr>
            <a:xfrm>
              <a:off x="2342024" y="1583092"/>
              <a:ext cx="8519015" cy="880443"/>
              <a:chOff x="3269300" y="1915263"/>
              <a:chExt cx="5998211" cy="880443"/>
            </a:xfrm>
            <a:grpFill/>
          </p:grpSpPr>
          <p:sp>
            <p:nvSpPr>
              <p:cNvPr id="201" name="Rectangle 44">
                <a:extLst>
                  <a:ext uri="{FF2B5EF4-FFF2-40B4-BE49-F238E27FC236}">
                    <a16:creationId xmlns:a16="http://schemas.microsoft.com/office/drawing/2014/main" id="{1F0BDFDE-FF07-49D0-BF56-A7D9A828B394}"/>
                  </a:ext>
                </a:extLst>
              </p:cNvPr>
              <p:cNvSpPr>
                <a:spLocks noChangeArrowheads="1"/>
              </p:cNvSpPr>
              <p:nvPr/>
            </p:nvSpPr>
            <p:spPr bwMode="auto">
              <a:xfrm>
                <a:off x="3269997" y="1915263"/>
                <a:ext cx="5997514" cy="880443"/>
              </a:xfrm>
              <a:prstGeom prst="rect">
                <a:avLst/>
              </a:prstGeom>
              <a:grpFill/>
              <a:ln>
                <a:noFill/>
              </a:ln>
            </p:spPr>
            <p:txBody>
              <a:bodyPr/>
              <a:lstStyle>
                <a:lvl1pPr marL="114300" indent="-114300" defTabSz="912813">
                  <a:defRPr sz="1600" b="1">
                    <a:solidFill>
                      <a:schemeClr val="tx1"/>
                    </a:solidFill>
                    <a:latin typeface="Trebuchet MS" panose="020B0603020202020204" pitchFamily="34" charset="0"/>
                    <a:ea typeface="MS PGothic" panose="020B0600070205080204" pitchFamily="34" charset="-128"/>
                  </a:defRPr>
                </a:lvl1pPr>
                <a:lvl2pPr marL="742950" indent="-285750" defTabSz="912813">
                  <a:defRPr sz="1600" b="1">
                    <a:solidFill>
                      <a:schemeClr val="tx1"/>
                    </a:solidFill>
                    <a:latin typeface="Trebuchet MS" panose="020B0603020202020204" pitchFamily="34" charset="0"/>
                    <a:ea typeface="MS PGothic" panose="020B0600070205080204" pitchFamily="34" charset="-128"/>
                  </a:defRPr>
                </a:lvl2pPr>
                <a:lvl3pPr marL="1143000" indent="-228600" defTabSz="912813">
                  <a:defRPr sz="1600" b="1">
                    <a:solidFill>
                      <a:schemeClr val="tx1"/>
                    </a:solidFill>
                    <a:latin typeface="Trebuchet MS" panose="020B0603020202020204" pitchFamily="34" charset="0"/>
                    <a:ea typeface="MS PGothic" panose="020B0600070205080204" pitchFamily="34" charset="-128"/>
                  </a:defRPr>
                </a:lvl3pPr>
                <a:lvl4pPr marL="1600200" indent="-228600" defTabSz="912813">
                  <a:defRPr sz="1600" b="1">
                    <a:solidFill>
                      <a:schemeClr val="tx1"/>
                    </a:solidFill>
                    <a:latin typeface="Trebuchet MS" panose="020B0603020202020204" pitchFamily="34" charset="0"/>
                    <a:ea typeface="MS PGothic" panose="020B0600070205080204" pitchFamily="34" charset="-128"/>
                  </a:defRPr>
                </a:lvl4pPr>
                <a:lvl5pPr marL="2057400" indent="-228600" defTabSz="912813">
                  <a:defRPr sz="1600" b="1">
                    <a:solidFill>
                      <a:schemeClr val="tx1"/>
                    </a:solidFill>
                    <a:latin typeface="Trebuchet MS" panose="020B0603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indent="0">
                  <a:spcBef>
                    <a:spcPct val="50000"/>
                  </a:spcBef>
                </a:pPr>
                <a:endParaRPr lang="en-US" altLang="en-US" sz="1650" b="0" dirty="0">
                  <a:solidFill>
                    <a:schemeClr val="tx2"/>
                  </a:solidFill>
                  <a:latin typeface="Tw Cen MT" panose="020B0602020104020603" pitchFamily="34" charset="0"/>
                  <a:cs typeface="Times New Roman" panose="02020603050405020304" pitchFamily="18" charset="0"/>
                </a:endParaRPr>
              </a:p>
            </p:txBody>
          </p:sp>
          <p:cxnSp>
            <p:nvCxnSpPr>
              <p:cNvPr id="202" name="Straight Connector 201">
                <a:extLst>
                  <a:ext uri="{FF2B5EF4-FFF2-40B4-BE49-F238E27FC236}">
                    <a16:creationId xmlns:a16="http://schemas.microsoft.com/office/drawing/2014/main" id="{CC187DAF-D3A6-4809-B978-3119975449C9}"/>
                  </a:ext>
                </a:extLst>
              </p:cNvPr>
              <p:cNvCxnSpPr>
                <a:cxnSpLocks/>
              </p:cNvCxnSpPr>
              <p:nvPr/>
            </p:nvCxnSpPr>
            <p:spPr bwMode="auto">
              <a:xfrm>
                <a:off x="3269300" y="2795230"/>
                <a:ext cx="3634923" cy="0"/>
              </a:xfrm>
              <a:prstGeom prst="line">
                <a:avLst/>
              </a:prstGeom>
              <a:grpFill/>
              <a:ln w="12700">
                <a:solidFill>
                  <a:srgbClr val="CA211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200" name="Rectangle 199">
              <a:extLst>
                <a:ext uri="{FF2B5EF4-FFF2-40B4-BE49-F238E27FC236}">
                  <a16:creationId xmlns:a16="http://schemas.microsoft.com/office/drawing/2014/main" id="{0A295FEE-F16E-49C4-B04F-C8874B0E3226}"/>
                </a:ext>
              </a:extLst>
            </p:cNvPr>
            <p:cNvSpPr/>
            <p:nvPr/>
          </p:nvSpPr>
          <p:spPr>
            <a:xfrm>
              <a:off x="3672566" y="1822069"/>
              <a:ext cx="7759364" cy="346249"/>
            </a:xfrm>
            <a:prstGeom prst="rect">
              <a:avLst/>
            </a:prstGeom>
            <a:grpFill/>
          </p:spPr>
          <p:txBody>
            <a:bodyPr wrap="square">
              <a:spAutoFit/>
            </a:bodyPr>
            <a:lstStyle/>
            <a:p>
              <a:pPr lvl="0" algn="ctr"/>
              <a:r>
                <a:rPr lang="en-US" sz="1650" b="0" dirty="0">
                  <a:solidFill>
                    <a:schemeClr val="tx2"/>
                  </a:solidFill>
                  <a:latin typeface="Tw Cen MT" panose="020B0602020104020603" pitchFamily="34" charset="0"/>
                </a:rPr>
                <a:t>Regulation</a:t>
              </a:r>
            </a:p>
          </p:txBody>
        </p:sp>
      </p:grpSp>
      <p:pic>
        <p:nvPicPr>
          <p:cNvPr id="203" name="Picture 202" descr="A picture containing drawing&#10;&#10;Description automatically generated">
            <a:extLst>
              <a:ext uri="{FF2B5EF4-FFF2-40B4-BE49-F238E27FC236}">
                <a16:creationId xmlns:a16="http://schemas.microsoft.com/office/drawing/2014/main" id="{7EF61B9A-AF56-4A31-A215-BC697B65DADA}"/>
              </a:ext>
            </a:extLst>
          </p:cNvPr>
          <p:cNvPicPr>
            <a:picLocks noChangeAspect="1"/>
          </p:cNvPicPr>
          <p:nvPr/>
        </p:nvPicPr>
        <p:blipFill rotWithShape="1">
          <a:blip r:embed="rId3">
            <a:extLst>
              <a:ext uri="{28A0092B-C50C-407E-A947-70E740481C1C}">
                <a14:useLocalDpi xmlns:a14="http://schemas.microsoft.com/office/drawing/2010/main" val="0"/>
              </a:ext>
            </a:extLst>
          </a:blip>
          <a:srcRect l="40444" t="25602" r="40998" b="28762"/>
          <a:stretch/>
        </p:blipFill>
        <p:spPr>
          <a:xfrm>
            <a:off x="856047" y="5893717"/>
            <a:ext cx="540500" cy="747637"/>
          </a:xfrm>
          <a:prstGeom prst="rect">
            <a:avLst/>
          </a:prstGeom>
        </p:spPr>
      </p:pic>
      <p:pic>
        <p:nvPicPr>
          <p:cNvPr id="204" name="Picture 203" descr="A picture containing shirt&#10;&#10;Description automatically generated">
            <a:extLst>
              <a:ext uri="{FF2B5EF4-FFF2-40B4-BE49-F238E27FC236}">
                <a16:creationId xmlns:a16="http://schemas.microsoft.com/office/drawing/2014/main" id="{E647907D-62B0-4099-BA9A-0557ECD9CB4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6665" t="28170" r="36221" b="29158"/>
          <a:stretch/>
        </p:blipFill>
        <p:spPr>
          <a:xfrm>
            <a:off x="800233" y="2259661"/>
            <a:ext cx="688301" cy="609316"/>
          </a:xfrm>
          <a:prstGeom prst="rect">
            <a:avLst/>
          </a:prstGeom>
        </p:spPr>
      </p:pic>
      <p:pic>
        <p:nvPicPr>
          <p:cNvPr id="205" name="Picture 204" descr="A picture containing food, drawing&#10;&#10;Description automatically generated">
            <a:extLst>
              <a:ext uri="{FF2B5EF4-FFF2-40B4-BE49-F238E27FC236}">
                <a16:creationId xmlns:a16="http://schemas.microsoft.com/office/drawing/2014/main" id="{D9B33C74-7150-4ADB-8D2E-4A48337EA50B}"/>
              </a:ext>
            </a:extLst>
          </p:cNvPr>
          <p:cNvPicPr>
            <a:picLocks noChangeAspect="1"/>
          </p:cNvPicPr>
          <p:nvPr/>
        </p:nvPicPr>
        <p:blipFill rotWithShape="1">
          <a:blip r:embed="rId5">
            <a:extLst>
              <a:ext uri="{28A0092B-C50C-407E-A947-70E740481C1C}">
                <a14:useLocalDpi xmlns:a14="http://schemas.microsoft.com/office/drawing/2010/main" val="0"/>
              </a:ext>
            </a:extLst>
          </a:blip>
          <a:srcRect l="36998" t="26590" r="37443" b="27379"/>
          <a:stretch/>
        </p:blipFill>
        <p:spPr>
          <a:xfrm>
            <a:off x="750078" y="3075971"/>
            <a:ext cx="763804" cy="773766"/>
          </a:xfrm>
          <a:prstGeom prst="rect">
            <a:avLst/>
          </a:prstGeom>
        </p:spPr>
      </p:pic>
      <p:pic>
        <p:nvPicPr>
          <p:cNvPr id="206" name="Picture 205" descr="A picture containing building&#10;&#10;Description automatically generated">
            <a:extLst>
              <a:ext uri="{FF2B5EF4-FFF2-40B4-BE49-F238E27FC236}">
                <a16:creationId xmlns:a16="http://schemas.microsoft.com/office/drawing/2014/main" id="{6E4D1F7D-4DDC-4DF4-BC1D-147900724782}"/>
              </a:ext>
            </a:extLst>
          </p:cNvPr>
          <p:cNvPicPr>
            <a:picLocks noChangeAspect="1"/>
          </p:cNvPicPr>
          <p:nvPr/>
        </p:nvPicPr>
        <p:blipFill rotWithShape="1">
          <a:blip r:embed="rId6">
            <a:extLst>
              <a:ext uri="{28A0092B-C50C-407E-A947-70E740481C1C}">
                <a14:useLocalDpi xmlns:a14="http://schemas.microsoft.com/office/drawing/2010/main" val="0"/>
              </a:ext>
            </a:extLst>
          </a:blip>
          <a:srcRect l="38782" t="30936" r="38993" b="30738"/>
          <a:stretch/>
        </p:blipFill>
        <p:spPr>
          <a:xfrm>
            <a:off x="810359" y="1290710"/>
            <a:ext cx="719847" cy="698252"/>
          </a:xfrm>
          <a:prstGeom prst="rect">
            <a:avLst/>
          </a:prstGeom>
        </p:spPr>
      </p:pic>
      <p:pic>
        <p:nvPicPr>
          <p:cNvPr id="207" name="Picture 206" descr="A close up of a logo&#10;&#10;Description automatically generated">
            <a:extLst>
              <a:ext uri="{FF2B5EF4-FFF2-40B4-BE49-F238E27FC236}">
                <a16:creationId xmlns:a16="http://schemas.microsoft.com/office/drawing/2014/main" id="{17E9036D-413A-44B7-83E9-13DDEA0B483C}"/>
              </a:ext>
            </a:extLst>
          </p:cNvPr>
          <p:cNvPicPr>
            <a:picLocks noChangeAspect="1"/>
          </p:cNvPicPr>
          <p:nvPr/>
        </p:nvPicPr>
        <p:blipFill rotWithShape="1">
          <a:blip r:embed="rId7">
            <a:extLst>
              <a:ext uri="{28A0092B-C50C-407E-A947-70E740481C1C}">
                <a14:useLocalDpi xmlns:a14="http://schemas.microsoft.com/office/drawing/2010/main" val="0"/>
              </a:ext>
            </a:extLst>
          </a:blip>
          <a:srcRect l="41221" t="31133" r="40555" b="31528"/>
          <a:stretch/>
        </p:blipFill>
        <p:spPr>
          <a:xfrm>
            <a:off x="764027" y="4967141"/>
            <a:ext cx="681701" cy="785619"/>
          </a:xfrm>
          <a:prstGeom prst="rect">
            <a:avLst/>
          </a:prstGeom>
        </p:spPr>
      </p:pic>
      <p:pic>
        <p:nvPicPr>
          <p:cNvPr id="1026" name="Picture 2" descr="Platform Icon #415000 - Free Icons Library"/>
          <p:cNvPicPr>
            <a:picLocks noChangeAspect="1" noChangeArrowheads="1"/>
          </p:cNvPicPr>
          <p:nvPr/>
        </p:nvPicPr>
        <p:blipFill>
          <a:blip r:embed="rId8" cstate="hq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913" y="4008284"/>
            <a:ext cx="912939" cy="75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9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199E-D8AF-4CBD-9BD3-4A0A4683509C}"/>
              </a:ext>
            </a:extLst>
          </p:cNvPr>
          <p:cNvSpPr>
            <a:spLocks noGrp="1"/>
          </p:cNvSpPr>
          <p:nvPr>
            <p:ph type="title"/>
          </p:nvPr>
        </p:nvSpPr>
        <p:spPr/>
        <p:txBody>
          <a:bodyPr/>
          <a:lstStyle/>
          <a:p>
            <a:pPr algn="ctr"/>
            <a:r>
              <a:rPr lang="en-US" dirty="0">
                <a:solidFill>
                  <a:schemeClr val="bg2"/>
                </a:solidFill>
              </a:rPr>
              <a:t>Other issues within international HE</a:t>
            </a:r>
          </a:p>
        </p:txBody>
      </p:sp>
      <p:sp>
        <p:nvSpPr>
          <p:cNvPr id="3" name="Content Placeholder 2">
            <a:extLst>
              <a:ext uri="{FF2B5EF4-FFF2-40B4-BE49-F238E27FC236}">
                <a16:creationId xmlns:a16="http://schemas.microsoft.com/office/drawing/2014/main" id="{1A1A428E-E1B9-4817-A893-8EDDA23FE0EC}"/>
              </a:ext>
            </a:extLst>
          </p:cNvPr>
          <p:cNvSpPr>
            <a:spLocks noGrp="1"/>
          </p:cNvSpPr>
          <p:nvPr>
            <p:ph idx="1"/>
          </p:nvPr>
        </p:nvSpPr>
        <p:spPr/>
        <p:txBody>
          <a:bodyPr/>
          <a:lstStyle/>
          <a:p>
            <a:r>
              <a:rPr lang="en-US" dirty="0">
                <a:solidFill>
                  <a:schemeClr val="bg2"/>
                </a:solidFill>
              </a:rPr>
              <a:t>Prospective students have been unable to take examinations</a:t>
            </a:r>
          </a:p>
          <a:p>
            <a:r>
              <a:rPr lang="en-US" dirty="0">
                <a:solidFill>
                  <a:schemeClr val="bg2"/>
                </a:solidFill>
              </a:rPr>
              <a:t> International students have been unable to travel to their campuses or to return home</a:t>
            </a:r>
          </a:p>
          <a:p>
            <a:r>
              <a:rPr lang="en-US" dirty="0">
                <a:solidFill>
                  <a:schemeClr val="bg2"/>
                </a:solidFill>
              </a:rPr>
              <a:t>Study abroad programs have been cancelled</a:t>
            </a:r>
          </a:p>
          <a:p>
            <a:r>
              <a:rPr lang="en-US" dirty="0">
                <a:solidFill>
                  <a:schemeClr val="bg2"/>
                </a:solidFill>
              </a:rPr>
              <a:t>Faculty members have been asked not to travel to affected countries – or to avoid foreign travel entirely</a:t>
            </a:r>
          </a:p>
          <a:p>
            <a:r>
              <a:rPr lang="en-US" dirty="0">
                <a:solidFill>
                  <a:schemeClr val="bg2"/>
                </a:solidFill>
              </a:rPr>
              <a:t>Decrease in mobility: restructuring of mobility patterns</a:t>
            </a:r>
          </a:p>
          <a:p>
            <a:r>
              <a:rPr lang="en-US" dirty="0">
                <a:solidFill>
                  <a:schemeClr val="bg2"/>
                </a:solidFill>
              </a:rPr>
              <a:t>Seek financial alternatives: dependency on income from international students will decrease </a:t>
            </a:r>
          </a:p>
        </p:txBody>
      </p:sp>
      <p:sp>
        <p:nvSpPr>
          <p:cNvPr id="7" name="Footer Placeholder 6">
            <a:extLst>
              <a:ext uri="{FF2B5EF4-FFF2-40B4-BE49-F238E27FC236}">
                <a16:creationId xmlns:a16="http://schemas.microsoft.com/office/drawing/2014/main" id="{D79575AB-60B8-4406-8BDE-AE8014F60F9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World Bank</a:t>
            </a:r>
            <a:endParaRPr lang="en-US" dirty="0"/>
          </a:p>
        </p:txBody>
      </p:sp>
    </p:spTree>
    <p:extLst>
      <p:ext uri="{BB962C8B-B14F-4D97-AF65-F5344CB8AC3E}">
        <p14:creationId xmlns:p14="http://schemas.microsoft.com/office/powerpoint/2010/main" val="369012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79575AB-60B8-4406-8BDE-AE8014F60F9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World Bank</a:t>
            </a:r>
            <a:endParaRPr lang="en-US" dirty="0"/>
          </a:p>
        </p:txBody>
      </p:sp>
      <p:sp>
        <p:nvSpPr>
          <p:cNvPr id="12" name="Title 11">
            <a:extLst>
              <a:ext uri="{FF2B5EF4-FFF2-40B4-BE49-F238E27FC236}">
                <a16:creationId xmlns:a16="http://schemas.microsoft.com/office/drawing/2014/main" id="{1D916F96-C92E-4FDE-8A11-6A63CC43D739}"/>
              </a:ext>
            </a:extLst>
          </p:cNvPr>
          <p:cNvSpPr>
            <a:spLocks noGrp="1"/>
          </p:cNvSpPr>
          <p:nvPr>
            <p:ph type="title"/>
          </p:nvPr>
        </p:nvSpPr>
        <p:spPr>
          <a:xfrm>
            <a:off x="699757" y="2207573"/>
            <a:ext cx="10515600" cy="1325563"/>
          </a:xfrm>
        </p:spPr>
        <p:txBody>
          <a:bodyPr/>
          <a:lstStyle/>
          <a:p>
            <a:pPr algn="ctr"/>
            <a:r>
              <a:rPr lang="en-US" b="1" dirty="0">
                <a:solidFill>
                  <a:schemeClr val="bg2"/>
                </a:solidFill>
              </a:rPr>
              <a:t>But the crisis also offers LT opportunities</a:t>
            </a:r>
          </a:p>
        </p:txBody>
      </p:sp>
    </p:spTree>
    <p:extLst>
      <p:ext uri="{BB962C8B-B14F-4D97-AF65-F5344CB8AC3E}">
        <p14:creationId xmlns:p14="http://schemas.microsoft.com/office/powerpoint/2010/main" val="241833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138A-7A30-4746-A2C6-FA5F5D28E026}"/>
              </a:ext>
            </a:extLst>
          </p:cNvPr>
          <p:cNvSpPr>
            <a:spLocks noGrp="1"/>
          </p:cNvSpPr>
          <p:nvPr>
            <p:ph type="title"/>
          </p:nvPr>
        </p:nvSpPr>
        <p:spPr/>
        <p:txBody>
          <a:bodyPr/>
          <a:lstStyle/>
          <a:p>
            <a:pPr algn="ctr"/>
            <a:r>
              <a:rPr lang="en-US" b="1" dirty="0">
                <a:solidFill>
                  <a:schemeClr val="bg2"/>
                </a:solidFill>
              </a:rPr>
              <a:t>LT Opportunities</a:t>
            </a:r>
          </a:p>
        </p:txBody>
      </p:sp>
      <p:sp>
        <p:nvSpPr>
          <p:cNvPr id="4" name="Footer Placeholder 3">
            <a:extLst>
              <a:ext uri="{FF2B5EF4-FFF2-40B4-BE49-F238E27FC236}">
                <a16:creationId xmlns:a16="http://schemas.microsoft.com/office/drawing/2014/main" id="{CBB67773-30B7-4913-B1B9-802697DF63C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World Bank</a:t>
            </a:r>
          </a:p>
        </p:txBody>
      </p:sp>
      <p:pic>
        <p:nvPicPr>
          <p:cNvPr id="26" name="Picture 25"/>
          <p:cNvPicPr>
            <a:picLocks noChangeAspect="1"/>
          </p:cNvPicPr>
          <p:nvPr/>
        </p:nvPicPr>
        <p:blipFill rotWithShape="1">
          <a:blip r:embed="rId3"/>
          <a:srcRect l="600"/>
          <a:stretch/>
        </p:blipFill>
        <p:spPr>
          <a:xfrm>
            <a:off x="609599" y="2614612"/>
            <a:ext cx="11039475" cy="1628775"/>
          </a:xfrm>
          <a:prstGeom prst="rect">
            <a:avLst/>
          </a:prstGeom>
        </p:spPr>
      </p:pic>
      <p:sp>
        <p:nvSpPr>
          <p:cNvPr id="27" name="Oval 26"/>
          <p:cNvSpPr/>
          <p:nvPr/>
        </p:nvSpPr>
        <p:spPr>
          <a:xfrm>
            <a:off x="838200" y="3048000"/>
            <a:ext cx="1039368" cy="890016"/>
          </a:xfrm>
          <a:prstGeom prst="ellipse">
            <a:avLst/>
          </a:prstGeom>
          <a:solidFill>
            <a:srgbClr val="FEA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709672" y="2983991"/>
            <a:ext cx="1039368" cy="890016"/>
          </a:xfrm>
          <a:prstGeom prst="ellipse">
            <a:avLst/>
          </a:prstGeom>
          <a:solidFill>
            <a:srgbClr val="E44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666488" y="2983991"/>
            <a:ext cx="1039368" cy="890016"/>
          </a:xfrm>
          <a:prstGeom prst="ellipse">
            <a:avLst/>
          </a:prstGeom>
          <a:solidFill>
            <a:srgbClr val="8E0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627876" y="2983991"/>
            <a:ext cx="1039368" cy="890016"/>
          </a:xfrm>
          <a:prstGeom prst="ellipse">
            <a:avLst/>
          </a:prstGeom>
          <a:solidFill>
            <a:srgbClr val="6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520684" y="2935509"/>
            <a:ext cx="1039368" cy="890016"/>
          </a:xfrm>
          <a:prstGeom prst="ellipse">
            <a:avLst/>
          </a:prstGeom>
          <a:solidFill>
            <a:srgbClr val="37A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413492" y="2983991"/>
            <a:ext cx="1039368" cy="890016"/>
          </a:xfrm>
          <a:prstGeom prst="ellipse">
            <a:avLst/>
          </a:prstGeom>
          <a:solidFill>
            <a:srgbClr val="075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595" y="3055429"/>
            <a:ext cx="818578" cy="818578"/>
          </a:xfrm>
          <a:prstGeom prst="rect">
            <a:avLst/>
          </a:prstGeom>
        </p:spPr>
      </p:pic>
      <p:pic>
        <p:nvPicPr>
          <p:cNvPr id="37" name="Picture 36"/>
          <p:cNvPicPr>
            <a:picLocks noChangeAspect="1"/>
          </p:cNvPicPr>
          <p:nvPr/>
        </p:nvPicPr>
        <p:blipFill>
          <a:blip r:embed="rId5"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859512" y="3011661"/>
            <a:ext cx="877499" cy="906113"/>
          </a:xfrm>
          <a:prstGeom prst="rect">
            <a:avLst/>
          </a:prstGeom>
        </p:spPr>
      </p:pic>
      <p:sp>
        <p:nvSpPr>
          <p:cNvPr id="41" name="Shape"/>
          <p:cNvSpPr/>
          <p:nvPr/>
        </p:nvSpPr>
        <p:spPr>
          <a:xfrm>
            <a:off x="6695161" y="3062700"/>
            <a:ext cx="760181" cy="712156"/>
          </a:xfrm>
          <a:custGeom>
            <a:avLst/>
            <a:gdLst/>
            <a:ahLst/>
            <a:cxnLst>
              <a:cxn ang="0">
                <a:pos x="wd2" y="hd2"/>
              </a:cxn>
              <a:cxn ang="5400000">
                <a:pos x="wd2" y="hd2"/>
              </a:cxn>
              <a:cxn ang="10800000">
                <a:pos x="wd2" y="hd2"/>
              </a:cxn>
              <a:cxn ang="16200000">
                <a:pos x="wd2" y="hd2"/>
              </a:cxn>
            </a:cxnLst>
            <a:rect l="0" t="0" r="r" b="b"/>
            <a:pathLst>
              <a:path w="21600" h="21600" extrusionOk="0">
                <a:moveTo>
                  <a:pt x="19248" y="0"/>
                </a:moveTo>
                <a:cubicBezTo>
                  <a:pt x="2308" y="0"/>
                  <a:pt x="2308" y="0"/>
                  <a:pt x="2308" y="0"/>
                </a:cubicBezTo>
                <a:cubicBezTo>
                  <a:pt x="1132" y="0"/>
                  <a:pt x="0" y="846"/>
                  <a:pt x="0" y="2190"/>
                </a:cubicBezTo>
                <a:cubicBezTo>
                  <a:pt x="0" y="15876"/>
                  <a:pt x="0" y="15876"/>
                  <a:pt x="0" y="15876"/>
                </a:cubicBezTo>
                <a:cubicBezTo>
                  <a:pt x="0" y="17171"/>
                  <a:pt x="740" y="18514"/>
                  <a:pt x="1916" y="18962"/>
                </a:cubicBezTo>
                <a:cubicBezTo>
                  <a:pt x="6968" y="19858"/>
                  <a:pt x="6968" y="19858"/>
                  <a:pt x="6968" y="19858"/>
                </a:cubicBezTo>
                <a:cubicBezTo>
                  <a:pt x="6968" y="19858"/>
                  <a:pt x="2700" y="21600"/>
                  <a:pt x="5356" y="21600"/>
                </a:cubicBezTo>
                <a:cubicBezTo>
                  <a:pt x="16200" y="21600"/>
                  <a:pt x="16200" y="21600"/>
                  <a:pt x="16200" y="21600"/>
                </a:cubicBezTo>
                <a:cubicBezTo>
                  <a:pt x="18900" y="21600"/>
                  <a:pt x="14632" y="19858"/>
                  <a:pt x="14632" y="19858"/>
                </a:cubicBezTo>
                <a:cubicBezTo>
                  <a:pt x="19640" y="18962"/>
                  <a:pt x="19640" y="18962"/>
                  <a:pt x="19640" y="18962"/>
                </a:cubicBezTo>
                <a:cubicBezTo>
                  <a:pt x="20860" y="18514"/>
                  <a:pt x="21600" y="17171"/>
                  <a:pt x="21600" y="15876"/>
                </a:cubicBezTo>
                <a:cubicBezTo>
                  <a:pt x="21600" y="2190"/>
                  <a:pt x="21600" y="2190"/>
                  <a:pt x="21600" y="2190"/>
                </a:cubicBezTo>
                <a:cubicBezTo>
                  <a:pt x="21600" y="846"/>
                  <a:pt x="20468" y="0"/>
                  <a:pt x="19248" y="0"/>
                </a:cubicBezTo>
                <a:close/>
                <a:moveTo>
                  <a:pt x="19248" y="15876"/>
                </a:moveTo>
                <a:cubicBezTo>
                  <a:pt x="2308" y="15876"/>
                  <a:pt x="2308" y="15876"/>
                  <a:pt x="2308" y="15876"/>
                </a:cubicBezTo>
                <a:cubicBezTo>
                  <a:pt x="2308" y="2190"/>
                  <a:pt x="2308" y="2190"/>
                  <a:pt x="2308" y="2190"/>
                </a:cubicBezTo>
                <a:cubicBezTo>
                  <a:pt x="19248" y="2190"/>
                  <a:pt x="19248" y="2190"/>
                  <a:pt x="19248" y="2190"/>
                </a:cubicBezTo>
                <a:lnTo>
                  <a:pt x="19248" y="15876"/>
                </a:lnTo>
                <a:close/>
              </a:path>
            </a:pathLst>
          </a:custGeom>
          <a:solidFill>
            <a:schemeClr val="tx1"/>
          </a:solidFill>
          <a:ln w="12700">
            <a:miter lim="400000"/>
          </a:ln>
        </p:spPr>
        <p:txBody>
          <a:bodyPr lIns="60960" tIns="60960" rIns="60960" bIns="60960" anchor="ctr"/>
          <a:lstStyle/>
          <a:p>
            <a:pPr defTabSz="609600" hangingPunct="0">
              <a:defRPr/>
            </a:pPr>
            <a:endParaRPr sz="2400" kern="0">
              <a:solidFill>
                <a:srgbClr val="000000"/>
              </a:solidFill>
              <a:latin typeface="Calibri"/>
              <a:cs typeface="Calibri"/>
              <a:sym typeface="Calibri"/>
            </a:endParaRPr>
          </a:p>
        </p:txBody>
      </p:sp>
      <p:sp>
        <p:nvSpPr>
          <p:cNvPr id="42" name="Shape"/>
          <p:cNvSpPr/>
          <p:nvPr/>
        </p:nvSpPr>
        <p:spPr>
          <a:xfrm>
            <a:off x="4830318" y="3092167"/>
            <a:ext cx="711708" cy="6532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59" y="0"/>
                  <a:pt x="0" y="4901"/>
                  <a:pt x="0" y="10709"/>
                </a:cubicBezTo>
                <a:cubicBezTo>
                  <a:pt x="0" y="16699"/>
                  <a:pt x="4759" y="21600"/>
                  <a:pt x="10800" y="21600"/>
                </a:cubicBezTo>
                <a:cubicBezTo>
                  <a:pt x="16841" y="21600"/>
                  <a:pt x="21600" y="16699"/>
                  <a:pt x="21600" y="10709"/>
                </a:cubicBezTo>
                <a:cubicBezTo>
                  <a:pt x="21600" y="4901"/>
                  <a:pt x="16841" y="0"/>
                  <a:pt x="10800" y="0"/>
                </a:cubicBezTo>
                <a:close/>
                <a:moveTo>
                  <a:pt x="20319" y="10346"/>
                </a:moveTo>
                <a:cubicBezTo>
                  <a:pt x="16108" y="10346"/>
                  <a:pt x="16108" y="10346"/>
                  <a:pt x="16108" y="10346"/>
                </a:cubicBezTo>
                <a:cubicBezTo>
                  <a:pt x="15925" y="8894"/>
                  <a:pt x="15742" y="7442"/>
                  <a:pt x="15193" y="5990"/>
                </a:cubicBezTo>
                <a:cubicBezTo>
                  <a:pt x="16108" y="5627"/>
                  <a:pt x="17024" y="5082"/>
                  <a:pt x="17939" y="4538"/>
                </a:cubicBezTo>
                <a:cubicBezTo>
                  <a:pt x="19220" y="6171"/>
                  <a:pt x="20136" y="8168"/>
                  <a:pt x="20319" y="10346"/>
                </a:cubicBezTo>
                <a:close/>
                <a:moveTo>
                  <a:pt x="10434" y="20148"/>
                </a:moveTo>
                <a:cubicBezTo>
                  <a:pt x="9153" y="19240"/>
                  <a:pt x="8237" y="17970"/>
                  <a:pt x="7505" y="16518"/>
                </a:cubicBezTo>
                <a:cubicBezTo>
                  <a:pt x="8420" y="16155"/>
                  <a:pt x="9519" y="15973"/>
                  <a:pt x="10434" y="15973"/>
                </a:cubicBezTo>
                <a:cubicBezTo>
                  <a:pt x="10434" y="20148"/>
                  <a:pt x="10434" y="20148"/>
                  <a:pt x="10434" y="20148"/>
                </a:cubicBezTo>
                <a:cubicBezTo>
                  <a:pt x="10434" y="20148"/>
                  <a:pt x="10434" y="20148"/>
                  <a:pt x="10434" y="20148"/>
                </a:cubicBezTo>
                <a:close/>
                <a:moveTo>
                  <a:pt x="11166" y="1452"/>
                </a:moveTo>
                <a:cubicBezTo>
                  <a:pt x="12447" y="2541"/>
                  <a:pt x="13546" y="3993"/>
                  <a:pt x="14278" y="5627"/>
                </a:cubicBezTo>
                <a:cubicBezTo>
                  <a:pt x="13363" y="5990"/>
                  <a:pt x="12264" y="6171"/>
                  <a:pt x="11166" y="6171"/>
                </a:cubicBezTo>
                <a:cubicBezTo>
                  <a:pt x="11166" y="1452"/>
                  <a:pt x="11166" y="1452"/>
                  <a:pt x="11166" y="1452"/>
                </a:cubicBezTo>
                <a:cubicBezTo>
                  <a:pt x="11166" y="1452"/>
                  <a:pt x="11166" y="1452"/>
                  <a:pt x="11166" y="1452"/>
                </a:cubicBezTo>
                <a:close/>
                <a:moveTo>
                  <a:pt x="12264" y="1452"/>
                </a:moveTo>
                <a:cubicBezTo>
                  <a:pt x="14278" y="1815"/>
                  <a:pt x="16108" y="2723"/>
                  <a:pt x="17390" y="3993"/>
                </a:cubicBezTo>
                <a:cubicBezTo>
                  <a:pt x="16658" y="4538"/>
                  <a:pt x="15925" y="5082"/>
                  <a:pt x="15010" y="5445"/>
                </a:cubicBezTo>
                <a:cubicBezTo>
                  <a:pt x="14278" y="3993"/>
                  <a:pt x="13363" y="2541"/>
                  <a:pt x="12264" y="1452"/>
                </a:cubicBezTo>
                <a:close/>
                <a:moveTo>
                  <a:pt x="10434" y="1452"/>
                </a:moveTo>
                <a:cubicBezTo>
                  <a:pt x="10434" y="6171"/>
                  <a:pt x="10434" y="6171"/>
                  <a:pt x="10434" y="6171"/>
                </a:cubicBezTo>
                <a:cubicBezTo>
                  <a:pt x="9336" y="6171"/>
                  <a:pt x="8237" y="5990"/>
                  <a:pt x="7322" y="5627"/>
                </a:cubicBezTo>
                <a:cubicBezTo>
                  <a:pt x="8054" y="3993"/>
                  <a:pt x="9153" y="2541"/>
                  <a:pt x="10434" y="1452"/>
                </a:cubicBezTo>
                <a:cubicBezTo>
                  <a:pt x="10434" y="1452"/>
                  <a:pt x="10434" y="1452"/>
                  <a:pt x="10434" y="1452"/>
                </a:cubicBezTo>
                <a:close/>
                <a:moveTo>
                  <a:pt x="6590" y="5445"/>
                </a:moveTo>
                <a:cubicBezTo>
                  <a:pt x="5675" y="5082"/>
                  <a:pt x="4942" y="4538"/>
                  <a:pt x="4210" y="3993"/>
                </a:cubicBezTo>
                <a:cubicBezTo>
                  <a:pt x="5492" y="2723"/>
                  <a:pt x="7322" y="1815"/>
                  <a:pt x="9153" y="1452"/>
                </a:cubicBezTo>
                <a:cubicBezTo>
                  <a:pt x="8237" y="2541"/>
                  <a:pt x="7322" y="3993"/>
                  <a:pt x="6590" y="5445"/>
                </a:cubicBezTo>
                <a:close/>
                <a:moveTo>
                  <a:pt x="6956" y="6353"/>
                </a:moveTo>
                <a:cubicBezTo>
                  <a:pt x="8054" y="6716"/>
                  <a:pt x="9153" y="6897"/>
                  <a:pt x="10434" y="6897"/>
                </a:cubicBezTo>
                <a:cubicBezTo>
                  <a:pt x="10434" y="10346"/>
                  <a:pt x="10434" y="10346"/>
                  <a:pt x="10434" y="10346"/>
                </a:cubicBezTo>
                <a:cubicBezTo>
                  <a:pt x="6224" y="10346"/>
                  <a:pt x="6224" y="10346"/>
                  <a:pt x="6224" y="10346"/>
                </a:cubicBezTo>
                <a:cubicBezTo>
                  <a:pt x="6224" y="8894"/>
                  <a:pt x="6590" y="7624"/>
                  <a:pt x="6956" y="6353"/>
                </a:cubicBezTo>
                <a:close/>
                <a:moveTo>
                  <a:pt x="10434" y="11072"/>
                </a:moveTo>
                <a:cubicBezTo>
                  <a:pt x="10434" y="15247"/>
                  <a:pt x="10434" y="15247"/>
                  <a:pt x="10434" y="15247"/>
                </a:cubicBezTo>
                <a:cubicBezTo>
                  <a:pt x="9336" y="15429"/>
                  <a:pt x="8237" y="15610"/>
                  <a:pt x="7322" y="15792"/>
                </a:cubicBezTo>
                <a:cubicBezTo>
                  <a:pt x="6590" y="14339"/>
                  <a:pt x="6224" y="12887"/>
                  <a:pt x="6224" y="11072"/>
                </a:cubicBezTo>
                <a:lnTo>
                  <a:pt x="10434" y="11072"/>
                </a:lnTo>
                <a:close/>
                <a:moveTo>
                  <a:pt x="9153" y="19966"/>
                </a:moveTo>
                <a:cubicBezTo>
                  <a:pt x="7505" y="19785"/>
                  <a:pt x="5858" y="19059"/>
                  <a:pt x="4576" y="17970"/>
                </a:cubicBezTo>
                <a:cubicBezTo>
                  <a:pt x="5308" y="17425"/>
                  <a:pt x="6041" y="17062"/>
                  <a:pt x="6956" y="16699"/>
                </a:cubicBezTo>
                <a:cubicBezTo>
                  <a:pt x="7505" y="17970"/>
                  <a:pt x="8237" y="19059"/>
                  <a:pt x="9153" y="19966"/>
                </a:cubicBezTo>
                <a:close/>
                <a:moveTo>
                  <a:pt x="11166" y="20148"/>
                </a:moveTo>
                <a:cubicBezTo>
                  <a:pt x="11166" y="15973"/>
                  <a:pt x="11166" y="15973"/>
                  <a:pt x="11166" y="15973"/>
                </a:cubicBezTo>
                <a:cubicBezTo>
                  <a:pt x="12081" y="15973"/>
                  <a:pt x="13180" y="16155"/>
                  <a:pt x="14095" y="16518"/>
                </a:cubicBezTo>
                <a:cubicBezTo>
                  <a:pt x="13363" y="17970"/>
                  <a:pt x="12264" y="19240"/>
                  <a:pt x="11166" y="20148"/>
                </a:cubicBezTo>
                <a:cubicBezTo>
                  <a:pt x="11166" y="20148"/>
                  <a:pt x="11166" y="20148"/>
                  <a:pt x="11166" y="20148"/>
                </a:cubicBezTo>
                <a:close/>
                <a:moveTo>
                  <a:pt x="14644" y="16699"/>
                </a:moveTo>
                <a:cubicBezTo>
                  <a:pt x="15559" y="17062"/>
                  <a:pt x="16292" y="17425"/>
                  <a:pt x="17024" y="17970"/>
                </a:cubicBezTo>
                <a:cubicBezTo>
                  <a:pt x="15742" y="19059"/>
                  <a:pt x="14095" y="19785"/>
                  <a:pt x="12264" y="19966"/>
                </a:cubicBezTo>
                <a:cubicBezTo>
                  <a:pt x="13363" y="19059"/>
                  <a:pt x="14095" y="17970"/>
                  <a:pt x="14644" y="16699"/>
                </a:cubicBezTo>
                <a:close/>
                <a:moveTo>
                  <a:pt x="14278" y="15792"/>
                </a:moveTo>
                <a:cubicBezTo>
                  <a:pt x="13363" y="15610"/>
                  <a:pt x="12264" y="15429"/>
                  <a:pt x="11166" y="15247"/>
                </a:cubicBezTo>
                <a:cubicBezTo>
                  <a:pt x="11166" y="11072"/>
                  <a:pt x="11166" y="11072"/>
                  <a:pt x="11166" y="11072"/>
                </a:cubicBezTo>
                <a:cubicBezTo>
                  <a:pt x="15376" y="11072"/>
                  <a:pt x="15376" y="11072"/>
                  <a:pt x="15376" y="11072"/>
                </a:cubicBezTo>
                <a:cubicBezTo>
                  <a:pt x="15376" y="12887"/>
                  <a:pt x="15010" y="14339"/>
                  <a:pt x="14278" y="15792"/>
                </a:cubicBezTo>
                <a:close/>
                <a:moveTo>
                  <a:pt x="11166" y="10346"/>
                </a:moveTo>
                <a:cubicBezTo>
                  <a:pt x="11166" y="6897"/>
                  <a:pt x="11166" y="6897"/>
                  <a:pt x="11166" y="6897"/>
                </a:cubicBezTo>
                <a:cubicBezTo>
                  <a:pt x="12264" y="6897"/>
                  <a:pt x="13546" y="6716"/>
                  <a:pt x="14644" y="6353"/>
                </a:cubicBezTo>
                <a:cubicBezTo>
                  <a:pt x="15010" y="7624"/>
                  <a:pt x="15376" y="8894"/>
                  <a:pt x="15376" y="10346"/>
                </a:cubicBezTo>
                <a:lnTo>
                  <a:pt x="11166" y="10346"/>
                </a:lnTo>
                <a:close/>
                <a:moveTo>
                  <a:pt x="3661" y="4538"/>
                </a:moveTo>
                <a:cubicBezTo>
                  <a:pt x="4576" y="5082"/>
                  <a:pt x="5492" y="5627"/>
                  <a:pt x="6407" y="5990"/>
                </a:cubicBezTo>
                <a:cubicBezTo>
                  <a:pt x="5858" y="7442"/>
                  <a:pt x="5492" y="8894"/>
                  <a:pt x="5492" y="10346"/>
                </a:cubicBezTo>
                <a:cubicBezTo>
                  <a:pt x="1281" y="10346"/>
                  <a:pt x="1281" y="10346"/>
                  <a:pt x="1281" y="10346"/>
                </a:cubicBezTo>
                <a:cubicBezTo>
                  <a:pt x="1464" y="8168"/>
                  <a:pt x="2380" y="6171"/>
                  <a:pt x="3661" y="4538"/>
                </a:cubicBezTo>
                <a:close/>
                <a:moveTo>
                  <a:pt x="1281" y="11072"/>
                </a:moveTo>
                <a:cubicBezTo>
                  <a:pt x="5492" y="11072"/>
                  <a:pt x="5492" y="11072"/>
                  <a:pt x="5492" y="11072"/>
                </a:cubicBezTo>
                <a:cubicBezTo>
                  <a:pt x="5675" y="12887"/>
                  <a:pt x="6041" y="14521"/>
                  <a:pt x="6590" y="16155"/>
                </a:cubicBezTo>
                <a:cubicBezTo>
                  <a:pt x="5675" y="16518"/>
                  <a:pt x="4942" y="16881"/>
                  <a:pt x="4027" y="17425"/>
                </a:cubicBezTo>
                <a:cubicBezTo>
                  <a:pt x="2380" y="15792"/>
                  <a:pt x="1464" y="13613"/>
                  <a:pt x="1281" y="11072"/>
                </a:cubicBezTo>
                <a:close/>
                <a:moveTo>
                  <a:pt x="17390" y="17425"/>
                </a:moveTo>
                <a:cubicBezTo>
                  <a:pt x="16658" y="16881"/>
                  <a:pt x="15925" y="16518"/>
                  <a:pt x="15010" y="16155"/>
                </a:cubicBezTo>
                <a:cubicBezTo>
                  <a:pt x="15559" y="14521"/>
                  <a:pt x="15925" y="12887"/>
                  <a:pt x="16108" y="11072"/>
                </a:cubicBezTo>
                <a:cubicBezTo>
                  <a:pt x="20319" y="11072"/>
                  <a:pt x="20319" y="11072"/>
                  <a:pt x="20319" y="11072"/>
                </a:cubicBezTo>
                <a:cubicBezTo>
                  <a:pt x="20136" y="13613"/>
                  <a:pt x="19037" y="15792"/>
                  <a:pt x="17390" y="17425"/>
                </a:cubicBezTo>
                <a:close/>
                <a:moveTo>
                  <a:pt x="17390" y="17425"/>
                </a:moveTo>
                <a:cubicBezTo>
                  <a:pt x="17390" y="17425"/>
                  <a:pt x="17390" y="17425"/>
                  <a:pt x="17390" y="17425"/>
                </a:cubicBezTo>
              </a:path>
            </a:pathLst>
          </a:custGeom>
          <a:solidFill>
            <a:schemeClr val="tx1"/>
          </a:solidFill>
          <a:ln w="12700">
            <a:miter lim="400000"/>
          </a:ln>
        </p:spPr>
        <p:txBody>
          <a:bodyPr lIns="60960" tIns="60960" rIns="60960" bIns="60960"/>
          <a:lstStyle/>
          <a:p>
            <a:pPr defTabSz="609600" hangingPunct="0">
              <a:defRPr/>
            </a:pPr>
            <a:endParaRPr sz="2400" kern="0">
              <a:solidFill>
                <a:srgbClr val="000000"/>
              </a:solidFill>
              <a:latin typeface="Calibri"/>
              <a:cs typeface="Calibri"/>
              <a:sym typeface="Calibri"/>
            </a:endParaRPr>
          </a:p>
        </p:txBody>
      </p:sp>
      <p:sp>
        <p:nvSpPr>
          <p:cNvPr id="43" name="Rectangle 42"/>
          <p:cNvSpPr/>
          <p:nvPr/>
        </p:nvSpPr>
        <p:spPr>
          <a:xfrm>
            <a:off x="556016" y="4289020"/>
            <a:ext cx="2643103" cy="2031325"/>
          </a:xfrm>
          <a:prstGeom prst="rect">
            <a:avLst/>
          </a:prstGeom>
        </p:spPr>
        <p:txBody>
          <a:bodyPr wrap="square">
            <a:spAutoFit/>
          </a:bodyPr>
          <a:lstStyle/>
          <a:p>
            <a:r>
              <a:rPr lang="en-US" dirty="0">
                <a:solidFill>
                  <a:schemeClr val="bg2"/>
                </a:solidFill>
              </a:rPr>
              <a:t>Better/Lower cost inception - students learning remotely, with a chance to go abroad </a:t>
            </a:r>
            <a:r>
              <a:rPr lang="en-US" b="1" u="sng" dirty="0">
                <a:solidFill>
                  <a:schemeClr val="bg2"/>
                </a:solidFill>
              </a:rPr>
              <a:t>if and when </a:t>
            </a:r>
            <a:r>
              <a:rPr lang="en-US" dirty="0">
                <a:solidFill>
                  <a:schemeClr val="bg2"/>
                </a:solidFill>
              </a:rPr>
              <a:t>circumstances allow (example: ERASMUS mobility programs)</a:t>
            </a:r>
          </a:p>
        </p:txBody>
      </p:sp>
      <p:sp>
        <p:nvSpPr>
          <p:cNvPr id="44" name="Rectangle 43"/>
          <p:cNvSpPr/>
          <p:nvPr/>
        </p:nvSpPr>
        <p:spPr>
          <a:xfrm>
            <a:off x="2595086" y="1627274"/>
            <a:ext cx="1986058" cy="923330"/>
          </a:xfrm>
          <a:prstGeom prst="rect">
            <a:avLst/>
          </a:prstGeom>
        </p:spPr>
        <p:txBody>
          <a:bodyPr wrap="square">
            <a:spAutoFit/>
          </a:bodyPr>
          <a:lstStyle/>
          <a:p>
            <a:r>
              <a:rPr lang="en-US" dirty="0">
                <a:solidFill>
                  <a:schemeClr val="bg2"/>
                </a:solidFill>
              </a:rPr>
              <a:t>Progress on regulation related to e-learning</a:t>
            </a:r>
            <a:endParaRPr lang="en-US" dirty="0"/>
          </a:p>
        </p:txBody>
      </p:sp>
      <p:sp>
        <p:nvSpPr>
          <p:cNvPr id="45" name="Rectangle 44"/>
          <p:cNvSpPr/>
          <p:nvPr/>
        </p:nvSpPr>
        <p:spPr>
          <a:xfrm>
            <a:off x="97898" y="4229706"/>
            <a:ext cx="572662" cy="923330"/>
          </a:xfrm>
          <a:prstGeom prst="rect">
            <a:avLst/>
          </a:prstGeom>
          <a:noFill/>
          <a:ln>
            <a:noFill/>
          </a:ln>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46" name="Rectangle 45"/>
          <p:cNvSpPr/>
          <p:nvPr/>
        </p:nvSpPr>
        <p:spPr>
          <a:xfrm>
            <a:off x="2125306" y="1506593"/>
            <a:ext cx="572662" cy="923330"/>
          </a:xfrm>
          <a:prstGeom prst="rect">
            <a:avLst/>
          </a:prstGeom>
          <a:noFill/>
          <a:ln>
            <a:noFill/>
          </a:ln>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7" name="Rectangle 46"/>
          <p:cNvSpPr/>
          <p:nvPr/>
        </p:nvSpPr>
        <p:spPr>
          <a:xfrm>
            <a:off x="6451398" y="1736901"/>
            <a:ext cx="1702002" cy="646331"/>
          </a:xfrm>
          <a:prstGeom prst="rect">
            <a:avLst/>
          </a:prstGeom>
        </p:spPr>
        <p:txBody>
          <a:bodyPr wrap="square">
            <a:spAutoFit/>
          </a:bodyPr>
          <a:lstStyle/>
          <a:p>
            <a:r>
              <a:rPr lang="en-US" dirty="0">
                <a:solidFill>
                  <a:schemeClr val="bg2"/>
                </a:solidFill>
              </a:rPr>
              <a:t>Shared online platforms</a:t>
            </a:r>
          </a:p>
        </p:txBody>
      </p:sp>
      <p:sp>
        <p:nvSpPr>
          <p:cNvPr id="48" name="Rectangle 47"/>
          <p:cNvSpPr/>
          <p:nvPr/>
        </p:nvSpPr>
        <p:spPr>
          <a:xfrm>
            <a:off x="5964080" y="1506593"/>
            <a:ext cx="572662" cy="923330"/>
          </a:xfrm>
          <a:prstGeom prst="rect">
            <a:avLst/>
          </a:prstGeom>
          <a:noFill/>
          <a:ln>
            <a:noFill/>
          </a:ln>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9" name="Rectangle 48"/>
          <p:cNvSpPr/>
          <p:nvPr/>
        </p:nvSpPr>
        <p:spPr>
          <a:xfrm>
            <a:off x="9943552" y="1640335"/>
            <a:ext cx="2400300" cy="923330"/>
          </a:xfrm>
          <a:prstGeom prst="rect">
            <a:avLst/>
          </a:prstGeom>
        </p:spPr>
        <p:txBody>
          <a:bodyPr wrap="square">
            <a:spAutoFit/>
          </a:bodyPr>
          <a:lstStyle/>
          <a:p>
            <a:r>
              <a:rPr lang="en-US" dirty="0">
                <a:solidFill>
                  <a:schemeClr val="bg2"/>
                </a:solidFill>
              </a:rPr>
              <a:t>Accelerate staff and student preparedness for online learning</a:t>
            </a:r>
          </a:p>
        </p:txBody>
      </p:sp>
      <p:sp>
        <p:nvSpPr>
          <p:cNvPr id="51" name="Shape"/>
          <p:cNvSpPr/>
          <p:nvPr/>
        </p:nvSpPr>
        <p:spPr>
          <a:xfrm>
            <a:off x="10474404" y="3156662"/>
            <a:ext cx="819912" cy="447709"/>
          </a:xfrm>
          <a:custGeom>
            <a:avLst/>
            <a:gdLst/>
            <a:ahLst/>
            <a:cxnLst>
              <a:cxn ang="0">
                <a:pos x="wd2" y="hd2"/>
              </a:cxn>
              <a:cxn ang="5400000">
                <a:pos x="wd2" y="hd2"/>
              </a:cxn>
              <a:cxn ang="10800000">
                <a:pos x="wd2" y="hd2"/>
              </a:cxn>
              <a:cxn ang="16200000">
                <a:pos x="wd2" y="hd2"/>
              </a:cxn>
            </a:cxnLst>
            <a:rect l="0" t="0" r="r" b="b"/>
            <a:pathLst>
              <a:path w="21600" h="21600" extrusionOk="0">
                <a:moveTo>
                  <a:pt x="20587" y="12150"/>
                </a:moveTo>
                <a:cubicBezTo>
                  <a:pt x="19997" y="12150"/>
                  <a:pt x="19575" y="11306"/>
                  <a:pt x="19575" y="10125"/>
                </a:cubicBezTo>
                <a:cubicBezTo>
                  <a:pt x="19575" y="6919"/>
                  <a:pt x="19575" y="6919"/>
                  <a:pt x="19575" y="6919"/>
                </a:cubicBezTo>
                <a:cubicBezTo>
                  <a:pt x="14512" y="17044"/>
                  <a:pt x="14512" y="17044"/>
                  <a:pt x="14512" y="17044"/>
                </a:cubicBezTo>
                <a:cubicBezTo>
                  <a:pt x="12487" y="20925"/>
                  <a:pt x="12487" y="20925"/>
                  <a:pt x="12487" y="20925"/>
                </a:cubicBezTo>
                <a:cubicBezTo>
                  <a:pt x="12319" y="21431"/>
                  <a:pt x="12066" y="21600"/>
                  <a:pt x="11813" y="21600"/>
                </a:cubicBezTo>
                <a:cubicBezTo>
                  <a:pt x="11559" y="21600"/>
                  <a:pt x="11306" y="21431"/>
                  <a:pt x="11137" y="20925"/>
                </a:cubicBezTo>
                <a:cubicBezTo>
                  <a:pt x="6412" y="11644"/>
                  <a:pt x="6412" y="11644"/>
                  <a:pt x="6412" y="11644"/>
                </a:cubicBezTo>
                <a:cubicBezTo>
                  <a:pt x="1687" y="20925"/>
                  <a:pt x="1687" y="20925"/>
                  <a:pt x="1687" y="20925"/>
                </a:cubicBezTo>
                <a:cubicBezTo>
                  <a:pt x="1519" y="21431"/>
                  <a:pt x="1266" y="21600"/>
                  <a:pt x="1012" y="21600"/>
                </a:cubicBezTo>
                <a:cubicBezTo>
                  <a:pt x="422" y="21600"/>
                  <a:pt x="0" y="20756"/>
                  <a:pt x="0" y="19575"/>
                </a:cubicBezTo>
                <a:cubicBezTo>
                  <a:pt x="0" y="19069"/>
                  <a:pt x="84" y="18562"/>
                  <a:pt x="337" y="18225"/>
                </a:cubicBezTo>
                <a:cubicBezTo>
                  <a:pt x="5737" y="7425"/>
                  <a:pt x="5737" y="7425"/>
                  <a:pt x="5737" y="7425"/>
                </a:cubicBezTo>
                <a:cubicBezTo>
                  <a:pt x="5906" y="6919"/>
                  <a:pt x="6159" y="6750"/>
                  <a:pt x="6412" y="6750"/>
                </a:cubicBezTo>
                <a:cubicBezTo>
                  <a:pt x="6666" y="6750"/>
                  <a:pt x="6919" y="6919"/>
                  <a:pt x="7087" y="7425"/>
                </a:cubicBezTo>
                <a:cubicBezTo>
                  <a:pt x="11813" y="16706"/>
                  <a:pt x="11813" y="16706"/>
                  <a:pt x="11813" y="16706"/>
                </a:cubicBezTo>
                <a:cubicBezTo>
                  <a:pt x="13078" y="14175"/>
                  <a:pt x="13078" y="14175"/>
                  <a:pt x="13078" y="14175"/>
                </a:cubicBezTo>
                <a:cubicBezTo>
                  <a:pt x="13247" y="13837"/>
                  <a:pt x="13247" y="13837"/>
                  <a:pt x="13247" y="13837"/>
                </a:cubicBezTo>
                <a:cubicBezTo>
                  <a:pt x="13837" y="12825"/>
                  <a:pt x="13837" y="12825"/>
                  <a:pt x="13837" y="12825"/>
                </a:cubicBezTo>
                <a:cubicBezTo>
                  <a:pt x="18141" y="4050"/>
                  <a:pt x="18141" y="4050"/>
                  <a:pt x="18141" y="4050"/>
                </a:cubicBezTo>
                <a:cubicBezTo>
                  <a:pt x="16537" y="4050"/>
                  <a:pt x="16537" y="4050"/>
                  <a:pt x="16537" y="4050"/>
                </a:cubicBezTo>
                <a:cubicBezTo>
                  <a:pt x="15947" y="4050"/>
                  <a:pt x="15525" y="3206"/>
                  <a:pt x="15525" y="2025"/>
                </a:cubicBezTo>
                <a:cubicBezTo>
                  <a:pt x="15525" y="844"/>
                  <a:pt x="15947" y="0"/>
                  <a:pt x="16537" y="0"/>
                </a:cubicBezTo>
                <a:cubicBezTo>
                  <a:pt x="20587" y="0"/>
                  <a:pt x="20587" y="0"/>
                  <a:pt x="20587" y="0"/>
                </a:cubicBezTo>
                <a:cubicBezTo>
                  <a:pt x="21178" y="0"/>
                  <a:pt x="21600" y="844"/>
                  <a:pt x="21600" y="2025"/>
                </a:cubicBezTo>
                <a:cubicBezTo>
                  <a:pt x="21600" y="10125"/>
                  <a:pt x="21600" y="10125"/>
                  <a:pt x="21600" y="10125"/>
                </a:cubicBezTo>
                <a:cubicBezTo>
                  <a:pt x="21600" y="11306"/>
                  <a:pt x="21178" y="12150"/>
                  <a:pt x="20587" y="12150"/>
                </a:cubicBezTo>
              </a:path>
            </a:pathLst>
          </a:custGeom>
          <a:solidFill>
            <a:schemeClr val="tx1"/>
          </a:solidFill>
          <a:ln w="12700">
            <a:miter lim="400000"/>
          </a:ln>
        </p:spPr>
        <p:txBody>
          <a:bodyPr lIns="60960" tIns="60960" rIns="60960" bIns="60960"/>
          <a:lstStyle/>
          <a:p>
            <a:pPr defTabSz="609600" hangingPunct="0">
              <a:defRPr/>
            </a:pPr>
            <a:endParaRPr sz="2400" kern="0">
              <a:solidFill>
                <a:srgbClr val="000000"/>
              </a:solidFill>
              <a:latin typeface="Calibri"/>
              <a:cs typeface="Calibri"/>
              <a:sym typeface="Calibri"/>
            </a:endParaRPr>
          </a:p>
        </p:txBody>
      </p:sp>
      <p:sp>
        <p:nvSpPr>
          <p:cNvPr id="52" name="Rectangle 51"/>
          <p:cNvSpPr/>
          <p:nvPr/>
        </p:nvSpPr>
        <p:spPr>
          <a:xfrm>
            <a:off x="9560052" y="4307395"/>
            <a:ext cx="2475585" cy="1477328"/>
          </a:xfrm>
          <a:prstGeom prst="rect">
            <a:avLst/>
          </a:prstGeom>
        </p:spPr>
        <p:txBody>
          <a:bodyPr wrap="square">
            <a:spAutoFit/>
          </a:bodyPr>
          <a:lstStyle/>
          <a:p>
            <a:r>
              <a:rPr lang="en-US" dirty="0">
                <a:solidFill>
                  <a:schemeClr val="bg2"/>
                </a:solidFill>
              </a:rPr>
              <a:t>Allowing cross registration at other universities, and recognizing courses/credits</a:t>
            </a:r>
            <a:endParaRPr lang="en-US" dirty="0"/>
          </a:p>
        </p:txBody>
      </p:sp>
      <p:sp>
        <p:nvSpPr>
          <p:cNvPr id="53" name="Rectangle 52"/>
          <p:cNvSpPr/>
          <p:nvPr/>
        </p:nvSpPr>
        <p:spPr>
          <a:xfrm>
            <a:off x="9025978" y="4183539"/>
            <a:ext cx="572662" cy="923330"/>
          </a:xfrm>
          <a:prstGeom prst="rect">
            <a:avLst/>
          </a:prstGeom>
          <a:noFill/>
          <a:ln>
            <a:noFill/>
          </a:ln>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5</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4" name="Rectangle 53"/>
          <p:cNvSpPr/>
          <p:nvPr/>
        </p:nvSpPr>
        <p:spPr>
          <a:xfrm>
            <a:off x="9454905" y="1476643"/>
            <a:ext cx="572662" cy="923330"/>
          </a:xfrm>
          <a:prstGeom prst="rect">
            <a:avLst/>
          </a:prstGeom>
          <a:noFill/>
          <a:ln>
            <a:noFill/>
          </a:ln>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6</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5" name="Rectangle 54"/>
          <p:cNvSpPr/>
          <p:nvPr/>
        </p:nvSpPr>
        <p:spPr>
          <a:xfrm>
            <a:off x="3934874" y="4229706"/>
            <a:ext cx="4489797" cy="2369880"/>
          </a:xfrm>
          <a:prstGeom prst="rect">
            <a:avLst/>
          </a:prstGeom>
        </p:spPr>
        <p:txBody>
          <a:bodyPr wrap="square">
            <a:spAutoFit/>
          </a:bodyPr>
          <a:lstStyle/>
          <a:p>
            <a:r>
              <a:rPr lang="en-US" dirty="0">
                <a:solidFill>
                  <a:schemeClr val="bg2"/>
                </a:solidFill>
              </a:rPr>
              <a:t>Internationalization begins at home:</a:t>
            </a:r>
          </a:p>
          <a:p>
            <a:pPr marL="285750" indent="-285750">
              <a:buFont typeface="Arial" panose="020B0604020202020204" pitchFamily="34" charset="0"/>
              <a:buChar char="•"/>
            </a:pPr>
            <a:r>
              <a:rPr lang="en-US" sz="1400" dirty="0">
                <a:solidFill>
                  <a:schemeClr val="bg2"/>
                </a:solidFill>
              </a:rPr>
              <a:t>Pervasive international engagement through curricular integration as well as active faculty engagement</a:t>
            </a:r>
          </a:p>
          <a:p>
            <a:pPr marL="285750" indent="-285750">
              <a:buFont typeface="Arial" panose="020B0604020202020204" pitchFamily="34" charset="0"/>
              <a:buChar char="•"/>
            </a:pPr>
            <a:r>
              <a:rPr lang="en-US" sz="1400" dirty="0">
                <a:solidFill>
                  <a:schemeClr val="bg2"/>
                </a:solidFill>
              </a:rPr>
              <a:t>Integrate global perspectives within the programs, and enriching the quality of study program</a:t>
            </a:r>
          </a:p>
          <a:p>
            <a:pPr marL="285750" indent="-285750">
              <a:buFont typeface="Arial" panose="020B0604020202020204" pitchFamily="34" charset="0"/>
              <a:buChar char="•"/>
            </a:pPr>
            <a:r>
              <a:rPr lang="en-US" sz="1400" dirty="0">
                <a:solidFill>
                  <a:schemeClr val="bg2"/>
                </a:solidFill>
              </a:rPr>
              <a:t>Integrate elements of internationalization into the compulsory program</a:t>
            </a:r>
          </a:p>
          <a:p>
            <a:pPr marL="285750" indent="-285750">
              <a:buFont typeface="Arial" panose="020B0604020202020204" pitchFamily="34" charset="0"/>
              <a:buChar char="•"/>
            </a:pPr>
            <a:r>
              <a:rPr lang="en-US" sz="1400" dirty="0">
                <a:solidFill>
                  <a:schemeClr val="bg2"/>
                </a:solidFill>
              </a:rPr>
              <a:t>Include virtual mobility through online working with partner universities</a:t>
            </a:r>
          </a:p>
          <a:p>
            <a:endParaRPr lang="en-US" dirty="0"/>
          </a:p>
        </p:txBody>
      </p:sp>
      <p:sp>
        <p:nvSpPr>
          <p:cNvPr id="56" name="Rectangle 55"/>
          <p:cNvSpPr/>
          <p:nvPr/>
        </p:nvSpPr>
        <p:spPr>
          <a:xfrm>
            <a:off x="3405620" y="4104471"/>
            <a:ext cx="572662" cy="923330"/>
          </a:xfrm>
          <a:prstGeom prst="rect">
            <a:avLst/>
          </a:prstGeom>
          <a:noFill/>
          <a:ln>
            <a:noFill/>
          </a:ln>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054" name="Picture 6" descr="Register - User Register Icon Png, Transparent Png , Transparent Png Image  - PNGitem"/>
          <p:cNvPicPr>
            <a:picLocks noChangeAspect="1" noChangeArrowheads="1"/>
          </p:cNvPicPr>
          <p:nvPr/>
        </p:nvPicPr>
        <p:blipFill>
          <a:blip r:embed="rId6"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659110" y="3031766"/>
            <a:ext cx="789633" cy="77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5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B6C576-3B7C-4A74-95A0-6868FE6A42AD}"/>
              </a:ext>
            </a:extLst>
          </p:cNvPr>
          <p:cNvSpPr/>
          <p:nvPr/>
        </p:nvSpPr>
        <p:spPr>
          <a:xfrm>
            <a:off x="557510" y="2872242"/>
            <a:ext cx="3632148" cy="757130"/>
          </a:xfrm>
          <a:prstGeom prst="rect">
            <a:avLst/>
          </a:prstGeom>
        </p:spPr>
        <p:txBody>
          <a:bodyPr wrap="none">
            <a:spAutoFit/>
          </a:bodyPr>
          <a:lstStyle/>
          <a:p>
            <a:pPr marL="216000" indent="0">
              <a:lnSpc>
                <a:spcPct val="90000"/>
              </a:lnSpc>
              <a:spcBef>
                <a:spcPts val="0"/>
              </a:spcBef>
              <a:buFont typeface="Arial" pitchFamily="34" charset="0"/>
              <a:buNone/>
            </a:pPr>
            <a:r>
              <a:rPr lang="en-US" sz="4800" dirty="0">
                <a:solidFill>
                  <a:srgbClr val="FFE285"/>
                </a:solidFill>
                <a:latin typeface="Abadi Extra Light" panose="020B0204020104020204" pitchFamily="34" charset="0"/>
              </a:rPr>
              <a:t>THANK YOU!</a:t>
            </a:r>
          </a:p>
        </p:txBody>
      </p:sp>
      <p:sp>
        <p:nvSpPr>
          <p:cNvPr id="9" name="Rectangle 8">
            <a:extLst>
              <a:ext uri="{FF2B5EF4-FFF2-40B4-BE49-F238E27FC236}">
                <a16:creationId xmlns:a16="http://schemas.microsoft.com/office/drawing/2014/main" id="{D26AE38C-5A5B-469A-9402-35F8EE1CE715}"/>
              </a:ext>
            </a:extLst>
          </p:cNvPr>
          <p:cNvSpPr/>
          <p:nvPr/>
        </p:nvSpPr>
        <p:spPr>
          <a:xfrm>
            <a:off x="6044452" y="2761030"/>
            <a:ext cx="5385548" cy="2356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2000" b="1" dirty="0">
                <a:solidFill>
                  <a:schemeClr val="bg1"/>
                </a:solidFill>
                <a:latin typeface="Abadi Extra Light" panose="020B0204020104020204" pitchFamily="34" charset="0"/>
              </a:rPr>
              <a:t>Kamel Braham</a:t>
            </a:r>
            <a:br>
              <a:rPr lang="en-US" sz="2000" dirty="0">
                <a:solidFill>
                  <a:schemeClr val="bg1"/>
                </a:solidFill>
                <a:latin typeface="Abadi Extra Light" panose="020B0204020104020204" pitchFamily="34" charset="0"/>
              </a:rPr>
            </a:br>
            <a:r>
              <a:rPr lang="en-US" sz="2000" dirty="0">
                <a:solidFill>
                  <a:schemeClr val="bg1"/>
                </a:solidFill>
                <a:latin typeface="Abadi Extra Light" panose="020B0204020104020204" pitchFamily="34" charset="0"/>
                <a:hlinkClick r:id="rId3"/>
              </a:rPr>
              <a:t>kbraham@worldbank.org</a:t>
            </a:r>
            <a:r>
              <a:rPr lang="en-US" sz="2000" dirty="0">
                <a:solidFill>
                  <a:schemeClr val="bg1"/>
                </a:solidFill>
                <a:latin typeface="Abadi Extra Light" panose="020B0204020104020204" pitchFamily="34" charset="0"/>
              </a:rPr>
              <a:t> </a:t>
            </a:r>
          </a:p>
          <a:p>
            <a:pPr>
              <a:spcBef>
                <a:spcPts val="1200"/>
              </a:spcBef>
            </a:pPr>
            <a:r>
              <a:rPr lang="en-US" sz="2000" b="1" dirty="0">
                <a:solidFill>
                  <a:schemeClr val="bg1"/>
                </a:solidFill>
                <a:latin typeface="Abadi Extra Light" panose="020B0204020104020204" pitchFamily="34" charset="0"/>
              </a:rPr>
              <a:t>Hana Addam Ghali</a:t>
            </a:r>
            <a:br>
              <a:rPr lang="en-US" sz="2000" dirty="0">
                <a:solidFill>
                  <a:schemeClr val="bg1"/>
                </a:solidFill>
                <a:latin typeface="Abadi Extra Light" panose="020B0204020104020204" pitchFamily="34" charset="0"/>
              </a:rPr>
            </a:br>
            <a:r>
              <a:rPr lang="en-US" sz="2000" dirty="0">
                <a:solidFill>
                  <a:schemeClr val="bg1"/>
                </a:solidFill>
                <a:latin typeface="Abadi Extra Light" panose="020B0204020104020204" pitchFamily="34" charset="0"/>
                <a:hlinkClick r:id="rId4"/>
              </a:rPr>
              <a:t>helghali@worldbank.org</a:t>
            </a:r>
            <a:endParaRPr lang="en-US" sz="2000" dirty="0">
              <a:solidFill>
                <a:schemeClr val="bg1"/>
              </a:solidFill>
              <a:latin typeface="Abadi Extra Light" panose="020B0204020104020204" pitchFamily="34" charset="0"/>
            </a:endParaRPr>
          </a:p>
          <a:p>
            <a:pPr>
              <a:spcBef>
                <a:spcPts val="1200"/>
              </a:spcBef>
            </a:pPr>
            <a:r>
              <a:rPr lang="en-US" sz="2000" dirty="0">
                <a:solidFill>
                  <a:schemeClr val="bg1"/>
                </a:solidFill>
                <a:latin typeface="Abadi Extra Light" panose="020B0204020104020204" pitchFamily="34" charset="0"/>
              </a:rPr>
              <a:t>With credit to Nina Arnhold and Roberta Basset, Global WB Leads for Tertiary Education   </a:t>
            </a:r>
          </a:p>
        </p:txBody>
      </p:sp>
    </p:spTree>
    <p:extLst>
      <p:ext uri="{BB962C8B-B14F-4D97-AF65-F5344CB8AC3E}">
        <p14:creationId xmlns:p14="http://schemas.microsoft.com/office/powerpoint/2010/main" val="43932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56EE14-C9DD-48C0-B30A-96BD2A195BB9}"/>
              </a:ext>
            </a:extLst>
          </p:cNvPr>
          <p:cNvSpPr txBox="1"/>
          <p:nvPr/>
        </p:nvSpPr>
        <p:spPr>
          <a:xfrm>
            <a:off x="776514" y="324227"/>
            <a:ext cx="10638972" cy="553998"/>
          </a:xfrm>
          <a:prstGeom prst="rect">
            <a:avLst/>
          </a:prstGeom>
          <a:noFill/>
        </p:spPr>
        <p:txBody>
          <a:bodyPr wrap="square" rtlCol="0">
            <a:spAutoFit/>
          </a:bodyPr>
          <a:lstStyle/>
          <a:p>
            <a:pPr lvl="0" algn="ctr"/>
            <a:r>
              <a:rPr lang="en-US" sz="3000" b="1" dirty="0">
                <a:solidFill>
                  <a:schemeClr val="bg1"/>
                </a:solidFill>
                <a:latin typeface="Abadi Extra Light" panose="020B0204020104020204" pitchFamily="34" charset="0"/>
              </a:rPr>
              <a:t>Our Vision for Tertiary education</a:t>
            </a:r>
          </a:p>
        </p:txBody>
      </p:sp>
      <p:sp>
        <p:nvSpPr>
          <p:cNvPr id="47" name="Arc 46">
            <a:extLst>
              <a:ext uri="{FF2B5EF4-FFF2-40B4-BE49-F238E27FC236}">
                <a16:creationId xmlns:a16="http://schemas.microsoft.com/office/drawing/2014/main" id="{FD7850B5-328D-4649-B878-CF4979464F30}"/>
              </a:ext>
            </a:extLst>
          </p:cNvPr>
          <p:cNvSpPr/>
          <p:nvPr/>
        </p:nvSpPr>
        <p:spPr>
          <a:xfrm>
            <a:off x="3893705" y="1507458"/>
            <a:ext cx="4404589" cy="4404589"/>
          </a:xfrm>
          <a:prstGeom prst="arc">
            <a:avLst>
              <a:gd name="adj1" fmla="val 7722849"/>
              <a:gd name="adj2" fmla="val 18467585"/>
            </a:avLst>
          </a:prstGeom>
          <a:noFill/>
          <a:ln w="2286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48" name="Arc 47">
            <a:extLst>
              <a:ext uri="{FF2B5EF4-FFF2-40B4-BE49-F238E27FC236}">
                <a16:creationId xmlns:a16="http://schemas.microsoft.com/office/drawing/2014/main" id="{DF93B6EF-7DAF-48C6-9E6E-046FC0B8B4FA}"/>
              </a:ext>
            </a:extLst>
          </p:cNvPr>
          <p:cNvSpPr/>
          <p:nvPr/>
        </p:nvSpPr>
        <p:spPr>
          <a:xfrm>
            <a:off x="4077097" y="1745441"/>
            <a:ext cx="4037804" cy="4037804"/>
          </a:xfrm>
          <a:prstGeom prst="arc">
            <a:avLst>
              <a:gd name="adj1" fmla="val 17898482"/>
              <a:gd name="adj2" fmla="val 552120"/>
            </a:avLst>
          </a:prstGeom>
          <a:noFill/>
          <a:ln w="228600" cap="rnd" cmpd="sng" algn="ctr">
            <a:solidFill>
              <a:srgbClr val="FDCA33">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49" name="Arc 48">
            <a:extLst>
              <a:ext uri="{FF2B5EF4-FFF2-40B4-BE49-F238E27FC236}">
                <a16:creationId xmlns:a16="http://schemas.microsoft.com/office/drawing/2014/main" id="{057FA6A6-2023-4C42-9D41-E1506C4635CA}"/>
              </a:ext>
            </a:extLst>
          </p:cNvPr>
          <p:cNvSpPr/>
          <p:nvPr/>
        </p:nvSpPr>
        <p:spPr>
          <a:xfrm rot="10800000">
            <a:off x="3890973" y="1487607"/>
            <a:ext cx="4404589" cy="4404589"/>
          </a:xfrm>
          <a:prstGeom prst="arc">
            <a:avLst>
              <a:gd name="adj1" fmla="val 9653509"/>
              <a:gd name="adj2" fmla="val 15617080"/>
            </a:avLst>
          </a:prstGeom>
          <a:noFill/>
          <a:ln w="2286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0" name="Arc 49">
            <a:extLst>
              <a:ext uri="{FF2B5EF4-FFF2-40B4-BE49-F238E27FC236}">
                <a16:creationId xmlns:a16="http://schemas.microsoft.com/office/drawing/2014/main" id="{D2288E8A-8FAE-426E-BD14-A57E89F6D857}"/>
              </a:ext>
            </a:extLst>
          </p:cNvPr>
          <p:cNvSpPr/>
          <p:nvPr/>
        </p:nvSpPr>
        <p:spPr>
          <a:xfrm rot="10800000">
            <a:off x="4074365" y="1670999"/>
            <a:ext cx="4037804" cy="4037804"/>
          </a:xfrm>
          <a:prstGeom prst="arc">
            <a:avLst>
              <a:gd name="adj1" fmla="val 13093033"/>
              <a:gd name="adj2" fmla="val 464927"/>
            </a:avLst>
          </a:prstGeom>
          <a:noFill/>
          <a:ln w="228600" cap="rnd" cmpd="sng" algn="ctr">
            <a:solidFill>
              <a:srgbClr val="FDCA33">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1" name="Arc 50">
            <a:extLst>
              <a:ext uri="{FF2B5EF4-FFF2-40B4-BE49-F238E27FC236}">
                <a16:creationId xmlns:a16="http://schemas.microsoft.com/office/drawing/2014/main" id="{46AA220C-8D50-4662-A532-34337D0347B3}"/>
              </a:ext>
            </a:extLst>
          </p:cNvPr>
          <p:cNvSpPr/>
          <p:nvPr/>
        </p:nvSpPr>
        <p:spPr>
          <a:xfrm rot="10800000">
            <a:off x="3336815" y="913598"/>
            <a:ext cx="5512904" cy="5512904"/>
          </a:xfrm>
          <a:prstGeom prst="arc">
            <a:avLst>
              <a:gd name="adj1" fmla="val 19518837"/>
              <a:gd name="adj2" fmla="val 1562612"/>
            </a:avLst>
          </a:prstGeom>
          <a:noFill/>
          <a:ln w="508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2" name="Arc 51">
            <a:extLst>
              <a:ext uri="{FF2B5EF4-FFF2-40B4-BE49-F238E27FC236}">
                <a16:creationId xmlns:a16="http://schemas.microsoft.com/office/drawing/2014/main" id="{79CCED7B-7F85-4EB9-9CC2-CB8A176C993C}"/>
              </a:ext>
            </a:extLst>
          </p:cNvPr>
          <p:cNvSpPr/>
          <p:nvPr/>
        </p:nvSpPr>
        <p:spPr>
          <a:xfrm>
            <a:off x="3339548" y="913598"/>
            <a:ext cx="5512904" cy="5512904"/>
          </a:xfrm>
          <a:prstGeom prst="arc">
            <a:avLst>
              <a:gd name="adj1" fmla="val 20042549"/>
              <a:gd name="adj2" fmla="val 2295897"/>
            </a:avLst>
          </a:prstGeom>
          <a:noFill/>
          <a:ln w="508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3" name="Arc 52">
            <a:extLst>
              <a:ext uri="{FF2B5EF4-FFF2-40B4-BE49-F238E27FC236}">
                <a16:creationId xmlns:a16="http://schemas.microsoft.com/office/drawing/2014/main" id="{C4636DDA-8688-4120-89F6-6DE818336483}"/>
              </a:ext>
            </a:extLst>
          </p:cNvPr>
          <p:cNvSpPr/>
          <p:nvPr/>
        </p:nvSpPr>
        <p:spPr>
          <a:xfrm rot="10800000">
            <a:off x="3986300" y="1595594"/>
            <a:ext cx="4208466" cy="4208466"/>
          </a:xfrm>
          <a:prstGeom prst="arc">
            <a:avLst>
              <a:gd name="adj1" fmla="val 3936067"/>
              <a:gd name="adj2" fmla="val 8330499"/>
            </a:avLst>
          </a:prstGeom>
          <a:noFill/>
          <a:ln w="228600" cap="rnd" cmpd="sng" algn="ctr">
            <a:solidFill>
              <a:srgbClr val="FDCA33">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nvGrpSpPr>
          <p:cNvPr id="54" name="Group 53">
            <a:extLst>
              <a:ext uri="{FF2B5EF4-FFF2-40B4-BE49-F238E27FC236}">
                <a16:creationId xmlns:a16="http://schemas.microsoft.com/office/drawing/2014/main" id="{4DFC191C-F5D5-4B51-B04F-8634F592A73E}"/>
              </a:ext>
            </a:extLst>
          </p:cNvPr>
          <p:cNvGrpSpPr/>
          <p:nvPr/>
        </p:nvGrpSpPr>
        <p:grpSpPr>
          <a:xfrm>
            <a:off x="3174597" y="1519137"/>
            <a:ext cx="939437" cy="939437"/>
            <a:chOff x="758142" y="2331911"/>
            <a:chExt cx="1539892" cy="1539892"/>
          </a:xfrm>
        </p:grpSpPr>
        <p:sp>
          <p:nvSpPr>
            <p:cNvPr id="55" name="Arc 54">
              <a:extLst>
                <a:ext uri="{FF2B5EF4-FFF2-40B4-BE49-F238E27FC236}">
                  <a16:creationId xmlns:a16="http://schemas.microsoft.com/office/drawing/2014/main" id="{C840CA5F-3264-453C-9409-A8C7CD3357F3}"/>
                </a:ext>
              </a:extLst>
            </p:cNvPr>
            <p:cNvSpPr/>
            <p:nvPr/>
          </p:nvSpPr>
          <p:spPr>
            <a:xfrm>
              <a:off x="758142" y="2331911"/>
              <a:ext cx="1539892" cy="1539892"/>
            </a:xfrm>
            <a:prstGeom prst="arc">
              <a:avLst>
                <a:gd name="adj1" fmla="val 19594202"/>
                <a:gd name="adj2" fmla="val 6728764"/>
              </a:avLst>
            </a:prstGeom>
            <a:noFill/>
            <a:ln w="508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6" name="Arc 55">
              <a:extLst>
                <a:ext uri="{FF2B5EF4-FFF2-40B4-BE49-F238E27FC236}">
                  <a16:creationId xmlns:a16="http://schemas.microsoft.com/office/drawing/2014/main" id="{28C9953E-B334-48F3-B5FC-FA0550DA96C0}"/>
                </a:ext>
              </a:extLst>
            </p:cNvPr>
            <p:cNvSpPr/>
            <p:nvPr/>
          </p:nvSpPr>
          <p:spPr>
            <a:xfrm>
              <a:off x="822258" y="2396027"/>
              <a:ext cx="1411660" cy="1411660"/>
            </a:xfrm>
            <a:prstGeom prst="arc">
              <a:avLst>
                <a:gd name="adj1" fmla="val 10764549"/>
                <a:gd name="adj2" fmla="val 3360995"/>
              </a:avLst>
            </a:prstGeom>
            <a:noFill/>
            <a:ln w="50800" cap="rnd"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grpSp>
        <p:nvGrpSpPr>
          <p:cNvPr id="57" name="Group 56">
            <a:extLst>
              <a:ext uri="{FF2B5EF4-FFF2-40B4-BE49-F238E27FC236}">
                <a16:creationId xmlns:a16="http://schemas.microsoft.com/office/drawing/2014/main" id="{A1C99779-8762-400D-BFAA-786E35796FB3}"/>
              </a:ext>
            </a:extLst>
          </p:cNvPr>
          <p:cNvGrpSpPr/>
          <p:nvPr/>
        </p:nvGrpSpPr>
        <p:grpSpPr>
          <a:xfrm rot="9000000">
            <a:off x="7956736" y="1565482"/>
            <a:ext cx="939437" cy="939437"/>
            <a:chOff x="758142" y="2331911"/>
            <a:chExt cx="1539892" cy="1539892"/>
          </a:xfrm>
        </p:grpSpPr>
        <p:sp>
          <p:nvSpPr>
            <p:cNvPr id="58" name="Arc 57">
              <a:extLst>
                <a:ext uri="{FF2B5EF4-FFF2-40B4-BE49-F238E27FC236}">
                  <a16:creationId xmlns:a16="http://schemas.microsoft.com/office/drawing/2014/main" id="{BD426F7D-7EAD-48ED-96BE-4D0D15EBD769}"/>
                </a:ext>
              </a:extLst>
            </p:cNvPr>
            <p:cNvSpPr/>
            <p:nvPr/>
          </p:nvSpPr>
          <p:spPr>
            <a:xfrm>
              <a:off x="758142" y="2331911"/>
              <a:ext cx="1539892" cy="1539892"/>
            </a:xfrm>
            <a:prstGeom prst="arc">
              <a:avLst>
                <a:gd name="adj1" fmla="val 19594202"/>
                <a:gd name="adj2" fmla="val 5861210"/>
              </a:avLst>
            </a:prstGeom>
            <a:noFill/>
            <a:ln w="508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9" name="Arc 58">
              <a:extLst>
                <a:ext uri="{FF2B5EF4-FFF2-40B4-BE49-F238E27FC236}">
                  <a16:creationId xmlns:a16="http://schemas.microsoft.com/office/drawing/2014/main" id="{35829D47-2F2C-4CC4-826A-3B0CD87A9939}"/>
                </a:ext>
              </a:extLst>
            </p:cNvPr>
            <p:cNvSpPr/>
            <p:nvPr/>
          </p:nvSpPr>
          <p:spPr>
            <a:xfrm>
              <a:off x="822258" y="2396027"/>
              <a:ext cx="1411660" cy="1411660"/>
            </a:xfrm>
            <a:prstGeom prst="arc">
              <a:avLst>
                <a:gd name="adj1" fmla="val 12916950"/>
                <a:gd name="adj2" fmla="val 8203112"/>
              </a:avLst>
            </a:prstGeom>
            <a:noFill/>
            <a:ln w="50800" cap="rnd"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sp>
        <p:nvSpPr>
          <p:cNvPr id="60" name="Rectangle 59">
            <a:extLst>
              <a:ext uri="{FF2B5EF4-FFF2-40B4-BE49-F238E27FC236}">
                <a16:creationId xmlns:a16="http://schemas.microsoft.com/office/drawing/2014/main" id="{B59711D8-8976-4F9F-B959-536CD8C0251F}"/>
              </a:ext>
            </a:extLst>
          </p:cNvPr>
          <p:cNvSpPr/>
          <p:nvPr/>
        </p:nvSpPr>
        <p:spPr>
          <a:xfrm>
            <a:off x="1972082" y="2111682"/>
            <a:ext cx="1179810" cy="307777"/>
          </a:xfrm>
          <a:prstGeom prst="rect">
            <a:avLst/>
          </a:prstGeom>
        </p:spPr>
        <p:txBody>
          <a:bodyPr wrap="none" lIns="0" tIns="0" rIns="0" bIns="0">
            <a:spAutoFit/>
          </a:bodyPr>
          <a:lstStyle/>
          <a:p>
            <a:r>
              <a:rPr lang="en-US" sz="2000" b="1" dirty="0">
                <a:solidFill>
                  <a:schemeClr val="bg1"/>
                </a:solidFill>
                <a:latin typeface="Abadi Extra Light" panose="020B0204020104020204" pitchFamily="34" charset="0"/>
              </a:rPr>
              <a:t>INDIVIDUAL</a:t>
            </a:r>
            <a:endParaRPr lang="en-GB" sz="2000" dirty="0">
              <a:solidFill>
                <a:schemeClr val="bg1"/>
              </a:solidFill>
              <a:latin typeface="Abadi Extra Light" panose="020B0204020104020204" pitchFamily="34" charset="0"/>
            </a:endParaRPr>
          </a:p>
        </p:txBody>
      </p:sp>
      <p:sp>
        <p:nvSpPr>
          <p:cNvPr id="61" name="Rectangle 60">
            <a:extLst>
              <a:ext uri="{FF2B5EF4-FFF2-40B4-BE49-F238E27FC236}">
                <a16:creationId xmlns:a16="http://schemas.microsoft.com/office/drawing/2014/main" id="{5EB8729C-41A2-48AE-AAB8-D5D5ADB3FA2E}"/>
              </a:ext>
            </a:extLst>
          </p:cNvPr>
          <p:cNvSpPr/>
          <p:nvPr/>
        </p:nvSpPr>
        <p:spPr>
          <a:xfrm>
            <a:off x="8726731" y="1684391"/>
            <a:ext cx="875240" cy="307777"/>
          </a:xfrm>
          <a:prstGeom prst="rect">
            <a:avLst/>
          </a:prstGeom>
        </p:spPr>
        <p:txBody>
          <a:bodyPr wrap="none" lIns="0" tIns="0" rIns="0" bIns="0">
            <a:spAutoFit/>
          </a:bodyPr>
          <a:lstStyle/>
          <a:p>
            <a:r>
              <a:rPr lang="en-US" sz="2000" b="1" dirty="0">
                <a:solidFill>
                  <a:schemeClr val="bg1"/>
                </a:solidFill>
                <a:latin typeface="Abadi Extra Light" panose="020B0204020104020204" pitchFamily="34" charset="0"/>
              </a:rPr>
              <a:t>SOCIETY</a:t>
            </a:r>
            <a:endParaRPr lang="en-GB" sz="2000" dirty="0">
              <a:solidFill>
                <a:schemeClr val="bg1"/>
              </a:solidFill>
              <a:latin typeface="Abadi Extra Light" panose="020B0204020104020204" pitchFamily="34" charset="0"/>
            </a:endParaRPr>
          </a:p>
        </p:txBody>
      </p:sp>
      <p:pic>
        <p:nvPicPr>
          <p:cNvPr id="62" name="Picture 61">
            <a:extLst>
              <a:ext uri="{FF2B5EF4-FFF2-40B4-BE49-F238E27FC236}">
                <a16:creationId xmlns:a16="http://schemas.microsoft.com/office/drawing/2014/main" id="{F816469C-8F8C-4FD8-8459-635F8B5B6B12}"/>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196118" y="1768683"/>
            <a:ext cx="460891" cy="460891"/>
          </a:xfrm>
          <a:prstGeom prst="rect">
            <a:avLst/>
          </a:prstGeom>
        </p:spPr>
      </p:pic>
      <p:pic>
        <p:nvPicPr>
          <p:cNvPr id="63" name="Picture 62">
            <a:extLst>
              <a:ext uri="{FF2B5EF4-FFF2-40B4-BE49-F238E27FC236}">
                <a16:creationId xmlns:a16="http://schemas.microsoft.com/office/drawing/2014/main" id="{2709DF5D-E9D1-4558-8151-C1FC28147647}"/>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3437831" y="1777163"/>
            <a:ext cx="460891" cy="460891"/>
          </a:xfrm>
          <a:prstGeom prst="rect">
            <a:avLst/>
          </a:prstGeom>
        </p:spPr>
      </p:pic>
      <p:sp>
        <p:nvSpPr>
          <p:cNvPr id="64" name="Rectangle 63">
            <a:extLst>
              <a:ext uri="{FF2B5EF4-FFF2-40B4-BE49-F238E27FC236}">
                <a16:creationId xmlns:a16="http://schemas.microsoft.com/office/drawing/2014/main" id="{1B89D88B-8169-4215-B0AA-B9A217C457FD}"/>
              </a:ext>
            </a:extLst>
          </p:cNvPr>
          <p:cNvSpPr/>
          <p:nvPr/>
        </p:nvSpPr>
        <p:spPr>
          <a:xfrm>
            <a:off x="8903151" y="2661130"/>
            <a:ext cx="2210960" cy="590931"/>
          </a:xfrm>
          <a:prstGeom prst="rect">
            <a:avLst/>
          </a:prstGeom>
        </p:spPr>
        <p:txBody>
          <a:bodyPr wrap="square">
            <a:spAutoFit/>
          </a:bodyPr>
          <a:lstStyle/>
          <a:p>
            <a:pPr>
              <a:lnSpc>
                <a:spcPct val="90000"/>
              </a:lnSpc>
            </a:pPr>
            <a:r>
              <a:rPr lang="en-US" spc="-40" dirty="0">
                <a:solidFill>
                  <a:schemeClr val="bg1"/>
                </a:solidFill>
                <a:latin typeface="Abadi Extra Light" panose="020B0204020104020204" pitchFamily="34" charset="0"/>
              </a:rPr>
              <a:t>Human capital and long-term growth</a:t>
            </a:r>
          </a:p>
        </p:txBody>
      </p:sp>
      <p:sp>
        <p:nvSpPr>
          <p:cNvPr id="65" name="Rectangle 64">
            <a:extLst>
              <a:ext uri="{FF2B5EF4-FFF2-40B4-BE49-F238E27FC236}">
                <a16:creationId xmlns:a16="http://schemas.microsoft.com/office/drawing/2014/main" id="{225DE226-B318-41C0-A289-A941D919CD9D}"/>
              </a:ext>
            </a:extLst>
          </p:cNvPr>
          <p:cNvSpPr/>
          <p:nvPr/>
        </p:nvSpPr>
        <p:spPr>
          <a:xfrm>
            <a:off x="9026270" y="3392134"/>
            <a:ext cx="2208122" cy="590931"/>
          </a:xfrm>
          <a:prstGeom prst="rect">
            <a:avLst/>
          </a:prstGeom>
        </p:spPr>
        <p:txBody>
          <a:bodyPr wrap="square">
            <a:spAutoFit/>
          </a:bodyPr>
          <a:lstStyle/>
          <a:p>
            <a:pPr>
              <a:lnSpc>
                <a:spcPct val="90000"/>
              </a:lnSpc>
            </a:pPr>
            <a:r>
              <a:rPr lang="en-US" spc="-40" dirty="0">
                <a:solidFill>
                  <a:schemeClr val="bg1"/>
                </a:solidFill>
                <a:latin typeface="Abadi Extra Light" panose="020B0204020104020204" pitchFamily="34" charset="0"/>
              </a:rPr>
              <a:t>Innovation and regional development</a:t>
            </a:r>
          </a:p>
        </p:txBody>
      </p:sp>
      <p:sp>
        <p:nvSpPr>
          <p:cNvPr id="66" name="Rectangle 65">
            <a:extLst>
              <a:ext uri="{FF2B5EF4-FFF2-40B4-BE49-F238E27FC236}">
                <a16:creationId xmlns:a16="http://schemas.microsoft.com/office/drawing/2014/main" id="{D0585FEF-FB02-4977-A581-DD7BE5816455}"/>
              </a:ext>
            </a:extLst>
          </p:cNvPr>
          <p:cNvSpPr/>
          <p:nvPr/>
        </p:nvSpPr>
        <p:spPr>
          <a:xfrm>
            <a:off x="8842678" y="4401055"/>
            <a:ext cx="2679505" cy="590931"/>
          </a:xfrm>
          <a:prstGeom prst="rect">
            <a:avLst/>
          </a:prstGeom>
        </p:spPr>
        <p:txBody>
          <a:bodyPr wrap="square">
            <a:spAutoFit/>
          </a:bodyPr>
          <a:lstStyle/>
          <a:p>
            <a:pPr>
              <a:lnSpc>
                <a:spcPct val="90000"/>
              </a:lnSpc>
            </a:pPr>
            <a:r>
              <a:rPr lang="en-US" spc="-40" dirty="0">
                <a:solidFill>
                  <a:schemeClr val="bg1"/>
                </a:solidFill>
                <a:latin typeface="Abadi Extra Light" panose="020B0204020104020204" pitchFamily="34" charset="0"/>
              </a:rPr>
              <a:t>Social cohesion and well-functioning societies </a:t>
            </a:r>
          </a:p>
        </p:txBody>
      </p:sp>
      <p:sp>
        <p:nvSpPr>
          <p:cNvPr id="67" name="Oval 66">
            <a:extLst>
              <a:ext uri="{FF2B5EF4-FFF2-40B4-BE49-F238E27FC236}">
                <a16:creationId xmlns:a16="http://schemas.microsoft.com/office/drawing/2014/main" id="{1F7836F9-9AE5-4389-8B13-56FA1BCBFA2C}"/>
              </a:ext>
            </a:extLst>
          </p:cNvPr>
          <p:cNvSpPr/>
          <p:nvPr/>
        </p:nvSpPr>
        <p:spPr>
          <a:xfrm rot="10800000">
            <a:off x="8772914" y="3476379"/>
            <a:ext cx="148144" cy="148144"/>
          </a:xfrm>
          <a:prstGeom prst="ellipse">
            <a:avLst/>
          </a:prstGeom>
          <a:solidFill>
            <a:srgbClr val="FFFFFF"/>
          </a:solidFill>
          <a:ln w="50800" cap="rnd" cmpd="sng" algn="ctr">
            <a:solidFill>
              <a:srgbClr val="485A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68" name="Oval 67">
            <a:extLst>
              <a:ext uri="{FF2B5EF4-FFF2-40B4-BE49-F238E27FC236}">
                <a16:creationId xmlns:a16="http://schemas.microsoft.com/office/drawing/2014/main" id="{0851BAFA-F8B6-473A-A8CC-8BA455CCD211}"/>
              </a:ext>
            </a:extLst>
          </p:cNvPr>
          <p:cNvSpPr/>
          <p:nvPr/>
        </p:nvSpPr>
        <p:spPr>
          <a:xfrm rot="10800000">
            <a:off x="8641432" y="2771155"/>
            <a:ext cx="148144" cy="148144"/>
          </a:xfrm>
          <a:prstGeom prst="ellipse">
            <a:avLst/>
          </a:prstGeom>
          <a:solidFill>
            <a:srgbClr val="FFFFFF"/>
          </a:solidFill>
          <a:ln w="50800" cap="rnd" cmpd="sng" algn="ctr">
            <a:solidFill>
              <a:srgbClr val="485A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69" name="Oval 68">
            <a:extLst>
              <a:ext uri="{FF2B5EF4-FFF2-40B4-BE49-F238E27FC236}">
                <a16:creationId xmlns:a16="http://schemas.microsoft.com/office/drawing/2014/main" id="{F7B1C8C9-C370-4D0F-AFA0-48A611163CD7}"/>
              </a:ext>
            </a:extLst>
          </p:cNvPr>
          <p:cNvSpPr/>
          <p:nvPr/>
        </p:nvSpPr>
        <p:spPr>
          <a:xfrm rot="10800000">
            <a:off x="8635456" y="4480426"/>
            <a:ext cx="148144" cy="148144"/>
          </a:xfrm>
          <a:prstGeom prst="ellipse">
            <a:avLst/>
          </a:prstGeom>
          <a:solidFill>
            <a:srgbClr val="FFFFFF"/>
          </a:solidFill>
          <a:ln w="50800" cap="rnd" cmpd="sng" algn="ctr">
            <a:solidFill>
              <a:srgbClr val="485A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70" name="Rectangle 69">
            <a:extLst>
              <a:ext uri="{FF2B5EF4-FFF2-40B4-BE49-F238E27FC236}">
                <a16:creationId xmlns:a16="http://schemas.microsoft.com/office/drawing/2014/main" id="{B6CAB5B1-8C6E-44C6-9EA2-CDA9412D8ED2}"/>
              </a:ext>
            </a:extLst>
          </p:cNvPr>
          <p:cNvSpPr/>
          <p:nvPr/>
        </p:nvSpPr>
        <p:spPr>
          <a:xfrm>
            <a:off x="1545017" y="2677423"/>
            <a:ext cx="1737680" cy="590931"/>
          </a:xfrm>
          <a:prstGeom prst="rect">
            <a:avLst/>
          </a:prstGeom>
        </p:spPr>
        <p:txBody>
          <a:bodyPr wrap="square">
            <a:spAutoFit/>
          </a:bodyPr>
          <a:lstStyle/>
          <a:p>
            <a:pPr algn="r">
              <a:lnSpc>
                <a:spcPct val="90000"/>
              </a:lnSpc>
            </a:pPr>
            <a:r>
              <a:rPr lang="en-US" spc="-40" dirty="0">
                <a:solidFill>
                  <a:schemeClr val="bg1"/>
                </a:solidFill>
                <a:latin typeface="Abadi Extra Light" panose="020B0204020104020204" pitchFamily="34" charset="0"/>
              </a:rPr>
              <a:t>Better employability</a:t>
            </a:r>
          </a:p>
        </p:txBody>
      </p:sp>
      <p:sp>
        <p:nvSpPr>
          <p:cNvPr id="71" name="Rectangle 70">
            <a:extLst>
              <a:ext uri="{FF2B5EF4-FFF2-40B4-BE49-F238E27FC236}">
                <a16:creationId xmlns:a16="http://schemas.microsoft.com/office/drawing/2014/main" id="{DD5FBB01-16D1-41E2-A25D-7BDC2ED5BB5A}"/>
              </a:ext>
            </a:extLst>
          </p:cNvPr>
          <p:cNvSpPr/>
          <p:nvPr/>
        </p:nvSpPr>
        <p:spPr>
          <a:xfrm>
            <a:off x="1378798" y="3390248"/>
            <a:ext cx="1803801" cy="341632"/>
          </a:xfrm>
          <a:prstGeom prst="rect">
            <a:avLst/>
          </a:prstGeom>
        </p:spPr>
        <p:txBody>
          <a:bodyPr wrap="square">
            <a:spAutoFit/>
          </a:bodyPr>
          <a:lstStyle/>
          <a:p>
            <a:pPr algn="r">
              <a:lnSpc>
                <a:spcPct val="90000"/>
              </a:lnSpc>
            </a:pPr>
            <a:r>
              <a:rPr lang="en-US" spc="-40" dirty="0">
                <a:solidFill>
                  <a:schemeClr val="bg1"/>
                </a:solidFill>
                <a:latin typeface="Abadi Extra Light" panose="020B0204020104020204" pitchFamily="34" charset="0"/>
              </a:rPr>
              <a:t>Higher wages</a:t>
            </a:r>
          </a:p>
        </p:txBody>
      </p:sp>
      <p:sp>
        <p:nvSpPr>
          <p:cNvPr id="72" name="Rectangle 71">
            <a:extLst>
              <a:ext uri="{FF2B5EF4-FFF2-40B4-BE49-F238E27FC236}">
                <a16:creationId xmlns:a16="http://schemas.microsoft.com/office/drawing/2014/main" id="{7DF8068A-88DC-4073-A468-A8D712D33CEE}"/>
              </a:ext>
            </a:extLst>
          </p:cNvPr>
          <p:cNvSpPr/>
          <p:nvPr/>
        </p:nvSpPr>
        <p:spPr>
          <a:xfrm>
            <a:off x="574438" y="3853774"/>
            <a:ext cx="2631847" cy="590931"/>
          </a:xfrm>
          <a:prstGeom prst="rect">
            <a:avLst/>
          </a:prstGeom>
        </p:spPr>
        <p:txBody>
          <a:bodyPr wrap="square">
            <a:spAutoFit/>
          </a:bodyPr>
          <a:lstStyle/>
          <a:p>
            <a:pPr algn="r">
              <a:lnSpc>
                <a:spcPct val="90000"/>
              </a:lnSpc>
            </a:pPr>
            <a:r>
              <a:rPr lang="en-US" spc="-40" dirty="0">
                <a:solidFill>
                  <a:schemeClr val="bg1"/>
                </a:solidFill>
                <a:latin typeface="Abadi Extra Light" panose="020B0204020104020204" pitchFamily="34" charset="0"/>
              </a:rPr>
              <a:t>Higher democratic participation</a:t>
            </a:r>
          </a:p>
        </p:txBody>
      </p:sp>
      <p:sp>
        <p:nvSpPr>
          <p:cNvPr id="73" name="Rectangle 72">
            <a:extLst>
              <a:ext uri="{FF2B5EF4-FFF2-40B4-BE49-F238E27FC236}">
                <a16:creationId xmlns:a16="http://schemas.microsoft.com/office/drawing/2014/main" id="{04903558-DD79-42B2-A6A7-E9A94F369228}"/>
              </a:ext>
            </a:extLst>
          </p:cNvPr>
          <p:cNvSpPr/>
          <p:nvPr/>
        </p:nvSpPr>
        <p:spPr>
          <a:xfrm>
            <a:off x="1371171" y="4564225"/>
            <a:ext cx="1998784" cy="590931"/>
          </a:xfrm>
          <a:prstGeom prst="rect">
            <a:avLst/>
          </a:prstGeom>
        </p:spPr>
        <p:txBody>
          <a:bodyPr wrap="square">
            <a:spAutoFit/>
          </a:bodyPr>
          <a:lstStyle/>
          <a:p>
            <a:pPr algn="r">
              <a:lnSpc>
                <a:spcPct val="90000"/>
              </a:lnSpc>
            </a:pPr>
            <a:r>
              <a:rPr lang="en-US" spc="-40" dirty="0">
                <a:solidFill>
                  <a:schemeClr val="bg1"/>
                </a:solidFill>
                <a:latin typeface="Abadi Extra Light" panose="020B0204020104020204" pitchFamily="34" charset="0"/>
              </a:rPr>
              <a:t>Better health outcomes </a:t>
            </a:r>
          </a:p>
        </p:txBody>
      </p:sp>
      <p:sp>
        <p:nvSpPr>
          <p:cNvPr id="74" name="Oval 73">
            <a:extLst>
              <a:ext uri="{FF2B5EF4-FFF2-40B4-BE49-F238E27FC236}">
                <a16:creationId xmlns:a16="http://schemas.microsoft.com/office/drawing/2014/main" id="{F15ABF27-35C6-48D0-9473-59B4A1E64304}"/>
              </a:ext>
            </a:extLst>
          </p:cNvPr>
          <p:cNvSpPr/>
          <p:nvPr/>
        </p:nvSpPr>
        <p:spPr>
          <a:xfrm rot="10800000">
            <a:off x="3391701" y="2771155"/>
            <a:ext cx="148144" cy="148144"/>
          </a:xfrm>
          <a:prstGeom prst="ellipse">
            <a:avLst/>
          </a:prstGeom>
          <a:solidFill>
            <a:srgbClr val="FFFFFF"/>
          </a:solidFill>
          <a:ln w="50800" cap="rnd" cmpd="sng" algn="ctr">
            <a:solidFill>
              <a:srgbClr val="485A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75" name="Oval 74">
            <a:extLst>
              <a:ext uri="{FF2B5EF4-FFF2-40B4-BE49-F238E27FC236}">
                <a16:creationId xmlns:a16="http://schemas.microsoft.com/office/drawing/2014/main" id="{175F169A-D83B-4815-AB3C-101A99E2A0B5}"/>
              </a:ext>
            </a:extLst>
          </p:cNvPr>
          <p:cNvSpPr/>
          <p:nvPr/>
        </p:nvSpPr>
        <p:spPr>
          <a:xfrm rot="10800000">
            <a:off x="3265180" y="3495774"/>
            <a:ext cx="148144" cy="148144"/>
          </a:xfrm>
          <a:prstGeom prst="ellipse">
            <a:avLst/>
          </a:prstGeom>
          <a:solidFill>
            <a:srgbClr val="FFFFFF"/>
          </a:solidFill>
          <a:ln w="50800" cap="rnd" cmpd="sng" algn="ctr">
            <a:solidFill>
              <a:srgbClr val="485A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76" name="Oval 75">
            <a:extLst>
              <a:ext uri="{FF2B5EF4-FFF2-40B4-BE49-F238E27FC236}">
                <a16:creationId xmlns:a16="http://schemas.microsoft.com/office/drawing/2014/main" id="{92777D1A-DE72-49D4-B60A-334AC187FF8C}"/>
              </a:ext>
            </a:extLst>
          </p:cNvPr>
          <p:cNvSpPr/>
          <p:nvPr/>
        </p:nvSpPr>
        <p:spPr>
          <a:xfrm rot="10800000">
            <a:off x="3282433" y="3950099"/>
            <a:ext cx="148144" cy="148144"/>
          </a:xfrm>
          <a:prstGeom prst="ellipse">
            <a:avLst/>
          </a:prstGeom>
          <a:solidFill>
            <a:srgbClr val="FFFFFF"/>
          </a:solidFill>
          <a:ln w="50800" cap="rnd" cmpd="sng" algn="ctr">
            <a:solidFill>
              <a:srgbClr val="485A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77" name="Oval 76">
            <a:extLst>
              <a:ext uri="{FF2B5EF4-FFF2-40B4-BE49-F238E27FC236}">
                <a16:creationId xmlns:a16="http://schemas.microsoft.com/office/drawing/2014/main" id="{F0F9B9BB-B13D-4116-8C2C-D5D4B30C7D0D}"/>
              </a:ext>
            </a:extLst>
          </p:cNvPr>
          <p:cNvSpPr/>
          <p:nvPr/>
        </p:nvSpPr>
        <p:spPr>
          <a:xfrm rot="10800000">
            <a:off x="3460712" y="4640212"/>
            <a:ext cx="148144" cy="148144"/>
          </a:xfrm>
          <a:prstGeom prst="ellipse">
            <a:avLst/>
          </a:prstGeom>
          <a:solidFill>
            <a:srgbClr val="FFFFFF"/>
          </a:solidFill>
          <a:ln w="50800" cap="rnd" cmpd="sng" algn="ctr">
            <a:solidFill>
              <a:srgbClr val="485A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78" name="Rectangle 77">
            <a:extLst>
              <a:ext uri="{FF2B5EF4-FFF2-40B4-BE49-F238E27FC236}">
                <a16:creationId xmlns:a16="http://schemas.microsoft.com/office/drawing/2014/main" id="{4DA7513B-70BC-430C-AB1F-256EAE92DD2D}"/>
              </a:ext>
            </a:extLst>
          </p:cNvPr>
          <p:cNvSpPr/>
          <p:nvPr/>
        </p:nvSpPr>
        <p:spPr>
          <a:xfrm>
            <a:off x="4198587" y="2334653"/>
            <a:ext cx="3818272" cy="2646878"/>
          </a:xfrm>
          <a:prstGeom prst="rect">
            <a:avLst/>
          </a:prstGeom>
        </p:spPr>
        <p:txBody>
          <a:bodyPr wrap="square">
            <a:spAutoFit/>
          </a:bodyPr>
          <a:lstStyle/>
          <a:p>
            <a:pPr algn="ctr">
              <a:spcAft>
                <a:spcPts val="1200"/>
              </a:spcAft>
            </a:pPr>
            <a:r>
              <a:rPr lang="en-US" sz="2000" b="1" spc="-20" dirty="0">
                <a:solidFill>
                  <a:srgbClr val="203864"/>
                </a:solidFill>
                <a:highlight>
                  <a:srgbClr val="FFDE59"/>
                </a:highlight>
                <a:latin typeface="Abadi Extra Light" panose="020B0204020104020204" pitchFamily="34" charset="0"/>
              </a:rPr>
              <a:t>The World Bank’s Vision</a:t>
            </a:r>
          </a:p>
          <a:p>
            <a:pPr algn="ctr"/>
            <a:endParaRPr lang="en-US" sz="1200" spc="-40" dirty="0">
              <a:solidFill>
                <a:schemeClr val="bg1"/>
              </a:solidFill>
              <a:latin typeface="Abadi Extra Light" panose="020B0204020104020204" pitchFamily="34" charset="0"/>
            </a:endParaRPr>
          </a:p>
          <a:p>
            <a:pPr algn="ctr"/>
            <a:r>
              <a:rPr lang="en-US" sz="1700" spc="-40" dirty="0">
                <a:solidFill>
                  <a:schemeClr val="bg1"/>
                </a:solidFill>
                <a:latin typeface="Abadi Extra Light" panose="020B0204020104020204" pitchFamily="34" charset="0"/>
              </a:rPr>
              <a:t>A strong contribution of tertiary education to </a:t>
            </a:r>
            <a:r>
              <a:rPr lang="en-US" sz="1700" b="1" spc="-40" dirty="0">
                <a:solidFill>
                  <a:schemeClr val="bg1"/>
                </a:solidFill>
                <a:latin typeface="Abadi Extra Light" panose="020B0204020104020204" pitchFamily="34" charset="0"/>
              </a:rPr>
              <a:t>equitable growth, social cohesion </a:t>
            </a:r>
            <a:r>
              <a:rPr lang="en-US" sz="1700" spc="-40" dirty="0">
                <a:solidFill>
                  <a:schemeClr val="bg1"/>
                </a:solidFill>
                <a:latin typeface="Abadi Extra Light" panose="020B0204020104020204" pitchFamily="34" charset="0"/>
              </a:rPr>
              <a:t>and </a:t>
            </a:r>
            <a:r>
              <a:rPr lang="en-US" sz="1700" b="1" spc="-40" dirty="0">
                <a:solidFill>
                  <a:schemeClr val="bg1"/>
                </a:solidFill>
                <a:latin typeface="Abadi Extra Light" panose="020B0204020104020204" pitchFamily="34" charset="0"/>
              </a:rPr>
              <a:t>societies </a:t>
            </a:r>
            <a:br>
              <a:rPr lang="en-US" sz="1700" b="1" spc="-40" dirty="0">
                <a:solidFill>
                  <a:schemeClr val="bg1"/>
                </a:solidFill>
                <a:latin typeface="Abadi Extra Light" panose="020B0204020104020204" pitchFamily="34" charset="0"/>
              </a:rPr>
            </a:br>
            <a:r>
              <a:rPr lang="en-US" sz="1700" b="1" spc="-40" dirty="0">
                <a:solidFill>
                  <a:schemeClr val="bg1"/>
                </a:solidFill>
                <a:latin typeface="Abadi Extra Light" panose="020B0204020104020204" pitchFamily="34" charset="0"/>
              </a:rPr>
              <a:t>with strong democratic </a:t>
            </a:r>
            <a:br>
              <a:rPr lang="en-US" sz="1700" b="1" spc="-40" dirty="0">
                <a:solidFill>
                  <a:schemeClr val="bg1"/>
                </a:solidFill>
                <a:latin typeface="Abadi Extra Light" panose="020B0204020104020204" pitchFamily="34" charset="0"/>
              </a:rPr>
            </a:br>
            <a:r>
              <a:rPr lang="en-US" sz="1700" b="1" spc="-40" dirty="0">
                <a:solidFill>
                  <a:schemeClr val="bg1"/>
                </a:solidFill>
                <a:latin typeface="Abadi Extra Light" panose="020B0204020104020204" pitchFamily="34" charset="0"/>
              </a:rPr>
              <a:t>foundations </a:t>
            </a:r>
            <a:r>
              <a:rPr lang="en-US" sz="1700" spc="-40" dirty="0">
                <a:solidFill>
                  <a:schemeClr val="bg1"/>
                </a:solidFill>
                <a:latin typeface="Abadi Extra Light" panose="020B0204020104020204" pitchFamily="34" charset="0"/>
              </a:rPr>
              <a:t>as well as to the </a:t>
            </a:r>
            <a:r>
              <a:rPr lang="en-US" sz="1700" b="1" spc="-40" dirty="0">
                <a:solidFill>
                  <a:schemeClr val="bg1"/>
                </a:solidFill>
                <a:latin typeface="Abadi Extra Light" panose="020B0204020104020204" pitchFamily="34" charset="0"/>
              </a:rPr>
              <a:t>success and advancement </a:t>
            </a:r>
            <a:br>
              <a:rPr lang="en-US" sz="1700" b="1" spc="-40" dirty="0">
                <a:solidFill>
                  <a:schemeClr val="bg1"/>
                </a:solidFill>
                <a:latin typeface="Abadi Extra Light" panose="020B0204020104020204" pitchFamily="34" charset="0"/>
              </a:rPr>
            </a:br>
            <a:r>
              <a:rPr lang="en-US" sz="1700" b="1" spc="-40" dirty="0">
                <a:solidFill>
                  <a:schemeClr val="bg1"/>
                </a:solidFill>
                <a:latin typeface="Abadi Extra Light" panose="020B0204020104020204" pitchFamily="34" charset="0"/>
              </a:rPr>
              <a:t>of individual students</a:t>
            </a:r>
          </a:p>
        </p:txBody>
      </p:sp>
    </p:spTree>
    <p:extLst>
      <p:ext uri="{BB962C8B-B14F-4D97-AF65-F5344CB8AC3E}">
        <p14:creationId xmlns:p14="http://schemas.microsoft.com/office/powerpoint/2010/main" val="373152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56EE14-C9DD-48C0-B30A-96BD2A195BB9}"/>
              </a:ext>
            </a:extLst>
          </p:cNvPr>
          <p:cNvSpPr txBox="1"/>
          <p:nvPr/>
        </p:nvSpPr>
        <p:spPr>
          <a:xfrm>
            <a:off x="776514" y="324227"/>
            <a:ext cx="10638972" cy="553998"/>
          </a:xfrm>
          <a:prstGeom prst="rect">
            <a:avLst/>
          </a:prstGeom>
          <a:noFill/>
        </p:spPr>
        <p:txBody>
          <a:bodyPr wrap="square" rtlCol="0">
            <a:spAutoFit/>
          </a:bodyPr>
          <a:lstStyle/>
          <a:p>
            <a:pPr lvl="0" algn="ctr"/>
            <a:r>
              <a:rPr lang="en-US" sz="3000" b="1" dirty="0">
                <a:solidFill>
                  <a:schemeClr val="bg1"/>
                </a:solidFill>
                <a:latin typeface="Abadi Extra Light" panose="020B0204020104020204" pitchFamily="34" charset="0"/>
              </a:rPr>
              <a:t>HOW TO SHAPE 21</a:t>
            </a:r>
            <a:r>
              <a:rPr lang="en-US" sz="3000" b="1" baseline="30000" dirty="0">
                <a:solidFill>
                  <a:schemeClr val="bg1"/>
                </a:solidFill>
                <a:latin typeface="Abadi Extra Light" panose="020B0204020104020204" pitchFamily="34" charset="0"/>
              </a:rPr>
              <a:t>ST</a:t>
            </a:r>
            <a:r>
              <a:rPr lang="en-US" sz="3000" b="1" dirty="0">
                <a:solidFill>
                  <a:schemeClr val="bg1"/>
                </a:solidFill>
                <a:latin typeface="Abadi Extra Light" panose="020B0204020104020204" pitchFamily="34" charset="0"/>
              </a:rPr>
              <a:t> CENTURY TERTIARY EDUCATION SYSTEMS</a:t>
            </a:r>
          </a:p>
        </p:txBody>
      </p:sp>
      <p:sp>
        <p:nvSpPr>
          <p:cNvPr id="48" name="Rectangle 1">
            <a:extLst>
              <a:ext uri="{FF2B5EF4-FFF2-40B4-BE49-F238E27FC236}">
                <a16:creationId xmlns:a16="http://schemas.microsoft.com/office/drawing/2014/main" id="{4AEF02C6-5E8E-4542-8D44-9A7B737ABCB6}"/>
              </a:ext>
            </a:extLst>
          </p:cNvPr>
          <p:cNvSpPr txBox="1">
            <a:spLocks noChangeArrowheads="1"/>
          </p:cNvSpPr>
          <p:nvPr/>
        </p:nvSpPr>
        <p:spPr bwMode="auto">
          <a:xfrm>
            <a:off x="655283" y="2891957"/>
            <a:ext cx="1800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tabLst>
                <a:tab pos="5267325" algn="r"/>
              </a:tabLst>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tabLst>
                <a:tab pos="5267325" algn="r"/>
              </a:tabLst>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tabLst>
                <a:tab pos="5267325" algn="r"/>
              </a:tabLst>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ts val="600"/>
              </a:spcAft>
              <a:buClrTx/>
              <a:buSzTx/>
              <a:buFont typeface="Arial" pitchFamily="34" charset="0"/>
              <a:buNone/>
              <a:tabLst>
                <a:tab pos="5267325" algn="r"/>
              </a:tabLst>
              <a:defRPr/>
            </a:pPr>
            <a:r>
              <a:rPr kumimoji="0" lang="en-GB" altLang="en-US" sz="2000" b="0" i="0" u="none" strike="noStrike" kern="1200" cap="none" spc="-30" normalizeH="0" baseline="0" noProof="0" dirty="0">
                <a:ln>
                  <a:noFill/>
                </a:ln>
                <a:solidFill>
                  <a:schemeClr val="bg1"/>
                </a:solidFill>
                <a:effectLst/>
                <a:uLnTx/>
                <a:uFillTx/>
                <a:latin typeface="Abadi Extra Light" panose="020B0204020104020204" pitchFamily="34" charset="0"/>
                <a:ea typeface="Times New Roman" panose="02020603050405020304" pitchFamily="18" charset="0"/>
                <a:cs typeface="Calibri" panose="020F0502020204030204" pitchFamily="34" charset="0"/>
              </a:rPr>
              <a:t>Ensure stable </a:t>
            </a:r>
            <a:r>
              <a:rPr kumimoji="0" lang="en-GB" altLang="en-US" sz="2000" b="1" i="0" u="none" strike="noStrike" kern="1200" cap="none" spc="-30" normalizeH="0" baseline="0" noProof="0" dirty="0">
                <a:ln>
                  <a:noFill/>
                </a:ln>
                <a:solidFill>
                  <a:schemeClr val="bg1"/>
                </a:solidFill>
                <a:effectLst/>
                <a:uLnTx/>
                <a:uFillTx/>
                <a:latin typeface="Abadi Extra Light" panose="020B0204020104020204" pitchFamily="34" charset="0"/>
                <a:ea typeface="Times New Roman" panose="02020603050405020304" pitchFamily="18" charset="0"/>
                <a:cs typeface="Calibri" panose="020F0502020204030204" pitchFamily="34" charset="0"/>
              </a:rPr>
              <a:t>foundations, </a:t>
            </a:r>
            <a:r>
              <a:rPr kumimoji="0" lang="en-GB" altLang="en-US" sz="2000" i="0" u="none" strike="noStrike" kern="1200" cap="none" spc="-30" normalizeH="0" baseline="0" noProof="0" dirty="0">
                <a:ln>
                  <a:noFill/>
                </a:ln>
                <a:solidFill>
                  <a:schemeClr val="bg1"/>
                </a:solidFill>
                <a:effectLst/>
                <a:uLnTx/>
                <a:uFillTx/>
                <a:latin typeface="Abadi Extra Light" panose="020B0204020104020204" pitchFamily="34" charset="0"/>
                <a:ea typeface="Times New Roman" panose="02020603050405020304" pitchFamily="18" charset="0"/>
                <a:cs typeface="Calibri" panose="020F0502020204030204" pitchFamily="34" charset="0"/>
              </a:rPr>
              <a:t>including supporting systems that promote </a:t>
            </a:r>
            <a:r>
              <a:rPr kumimoji="0" lang="en-GB" altLang="en-US" sz="2000" b="1" i="0" u="none" strike="noStrike" kern="1200" cap="none" spc="-30" normalizeH="0" baseline="0" noProof="0" dirty="0">
                <a:ln>
                  <a:noFill/>
                </a:ln>
                <a:solidFill>
                  <a:schemeClr val="bg1"/>
                </a:solidFill>
                <a:effectLst/>
                <a:uLnTx/>
                <a:uFillTx/>
                <a:latin typeface="Abadi Extra Light" panose="020B0204020104020204" pitchFamily="34" charset="0"/>
                <a:ea typeface="Times New Roman" panose="02020603050405020304" pitchFamily="18" charset="0"/>
                <a:cs typeface="Calibri" panose="020F0502020204030204" pitchFamily="34" charset="0"/>
              </a:rPr>
              <a:t>resilience</a:t>
            </a:r>
            <a:endParaRPr kumimoji="0" lang="en-US" sz="2000" b="0" i="0" u="none" strike="noStrike" kern="1200" cap="none" spc="-30" normalizeH="0" baseline="0" noProof="0" dirty="0">
              <a:ln>
                <a:noFill/>
              </a:ln>
              <a:solidFill>
                <a:schemeClr val="bg1"/>
              </a:solidFill>
              <a:effectLst/>
              <a:uLnTx/>
              <a:uFillTx/>
              <a:latin typeface="Abadi Extra Light" panose="020B0204020104020204" pitchFamily="34" charset="0"/>
              <a:cs typeface="Calibri" panose="020F0502020204030204" pitchFamily="34" charset="0"/>
            </a:endParaRPr>
          </a:p>
        </p:txBody>
      </p:sp>
      <p:sp>
        <p:nvSpPr>
          <p:cNvPr id="49" name="Arc 48">
            <a:extLst>
              <a:ext uri="{FF2B5EF4-FFF2-40B4-BE49-F238E27FC236}">
                <a16:creationId xmlns:a16="http://schemas.microsoft.com/office/drawing/2014/main" id="{F163878F-252F-423A-A27C-FAA60D90ADA3}"/>
              </a:ext>
            </a:extLst>
          </p:cNvPr>
          <p:cNvSpPr/>
          <p:nvPr/>
        </p:nvSpPr>
        <p:spPr>
          <a:xfrm>
            <a:off x="943116" y="1330463"/>
            <a:ext cx="1224337" cy="1224336"/>
          </a:xfrm>
          <a:prstGeom prst="arc">
            <a:avLst>
              <a:gd name="adj1" fmla="val 10270985"/>
              <a:gd name="adj2" fmla="val 18918588"/>
            </a:avLst>
          </a:prstGeom>
          <a:noFill/>
          <a:ln w="1016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0" name="Arc 49">
            <a:extLst>
              <a:ext uri="{FF2B5EF4-FFF2-40B4-BE49-F238E27FC236}">
                <a16:creationId xmlns:a16="http://schemas.microsoft.com/office/drawing/2014/main" id="{1C3F365E-C803-4737-A859-92806151918D}"/>
              </a:ext>
            </a:extLst>
          </p:cNvPr>
          <p:cNvSpPr/>
          <p:nvPr/>
        </p:nvSpPr>
        <p:spPr>
          <a:xfrm>
            <a:off x="901601" y="1288948"/>
            <a:ext cx="1307366" cy="1307366"/>
          </a:xfrm>
          <a:prstGeom prst="arc">
            <a:avLst>
              <a:gd name="adj1" fmla="val 2009319"/>
              <a:gd name="adj2" fmla="val 12598225"/>
            </a:avLst>
          </a:prstGeom>
          <a:noFill/>
          <a:ln w="1016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1" name="Arc 50">
            <a:extLst>
              <a:ext uri="{FF2B5EF4-FFF2-40B4-BE49-F238E27FC236}">
                <a16:creationId xmlns:a16="http://schemas.microsoft.com/office/drawing/2014/main" id="{9C6B8D91-51FD-4181-A9B9-FB7FABDA358A}"/>
              </a:ext>
            </a:extLst>
          </p:cNvPr>
          <p:cNvSpPr/>
          <p:nvPr/>
        </p:nvSpPr>
        <p:spPr>
          <a:xfrm>
            <a:off x="3199247" y="1330463"/>
            <a:ext cx="1224337" cy="1224336"/>
          </a:xfrm>
          <a:prstGeom prst="arc">
            <a:avLst>
              <a:gd name="adj1" fmla="val 9895931"/>
              <a:gd name="adj2" fmla="val 19062838"/>
            </a:avLst>
          </a:prstGeom>
          <a:noFill/>
          <a:ln w="1016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2" name="Arc 51">
            <a:extLst>
              <a:ext uri="{FF2B5EF4-FFF2-40B4-BE49-F238E27FC236}">
                <a16:creationId xmlns:a16="http://schemas.microsoft.com/office/drawing/2014/main" id="{5C0F1DB9-3127-489A-81A2-347738C452AB}"/>
              </a:ext>
            </a:extLst>
          </p:cNvPr>
          <p:cNvSpPr/>
          <p:nvPr/>
        </p:nvSpPr>
        <p:spPr>
          <a:xfrm>
            <a:off x="3157732" y="1288948"/>
            <a:ext cx="1307366" cy="1307366"/>
          </a:xfrm>
          <a:prstGeom prst="arc">
            <a:avLst>
              <a:gd name="adj1" fmla="val 17114358"/>
              <a:gd name="adj2" fmla="val 3077462"/>
            </a:avLst>
          </a:prstGeom>
          <a:noFill/>
          <a:ln w="1016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3" name="Arc 52">
            <a:extLst>
              <a:ext uri="{FF2B5EF4-FFF2-40B4-BE49-F238E27FC236}">
                <a16:creationId xmlns:a16="http://schemas.microsoft.com/office/drawing/2014/main" id="{45F2F711-55C5-4A14-A663-F28B1EABECCB}"/>
              </a:ext>
            </a:extLst>
          </p:cNvPr>
          <p:cNvSpPr/>
          <p:nvPr/>
        </p:nvSpPr>
        <p:spPr>
          <a:xfrm>
            <a:off x="5455378" y="1330463"/>
            <a:ext cx="1224337" cy="1224336"/>
          </a:xfrm>
          <a:prstGeom prst="arc">
            <a:avLst>
              <a:gd name="adj1" fmla="val 11555561"/>
              <a:gd name="adj2" fmla="val 20302931"/>
            </a:avLst>
          </a:prstGeom>
          <a:noFill/>
          <a:ln w="1016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4" name="Arc 53">
            <a:extLst>
              <a:ext uri="{FF2B5EF4-FFF2-40B4-BE49-F238E27FC236}">
                <a16:creationId xmlns:a16="http://schemas.microsoft.com/office/drawing/2014/main" id="{4B0D0F2B-28D0-424A-9791-BD2CBEC2C11E}"/>
              </a:ext>
            </a:extLst>
          </p:cNvPr>
          <p:cNvSpPr/>
          <p:nvPr/>
        </p:nvSpPr>
        <p:spPr>
          <a:xfrm>
            <a:off x="5413863" y="1288948"/>
            <a:ext cx="1307366" cy="1307366"/>
          </a:xfrm>
          <a:prstGeom prst="arc">
            <a:avLst>
              <a:gd name="adj1" fmla="val 6426007"/>
              <a:gd name="adj2" fmla="val 15744453"/>
            </a:avLst>
          </a:prstGeom>
          <a:noFill/>
          <a:ln w="1016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5" name="Arc 54">
            <a:extLst>
              <a:ext uri="{FF2B5EF4-FFF2-40B4-BE49-F238E27FC236}">
                <a16:creationId xmlns:a16="http://schemas.microsoft.com/office/drawing/2014/main" id="{C1EB556C-0169-4D55-8109-09FFC044E747}"/>
              </a:ext>
            </a:extLst>
          </p:cNvPr>
          <p:cNvSpPr/>
          <p:nvPr/>
        </p:nvSpPr>
        <p:spPr>
          <a:xfrm>
            <a:off x="7711509" y="1330463"/>
            <a:ext cx="1224337" cy="1224336"/>
          </a:xfrm>
          <a:prstGeom prst="arc">
            <a:avLst>
              <a:gd name="adj1" fmla="val 10717384"/>
              <a:gd name="adj2" fmla="val 20600393"/>
            </a:avLst>
          </a:prstGeom>
          <a:noFill/>
          <a:ln w="1016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6" name="Arc 55">
            <a:extLst>
              <a:ext uri="{FF2B5EF4-FFF2-40B4-BE49-F238E27FC236}">
                <a16:creationId xmlns:a16="http://schemas.microsoft.com/office/drawing/2014/main" id="{FCEAC659-5570-4680-85F1-50C62D5697B6}"/>
              </a:ext>
            </a:extLst>
          </p:cNvPr>
          <p:cNvSpPr/>
          <p:nvPr/>
        </p:nvSpPr>
        <p:spPr>
          <a:xfrm>
            <a:off x="7669994" y="1288948"/>
            <a:ext cx="1307366" cy="1307366"/>
          </a:xfrm>
          <a:prstGeom prst="arc">
            <a:avLst>
              <a:gd name="adj1" fmla="val 17323792"/>
              <a:gd name="adj2" fmla="val 4423774"/>
            </a:avLst>
          </a:prstGeom>
          <a:noFill/>
          <a:ln w="1016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7" name="Arc 56">
            <a:extLst>
              <a:ext uri="{FF2B5EF4-FFF2-40B4-BE49-F238E27FC236}">
                <a16:creationId xmlns:a16="http://schemas.microsoft.com/office/drawing/2014/main" id="{25E92001-36C5-4719-9931-CFBEEAF1663F}"/>
              </a:ext>
            </a:extLst>
          </p:cNvPr>
          <p:cNvSpPr/>
          <p:nvPr/>
        </p:nvSpPr>
        <p:spPr>
          <a:xfrm>
            <a:off x="9967640" y="1330463"/>
            <a:ext cx="1224337" cy="1224336"/>
          </a:xfrm>
          <a:prstGeom prst="arc">
            <a:avLst>
              <a:gd name="adj1" fmla="val 9513605"/>
              <a:gd name="adj2" fmla="val 19421065"/>
            </a:avLst>
          </a:prstGeom>
          <a:noFill/>
          <a:ln w="1016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8" name="Arc 57">
            <a:extLst>
              <a:ext uri="{FF2B5EF4-FFF2-40B4-BE49-F238E27FC236}">
                <a16:creationId xmlns:a16="http://schemas.microsoft.com/office/drawing/2014/main" id="{CFD3867F-6A9D-412B-9F6D-B944BFF2D300}"/>
              </a:ext>
            </a:extLst>
          </p:cNvPr>
          <p:cNvSpPr/>
          <p:nvPr/>
        </p:nvSpPr>
        <p:spPr>
          <a:xfrm>
            <a:off x="9926125" y="1288948"/>
            <a:ext cx="1307366" cy="1307366"/>
          </a:xfrm>
          <a:prstGeom prst="arc">
            <a:avLst>
              <a:gd name="adj1" fmla="val 3944433"/>
              <a:gd name="adj2" fmla="val 11758093"/>
            </a:avLst>
          </a:prstGeom>
          <a:noFill/>
          <a:ln w="1016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pic>
        <p:nvPicPr>
          <p:cNvPr id="59" name="Picture 58">
            <a:extLst>
              <a:ext uri="{FF2B5EF4-FFF2-40B4-BE49-F238E27FC236}">
                <a16:creationId xmlns:a16="http://schemas.microsoft.com/office/drawing/2014/main" id="{0FDDDB65-5435-4DEB-9EBA-F78ABC93E3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4894" y="1626108"/>
            <a:ext cx="632965" cy="632965"/>
          </a:xfrm>
          <a:prstGeom prst="rect">
            <a:avLst/>
          </a:prstGeom>
        </p:spPr>
      </p:pic>
      <p:pic>
        <p:nvPicPr>
          <p:cNvPr id="70" name="Picture 69">
            <a:extLst>
              <a:ext uri="{FF2B5EF4-FFF2-40B4-BE49-F238E27FC236}">
                <a16:creationId xmlns:a16="http://schemas.microsoft.com/office/drawing/2014/main" id="{4F72ADC4-3D31-465D-9A2D-37D98AB932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8444" y="1626106"/>
            <a:ext cx="696887" cy="632965"/>
          </a:xfrm>
          <a:prstGeom prst="rect">
            <a:avLst/>
          </a:prstGeom>
        </p:spPr>
      </p:pic>
      <p:pic>
        <p:nvPicPr>
          <p:cNvPr id="73" name="Picture 72">
            <a:extLst>
              <a:ext uri="{FF2B5EF4-FFF2-40B4-BE49-F238E27FC236}">
                <a16:creationId xmlns:a16="http://schemas.microsoft.com/office/drawing/2014/main" id="{42070B17-2317-4D21-8839-EEDCCAC14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8801" y="1626109"/>
            <a:ext cx="632965" cy="632965"/>
          </a:xfrm>
          <a:prstGeom prst="rect">
            <a:avLst/>
          </a:prstGeom>
        </p:spPr>
      </p:pic>
      <p:pic>
        <p:nvPicPr>
          <p:cNvPr id="74" name="Picture 73">
            <a:extLst>
              <a:ext uri="{FF2B5EF4-FFF2-40B4-BE49-F238E27FC236}">
                <a16:creationId xmlns:a16="http://schemas.microsoft.com/office/drawing/2014/main" id="{1D03C9FB-453C-4913-B074-E5F17C8506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07156" y="1626106"/>
            <a:ext cx="632965" cy="632965"/>
          </a:xfrm>
          <a:prstGeom prst="rect">
            <a:avLst/>
          </a:prstGeom>
        </p:spPr>
      </p:pic>
      <p:pic>
        <p:nvPicPr>
          <p:cNvPr id="75" name="Picture 74">
            <a:extLst>
              <a:ext uri="{FF2B5EF4-FFF2-40B4-BE49-F238E27FC236}">
                <a16:creationId xmlns:a16="http://schemas.microsoft.com/office/drawing/2014/main" id="{BEB066C1-D716-41F8-AA96-AEF41F6EDB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28694" y="1626107"/>
            <a:ext cx="678420" cy="632965"/>
          </a:xfrm>
          <a:prstGeom prst="rect">
            <a:avLst/>
          </a:prstGeom>
        </p:spPr>
      </p:pic>
      <p:sp>
        <p:nvSpPr>
          <p:cNvPr id="76" name="Rectangle 1">
            <a:extLst>
              <a:ext uri="{FF2B5EF4-FFF2-40B4-BE49-F238E27FC236}">
                <a16:creationId xmlns:a16="http://schemas.microsoft.com/office/drawing/2014/main" id="{1ACBC328-DA94-4A44-96B2-0496F7A71F88}"/>
              </a:ext>
            </a:extLst>
          </p:cNvPr>
          <p:cNvSpPr txBox="1">
            <a:spLocks noChangeArrowheads="1"/>
          </p:cNvSpPr>
          <p:nvPr/>
        </p:nvSpPr>
        <p:spPr bwMode="auto">
          <a:xfrm>
            <a:off x="2911376" y="2891957"/>
            <a:ext cx="1800000" cy="95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tabLst>
                <a:tab pos="5267325" algn="r"/>
              </a:tabLst>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tabLst>
                <a:tab pos="5267325" algn="r"/>
              </a:tabLst>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tabLst>
                <a:tab pos="5267325" algn="r"/>
              </a:tabLst>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9pPr>
          </a:lstStyle>
          <a:p>
            <a:pPr marL="0" indent="0" algn="ctr">
              <a:spcAft>
                <a:spcPts val="600"/>
              </a:spcAft>
              <a:buFont typeface="Arial" pitchFamily="34" charset="0"/>
              <a:buNone/>
            </a:pPr>
            <a:r>
              <a:rPr lang="en-GB" altLang="en-US" sz="20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t>Make </a:t>
            </a:r>
            <a:br>
              <a:rPr lang="en-GB" altLang="en-US" sz="20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br>
            <a:r>
              <a:rPr lang="en-GB" altLang="en-US" sz="2000" b="1"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t>equity</a:t>
            </a:r>
            <a:r>
              <a:rPr lang="en-GB" altLang="en-US" sz="20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t> </a:t>
            </a:r>
            <a:br>
              <a:rPr lang="en-GB" altLang="en-US" sz="20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br>
            <a:r>
              <a:rPr lang="en-GB" altLang="en-US" sz="20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t>a priority </a:t>
            </a:r>
          </a:p>
        </p:txBody>
      </p:sp>
      <p:sp>
        <p:nvSpPr>
          <p:cNvPr id="77" name="Rectangle 1">
            <a:extLst>
              <a:ext uri="{FF2B5EF4-FFF2-40B4-BE49-F238E27FC236}">
                <a16:creationId xmlns:a16="http://schemas.microsoft.com/office/drawing/2014/main" id="{79931E6E-E923-45DF-8013-CB9105E72D1A}"/>
              </a:ext>
            </a:extLst>
          </p:cNvPr>
          <p:cNvSpPr txBox="1">
            <a:spLocks noChangeArrowheads="1"/>
          </p:cNvSpPr>
          <p:nvPr/>
        </p:nvSpPr>
        <p:spPr bwMode="auto">
          <a:xfrm>
            <a:off x="5167546" y="2891957"/>
            <a:ext cx="1800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tabLst>
                <a:tab pos="5267325" algn="r"/>
              </a:tabLst>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tabLst>
                <a:tab pos="5267325" algn="r"/>
              </a:tabLst>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tabLst>
                <a:tab pos="5267325" algn="r"/>
              </a:tabLst>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9pPr>
          </a:lstStyle>
          <a:p>
            <a:pPr marL="0" indent="0" algn="ctr">
              <a:spcAft>
                <a:spcPts val="600"/>
              </a:spcAft>
              <a:buFont typeface="Arial" pitchFamily="34" charset="0"/>
              <a:buNone/>
            </a:pPr>
            <a:r>
              <a:rPr lang="en-GB" altLang="en-US" sz="20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t>Prepare for </a:t>
            </a:r>
            <a:r>
              <a:rPr lang="en-GB" altLang="en-US" sz="2000" b="1"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t>demographic shifts</a:t>
            </a:r>
          </a:p>
        </p:txBody>
      </p:sp>
      <p:sp>
        <p:nvSpPr>
          <p:cNvPr id="78" name="Rectangle 1">
            <a:extLst>
              <a:ext uri="{FF2B5EF4-FFF2-40B4-BE49-F238E27FC236}">
                <a16:creationId xmlns:a16="http://schemas.microsoft.com/office/drawing/2014/main" id="{A16B1F0F-8A2A-4DE7-BD45-F0500E43989F}"/>
              </a:ext>
            </a:extLst>
          </p:cNvPr>
          <p:cNvSpPr txBox="1">
            <a:spLocks noChangeArrowheads="1"/>
          </p:cNvSpPr>
          <p:nvPr/>
        </p:nvSpPr>
        <p:spPr bwMode="auto">
          <a:xfrm>
            <a:off x="7423638" y="2891957"/>
            <a:ext cx="18000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tabLst>
                <a:tab pos="5267325" algn="r"/>
              </a:tabLst>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tabLst>
                <a:tab pos="5267325" algn="r"/>
              </a:tabLst>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tabLst>
                <a:tab pos="5267325" algn="r"/>
              </a:tabLst>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9pPr>
          </a:lstStyle>
          <a:p>
            <a:pPr marL="0" indent="0" algn="ctr">
              <a:spcAft>
                <a:spcPts val="600"/>
              </a:spcAft>
              <a:buFont typeface="Arial" pitchFamily="34" charset="0"/>
              <a:buNone/>
            </a:pPr>
            <a:r>
              <a:rPr lang="en-GB" sz="2000" spc="-30" dirty="0">
                <a:solidFill>
                  <a:schemeClr val="bg1"/>
                </a:solidFill>
                <a:latin typeface="Abadi Extra Light" panose="020B0204020104020204" pitchFamily="34" charset="0"/>
                <a:cs typeface="Calibri" panose="020F0502020204030204" pitchFamily="34" charset="0"/>
              </a:rPr>
              <a:t>Utilise the opportunities provided by the </a:t>
            </a:r>
            <a:r>
              <a:rPr lang="en-GB" sz="2000" b="1" spc="-30" dirty="0">
                <a:solidFill>
                  <a:schemeClr val="bg1"/>
                </a:solidFill>
                <a:latin typeface="Abadi Extra Light" panose="020B0204020104020204" pitchFamily="34" charset="0"/>
                <a:cs typeface="Calibri" panose="020F0502020204030204" pitchFamily="34" charset="0"/>
              </a:rPr>
              <a:t>private sector  </a:t>
            </a:r>
            <a:endParaRPr lang="en-US" sz="2000" b="1" spc="-30" dirty="0">
              <a:solidFill>
                <a:schemeClr val="bg1"/>
              </a:solidFill>
              <a:latin typeface="Abadi Extra Light" panose="020B0204020104020204" pitchFamily="34" charset="0"/>
              <a:cs typeface="Calibri" panose="020F0502020204030204" pitchFamily="34" charset="0"/>
            </a:endParaRPr>
          </a:p>
        </p:txBody>
      </p:sp>
      <p:sp>
        <p:nvSpPr>
          <p:cNvPr id="79" name="Rectangle 1">
            <a:extLst>
              <a:ext uri="{FF2B5EF4-FFF2-40B4-BE49-F238E27FC236}">
                <a16:creationId xmlns:a16="http://schemas.microsoft.com/office/drawing/2014/main" id="{DCF05B27-41D7-44D6-836D-28F85846501F}"/>
              </a:ext>
            </a:extLst>
          </p:cNvPr>
          <p:cNvSpPr txBox="1">
            <a:spLocks noChangeArrowheads="1"/>
          </p:cNvSpPr>
          <p:nvPr/>
        </p:nvSpPr>
        <p:spPr bwMode="auto">
          <a:xfrm>
            <a:off x="9646886" y="2876717"/>
            <a:ext cx="180000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tabLst>
                <a:tab pos="5267325" algn="r"/>
              </a:tabLst>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tabLst>
                <a:tab pos="5267325" algn="r"/>
              </a:tabLst>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tabLst>
                <a:tab pos="5267325" algn="r"/>
              </a:tabLst>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9pPr>
          </a:lstStyle>
          <a:p>
            <a:pPr marL="0" indent="0" algn="ctr">
              <a:spcAft>
                <a:spcPts val="600"/>
              </a:spcAft>
              <a:buFont typeface="Arial" pitchFamily="34" charset="0"/>
              <a:buNone/>
            </a:pPr>
            <a:r>
              <a:rPr lang="en-GB" sz="2000" spc="-30" dirty="0">
                <a:solidFill>
                  <a:schemeClr val="bg1"/>
                </a:solidFill>
                <a:latin typeface="Abadi Extra Light" panose="020B0204020104020204" pitchFamily="34" charset="0"/>
                <a:cs typeface="Calibri" panose="020F0502020204030204" pitchFamily="34" charset="0"/>
              </a:rPr>
              <a:t>Promote </a:t>
            </a:r>
            <a:br>
              <a:rPr lang="en-GB" sz="2000" spc="-30" dirty="0">
                <a:solidFill>
                  <a:schemeClr val="bg1"/>
                </a:solidFill>
                <a:latin typeface="Abadi Extra Light" panose="020B0204020104020204" pitchFamily="34" charset="0"/>
                <a:cs typeface="Calibri" panose="020F0502020204030204" pitchFamily="34" charset="0"/>
              </a:rPr>
            </a:br>
            <a:r>
              <a:rPr lang="en-GB" sz="2000" b="1" spc="-30" dirty="0">
                <a:solidFill>
                  <a:schemeClr val="bg1"/>
                </a:solidFill>
                <a:latin typeface="Abadi Extra Light" panose="020B0204020104020204" pitchFamily="34" charset="0"/>
                <a:cs typeface="Calibri" panose="020F0502020204030204" pitchFamily="34" charset="0"/>
              </a:rPr>
              <a:t>STEAM </a:t>
            </a:r>
            <a:r>
              <a:rPr lang="en-GB" sz="2000" spc="-30" dirty="0">
                <a:solidFill>
                  <a:schemeClr val="bg1"/>
                </a:solidFill>
                <a:latin typeface="Abadi Extra Light" panose="020B0204020104020204" pitchFamily="34" charset="0"/>
                <a:cs typeface="Calibri" panose="020F0502020204030204" pitchFamily="34" charset="0"/>
              </a:rPr>
              <a:t>fields, grounded in a solid general education, to optimize individual and economic outcomes  </a:t>
            </a:r>
            <a:endParaRPr lang="en-US" sz="2000" spc="-30" dirty="0">
              <a:solidFill>
                <a:schemeClr val="bg1"/>
              </a:solidFill>
              <a:latin typeface="Abadi Extra Light" panose="020B0204020104020204" pitchFamily="34" charset="0"/>
              <a:cs typeface="Calibri" panose="020F0502020204030204" pitchFamily="34" charset="0"/>
            </a:endParaRPr>
          </a:p>
        </p:txBody>
      </p:sp>
    </p:spTree>
    <p:extLst>
      <p:ext uri="{BB962C8B-B14F-4D97-AF65-F5344CB8AC3E}">
        <p14:creationId xmlns:p14="http://schemas.microsoft.com/office/powerpoint/2010/main" val="345982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56EE14-C9DD-48C0-B30A-96BD2A195BB9}"/>
              </a:ext>
            </a:extLst>
          </p:cNvPr>
          <p:cNvSpPr txBox="1"/>
          <p:nvPr/>
        </p:nvSpPr>
        <p:spPr>
          <a:xfrm>
            <a:off x="643363" y="295812"/>
            <a:ext cx="10638972" cy="553998"/>
          </a:xfrm>
          <a:prstGeom prst="rect">
            <a:avLst/>
          </a:prstGeom>
          <a:noFill/>
        </p:spPr>
        <p:txBody>
          <a:bodyPr wrap="square" rtlCol="0">
            <a:spAutoFit/>
          </a:bodyPr>
          <a:lstStyle/>
          <a:p>
            <a:pPr lvl="0" algn="ctr"/>
            <a:r>
              <a:rPr lang="en-US" sz="3000" b="1" dirty="0">
                <a:solidFill>
                  <a:schemeClr val="bg1"/>
                </a:solidFill>
                <a:latin typeface="Abadi Extra Light" panose="020B0204020104020204" pitchFamily="34" charset="0"/>
              </a:rPr>
              <a:t>…WITH A FOCUS ON SYSTEMS</a:t>
            </a:r>
          </a:p>
        </p:txBody>
      </p:sp>
      <p:grpSp>
        <p:nvGrpSpPr>
          <p:cNvPr id="163" name="Group 162">
            <a:extLst>
              <a:ext uri="{FF2B5EF4-FFF2-40B4-BE49-F238E27FC236}">
                <a16:creationId xmlns:a16="http://schemas.microsoft.com/office/drawing/2014/main" id="{D6EB366F-82B8-4C9C-A3D2-56F7FC6774D7}"/>
              </a:ext>
            </a:extLst>
          </p:cNvPr>
          <p:cNvGrpSpPr/>
          <p:nvPr/>
        </p:nvGrpSpPr>
        <p:grpSpPr>
          <a:xfrm>
            <a:off x="3619225" y="1087121"/>
            <a:ext cx="5457138" cy="5457132"/>
            <a:chOff x="4681729" y="2014730"/>
            <a:chExt cx="2828543" cy="2828540"/>
          </a:xfrm>
        </p:grpSpPr>
        <p:sp>
          <p:nvSpPr>
            <p:cNvPr id="164" name="Arc 163">
              <a:extLst>
                <a:ext uri="{FF2B5EF4-FFF2-40B4-BE49-F238E27FC236}">
                  <a16:creationId xmlns:a16="http://schemas.microsoft.com/office/drawing/2014/main" id="{94DFE8DE-A694-40DC-8E1D-EBAD3D40F800}"/>
                </a:ext>
              </a:extLst>
            </p:cNvPr>
            <p:cNvSpPr/>
            <p:nvPr/>
          </p:nvSpPr>
          <p:spPr>
            <a:xfrm>
              <a:off x="4828033" y="2161033"/>
              <a:ext cx="2535936" cy="2535934"/>
            </a:xfrm>
            <a:prstGeom prst="arc">
              <a:avLst>
                <a:gd name="adj1" fmla="val 11555561"/>
                <a:gd name="adj2" fmla="val 19754624"/>
              </a:avLst>
            </a:prstGeom>
            <a:noFill/>
            <a:ln w="444500" cap="rnd" cmpd="sng" algn="ctr">
              <a:solidFill>
                <a:srgbClr val="52443C">
                  <a:lumMod val="20000"/>
                  <a:lumOff val="80000"/>
                  <a:alpha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65" name="Arc 164">
              <a:extLst>
                <a:ext uri="{FF2B5EF4-FFF2-40B4-BE49-F238E27FC236}">
                  <a16:creationId xmlns:a16="http://schemas.microsoft.com/office/drawing/2014/main" id="{F734F0D0-DCA3-4295-A8E5-2C87B91AF95C}"/>
                </a:ext>
              </a:extLst>
            </p:cNvPr>
            <p:cNvSpPr/>
            <p:nvPr/>
          </p:nvSpPr>
          <p:spPr>
            <a:xfrm>
              <a:off x="4828033" y="2161034"/>
              <a:ext cx="2535936" cy="2535934"/>
            </a:xfrm>
            <a:prstGeom prst="arc">
              <a:avLst>
                <a:gd name="adj1" fmla="val 10160649"/>
                <a:gd name="adj2" fmla="val 15744453"/>
              </a:avLst>
            </a:prstGeom>
            <a:noFill/>
            <a:ln w="444500" cap="rnd" cmpd="sng" algn="ctr">
              <a:solidFill>
                <a:srgbClr val="52443C">
                  <a:lumMod val="20000"/>
                  <a:lumOff val="80000"/>
                  <a:alpha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66" name="Arc 165">
              <a:extLst>
                <a:ext uri="{FF2B5EF4-FFF2-40B4-BE49-F238E27FC236}">
                  <a16:creationId xmlns:a16="http://schemas.microsoft.com/office/drawing/2014/main" id="{B0F18805-E11D-4936-93AB-94465D2A9F66}"/>
                </a:ext>
              </a:extLst>
            </p:cNvPr>
            <p:cNvSpPr/>
            <p:nvPr/>
          </p:nvSpPr>
          <p:spPr>
            <a:xfrm>
              <a:off x="4681730" y="2014730"/>
              <a:ext cx="2828542" cy="2828540"/>
            </a:xfrm>
            <a:prstGeom prst="arc">
              <a:avLst>
                <a:gd name="adj1" fmla="val 11285291"/>
                <a:gd name="adj2" fmla="val 18429251"/>
              </a:avLst>
            </a:prstGeom>
            <a:noFill/>
            <a:ln w="444500" cap="rnd" cmpd="sng" algn="ctr">
              <a:solidFill>
                <a:srgbClr val="52443C">
                  <a:lumMod val="20000"/>
                  <a:lumOff val="80000"/>
                  <a:alpha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67" name="Arc 166">
              <a:extLst>
                <a:ext uri="{FF2B5EF4-FFF2-40B4-BE49-F238E27FC236}">
                  <a16:creationId xmlns:a16="http://schemas.microsoft.com/office/drawing/2014/main" id="{F4C5CD63-A7C4-48E4-A47B-E485DED21BBF}"/>
                </a:ext>
              </a:extLst>
            </p:cNvPr>
            <p:cNvSpPr/>
            <p:nvPr/>
          </p:nvSpPr>
          <p:spPr>
            <a:xfrm>
              <a:off x="4948810" y="2281810"/>
              <a:ext cx="2294382" cy="2294380"/>
            </a:xfrm>
            <a:prstGeom prst="arc">
              <a:avLst>
                <a:gd name="adj1" fmla="val 14337750"/>
                <a:gd name="adj2" fmla="val 11730780"/>
              </a:avLst>
            </a:prstGeom>
            <a:noFill/>
            <a:ln w="444500" cap="rnd" cmpd="sng" algn="ctr">
              <a:solidFill>
                <a:srgbClr val="52443C">
                  <a:lumMod val="20000"/>
                  <a:lumOff val="80000"/>
                  <a:alpha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68" name="Arc 167">
              <a:extLst>
                <a:ext uri="{FF2B5EF4-FFF2-40B4-BE49-F238E27FC236}">
                  <a16:creationId xmlns:a16="http://schemas.microsoft.com/office/drawing/2014/main" id="{55936355-7C4A-4743-A976-633A951472AD}"/>
                </a:ext>
              </a:extLst>
            </p:cNvPr>
            <p:cNvSpPr/>
            <p:nvPr/>
          </p:nvSpPr>
          <p:spPr>
            <a:xfrm>
              <a:off x="4828032" y="2161033"/>
              <a:ext cx="2535936" cy="2535934"/>
            </a:xfrm>
            <a:prstGeom prst="arc">
              <a:avLst>
                <a:gd name="adj1" fmla="val 69423"/>
                <a:gd name="adj2" fmla="val 7609661"/>
              </a:avLst>
            </a:prstGeom>
            <a:noFill/>
            <a:ln w="444500" cap="rnd" cmpd="sng" algn="ctr">
              <a:solidFill>
                <a:srgbClr val="52443C">
                  <a:lumMod val="20000"/>
                  <a:lumOff val="80000"/>
                  <a:alpha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69" name="Arc 168">
              <a:extLst>
                <a:ext uri="{FF2B5EF4-FFF2-40B4-BE49-F238E27FC236}">
                  <a16:creationId xmlns:a16="http://schemas.microsoft.com/office/drawing/2014/main" id="{4823B4DF-6101-48B4-9BBB-DBE8B509E2F9}"/>
                </a:ext>
              </a:extLst>
            </p:cNvPr>
            <p:cNvSpPr/>
            <p:nvPr/>
          </p:nvSpPr>
          <p:spPr>
            <a:xfrm>
              <a:off x="4681730" y="2014730"/>
              <a:ext cx="2828542" cy="2828540"/>
            </a:xfrm>
            <a:prstGeom prst="arc">
              <a:avLst>
                <a:gd name="adj1" fmla="val 19781410"/>
                <a:gd name="adj2" fmla="val 4313317"/>
              </a:avLst>
            </a:prstGeom>
            <a:noFill/>
            <a:ln w="444500" cap="rnd" cmpd="sng" algn="ctr">
              <a:solidFill>
                <a:srgbClr val="52443C">
                  <a:lumMod val="20000"/>
                  <a:lumOff val="80000"/>
                  <a:alpha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70" name="Arc 169">
              <a:extLst>
                <a:ext uri="{FF2B5EF4-FFF2-40B4-BE49-F238E27FC236}">
                  <a16:creationId xmlns:a16="http://schemas.microsoft.com/office/drawing/2014/main" id="{E82AE957-101B-4552-AD6C-01E390ED3880}"/>
                </a:ext>
              </a:extLst>
            </p:cNvPr>
            <p:cNvSpPr/>
            <p:nvPr/>
          </p:nvSpPr>
          <p:spPr>
            <a:xfrm>
              <a:off x="4681729" y="2014730"/>
              <a:ext cx="2828542" cy="2828540"/>
            </a:xfrm>
            <a:prstGeom prst="arc">
              <a:avLst>
                <a:gd name="adj1" fmla="val 5901121"/>
                <a:gd name="adj2" fmla="val 9522211"/>
              </a:avLst>
            </a:prstGeom>
            <a:noFill/>
            <a:ln w="444500" cap="rnd" cmpd="sng" algn="ctr">
              <a:solidFill>
                <a:srgbClr val="52443C">
                  <a:lumMod val="20000"/>
                  <a:lumOff val="80000"/>
                  <a:alpha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sp>
        <p:nvSpPr>
          <p:cNvPr id="171" name="Abgerundetes Rechteck 11">
            <a:extLst>
              <a:ext uri="{FF2B5EF4-FFF2-40B4-BE49-F238E27FC236}">
                <a16:creationId xmlns:a16="http://schemas.microsoft.com/office/drawing/2014/main" id="{A304B189-89B8-4C20-96DB-148300CE73CB}"/>
              </a:ext>
            </a:extLst>
          </p:cNvPr>
          <p:cNvSpPr/>
          <p:nvPr/>
        </p:nvSpPr>
        <p:spPr>
          <a:xfrm>
            <a:off x="518206" y="3275487"/>
            <a:ext cx="2451300" cy="1317625"/>
          </a:xfrm>
          <a:prstGeom prst="roundRect">
            <a:avLst/>
          </a:prstGeom>
          <a:noFill/>
          <a:ln w="25400" cap="flat" cmpd="sng" algn="ctr">
            <a:noFill/>
            <a:prstDash val="solid"/>
          </a:ln>
          <a:effectLst/>
        </p:spPr>
        <p:txBody>
          <a:bodyPr rtlCol="0" anchor="ct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30" normalizeH="0" baseline="0" noProof="0" dirty="0">
                <a:ln>
                  <a:noFill/>
                </a:ln>
                <a:solidFill>
                  <a:schemeClr val="bg1"/>
                </a:solidFill>
                <a:effectLst/>
                <a:uLnTx/>
                <a:uFillTx/>
                <a:latin typeface="Abadi Extra Light" panose="020B0204020104020204" pitchFamily="34" charset="0"/>
              </a:rPr>
              <a:t>Technical and vocational education and training (TVET)</a:t>
            </a:r>
          </a:p>
        </p:txBody>
      </p:sp>
      <p:sp>
        <p:nvSpPr>
          <p:cNvPr id="172" name="Abgerundetes Rechteck 12">
            <a:extLst>
              <a:ext uri="{FF2B5EF4-FFF2-40B4-BE49-F238E27FC236}">
                <a16:creationId xmlns:a16="http://schemas.microsoft.com/office/drawing/2014/main" id="{686A7638-95B5-4ED2-BE7C-9B38F4383A0E}"/>
              </a:ext>
            </a:extLst>
          </p:cNvPr>
          <p:cNvSpPr/>
          <p:nvPr/>
        </p:nvSpPr>
        <p:spPr>
          <a:xfrm>
            <a:off x="643363" y="4994835"/>
            <a:ext cx="2657061" cy="456679"/>
          </a:xfrm>
          <a:prstGeom prst="roundRect">
            <a:avLst/>
          </a:prstGeom>
          <a:noFill/>
          <a:ln w="25400" cap="flat" cmpd="sng" algn="ctr">
            <a:noFill/>
            <a:prstDash val="solid"/>
          </a:ln>
          <a:effectLst/>
        </p:spPr>
        <p:txBody>
          <a:bodyPr rtlCol="0" anchor="ct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30" normalizeH="0" baseline="0" noProof="0" dirty="0">
                <a:ln>
                  <a:noFill/>
                </a:ln>
                <a:solidFill>
                  <a:schemeClr val="bg1"/>
                </a:solidFill>
                <a:effectLst/>
                <a:uLnTx/>
                <a:uFillTx/>
                <a:latin typeface="Abadi Extra Light" panose="020B0204020104020204" pitchFamily="34" charset="0"/>
              </a:rPr>
              <a:t>Adult education</a:t>
            </a:r>
          </a:p>
        </p:txBody>
      </p:sp>
      <p:sp>
        <p:nvSpPr>
          <p:cNvPr id="173" name="Abgerundetes Rechteck 13">
            <a:extLst>
              <a:ext uri="{FF2B5EF4-FFF2-40B4-BE49-F238E27FC236}">
                <a16:creationId xmlns:a16="http://schemas.microsoft.com/office/drawing/2014/main" id="{D6857467-28F4-4247-B3B9-BF77D46B19D4}"/>
              </a:ext>
            </a:extLst>
          </p:cNvPr>
          <p:cNvSpPr/>
          <p:nvPr/>
        </p:nvSpPr>
        <p:spPr>
          <a:xfrm>
            <a:off x="9359388" y="2289693"/>
            <a:ext cx="2590634" cy="237846"/>
          </a:xfrm>
          <a:prstGeom prst="roundRect">
            <a:avLst/>
          </a:prstGeom>
          <a:noFill/>
          <a:ln w="25400" cap="flat" cmpd="sng" algn="ctr">
            <a:noFill/>
            <a:prstDash val="solid"/>
          </a:ln>
          <a:effectLst/>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30" normalizeH="0" baseline="0" noProof="0" dirty="0">
                <a:ln>
                  <a:noFill/>
                </a:ln>
                <a:solidFill>
                  <a:schemeClr val="bg1"/>
                </a:solidFill>
                <a:effectLst/>
                <a:uLnTx/>
                <a:uFillTx/>
                <a:latin typeface="Abadi Extra Light" panose="020B0204020104020204" pitchFamily="34" charset="0"/>
              </a:rPr>
              <a:t>Governments</a:t>
            </a:r>
          </a:p>
        </p:txBody>
      </p:sp>
      <p:sp>
        <p:nvSpPr>
          <p:cNvPr id="174" name="Abgerundetes Rechteck 14">
            <a:extLst>
              <a:ext uri="{FF2B5EF4-FFF2-40B4-BE49-F238E27FC236}">
                <a16:creationId xmlns:a16="http://schemas.microsoft.com/office/drawing/2014/main" id="{1AB34BFA-5ECB-42B2-B864-FDDA675C8DDD}"/>
              </a:ext>
            </a:extLst>
          </p:cNvPr>
          <p:cNvSpPr/>
          <p:nvPr/>
        </p:nvSpPr>
        <p:spPr>
          <a:xfrm>
            <a:off x="9712066" y="3599420"/>
            <a:ext cx="2590634" cy="237846"/>
          </a:xfrm>
          <a:prstGeom prst="roundRect">
            <a:avLst/>
          </a:prstGeom>
          <a:noFill/>
          <a:ln w="25400" cap="flat" cmpd="sng" algn="ctr">
            <a:noFill/>
            <a:prstDash val="solid"/>
          </a:ln>
          <a:effectLst/>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30" normalizeH="0" baseline="0" noProof="0" dirty="0">
                <a:ln>
                  <a:noFill/>
                </a:ln>
                <a:solidFill>
                  <a:schemeClr val="bg1"/>
                </a:solidFill>
                <a:effectLst/>
                <a:uLnTx/>
                <a:uFillTx/>
                <a:latin typeface="Abadi Extra Light" panose="020B0204020104020204" pitchFamily="34" charset="0"/>
              </a:rPr>
              <a:t>Private sector</a:t>
            </a:r>
          </a:p>
        </p:txBody>
      </p:sp>
      <p:sp>
        <p:nvSpPr>
          <p:cNvPr id="175" name="Abgerundetes Rechteck 15">
            <a:extLst>
              <a:ext uri="{FF2B5EF4-FFF2-40B4-BE49-F238E27FC236}">
                <a16:creationId xmlns:a16="http://schemas.microsoft.com/office/drawing/2014/main" id="{10DA967D-E47B-44A6-BF70-FE09BD5AB6CF}"/>
              </a:ext>
            </a:extLst>
          </p:cNvPr>
          <p:cNvSpPr/>
          <p:nvPr/>
        </p:nvSpPr>
        <p:spPr>
          <a:xfrm>
            <a:off x="9443852" y="4924153"/>
            <a:ext cx="2590634" cy="237846"/>
          </a:xfrm>
          <a:prstGeom prst="roundRect">
            <a:avLst/>
          </a:prstGeom>
          <a:noFill/>
          <a:ln w="25400" cap="flat" cmpd="sng" algn="ctr">
            <a:noFill/>
            <a:prstDash val="solid"/>
          </a:ln>
          <a:effectLst/>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30" normalizeH="0" baseline="0" noProof="0" dirty="0">
                <a:ln>
                  <a:noFill/>
                </a:ln>
                <a:solidFill>
                  <a:schemeClr val="bg1"/>
                </a:solidFill>
                <a:effectLst/>
                <a:uLnTx/>
                <a:uFillTx/>
                <a:latin typeface="Abadi Extra Light" panose="020B0204020104020204" pitchFamily="34" charset="0"/>
              </a:rPr>
              <a:t>Civil society</a:t>
            </a:r>
          </a:p>
        </p:txBody>
      </p:sp>
      <p:sp>
        <p:nvSpPr>
          <p:cNvPr id="176" name="Abgerundetes Rechteck 5">
            <a:extLst>
              <a:ext uri="{FF2B5EF4-FFF2-40B4-BE49-F238E27FC236}">
                <a16:creationId xmlns:a16="http://schemas.microsoft.com/office/drawing/2014/main" id="{150A7934-C5BA-48F8-9A5F-4071D8313B7B}"/>
              </a:ext>
            </a:extLst>
          </p:cNvPr>
          <p:cNvSpPr/>
          <p:nvPr/>
        </p:nvSpPr>
        <p:spPr>
          <a:xfrm>
            <a:off x="439295" y="2060039"/>
            <a:ext cx="2657061" cy="653824"/>
          </a:xfrm>
          <a:prstGeom prst="roundRect">
            <a:avLst/>
          </a:prstGeom>
          <a:noFill/>
          <a:ln w="25400" cap="flat" cmpd="sng" algn="ctr">
            <a:noFill/>
            <a:prstDash val="solid"/>
          </a:ln>
          <a:effectLst/>
        </p:spPr>
        <p:txBody>
          <a:bodyPr rtlCol="0" anchor="ctr"/>
          <a:lstStyle/>
          <a:p>
            <a:pPr lvl="0" algn="r">
              <a:lnSpc>
                <a:spcPct val="90000"/>
              </a:lnSpc>
              <a:defRPr/>
            </a:pPr>
            <a:r>
              <a:rPr lang="en-US" kern="0" spc="-30" dirty="0">
                <a:solidFill>
                  <a:schemeClr val="bg1"/>
                </a:solidFill>
                <a:latin typeface="Abadi Extra Light" panose="020B0204020104020204" pitchFamily="34" charset="0"/>
              </a:rPr>
              <a:t>Universities and </a:t>
            </a:r>
          </a:p>
          <a:p>
            <a:pPr lvl="0" algn="r">
              <a:lnSpc>
                <a:spcPct val="90000"/>
              </a:lnSpc>
              <a:defRPr/>
            </a:pPr>
            <a:r>
              <a:rPr lang="en-US" kern="0" spc="-30" dirty="0">
                <a:solidFill>
                  <a:schemeClr val="bg1"/>
                </a:solidFill>
                <a:latin typeface="Abadi Extra Light" panose="020B0204020104020204" pitchFamily="34" charset="0"/>
              </a:rPr>
              <a:t>Post-Secondary Colleges </a:t>
            </a:r>
            <a:endParaRPr kumimoji="0" lang="en-US" sz="1800" b="0" i="0" u="none" strike="noStrike" kern="0" cap="none" spc="-30" normalizeH="0" baseline="0" noProof="0" dirty="0">
              <a:ln>
                <a:noFill/>
              </a:ln>
              <a:solidFill>
                <a:schemeClr val="bg1"/>
              </a:solidFill>
              <a:effectLst/>
              <a:uLnTx/>
              <a:uFillTx/>
              <a:latin typeface="Abadi Extra Light" panose="020B0204020104020204" pitchFamily="34" charset="0"/>
            </a:endParaRPr>
          </a:p>
        </p:txBody>
      </p:sp>
      <p:grpSp>
        <p:nvGrpSpPr>
          <p:cNvPr id="177" name="Group 176">
            <a:extLst>
              <a:ext uri="{FF2B5EF4-FFF2-40B4-BE49-F238E27FC236}">
                <a16:creationId xmlns:a16="http://schemas.microsoft.com/office/drawing/2014/main" id="{9658A060-95C3-4709-AFF4-C57EE285AD98}"/>
              </a:ext>
            </a:extLst>
          </p:cNvPr>
          <p:cNvGrpSpPr/>
          <p:nvPr/>
        </p:nvGrpSpPr>
        <p:grpSpPr>
          <a:xfrm>
            <a:off x="4019813" y="2533527"/>
            <a:ext cx="2306047" cy="1418112"/>
            <a:chOff x="2642763" y="2117523"/>
            <a:chExt cx="2306047" cy="1418112"/>
          </a:xfrm>
        </p:grpSpPr>
        <p:grpSp>
          <p:nvGrpSpPr>
            <p:cNvPr id="178" name="Group 177">
              <a:extLst>
                <a:ext uri="{FF2B5EF4-FFF2-40B4-BE49-F238E27FC236}">
                  <a16:creationId xmlns:a16="http://schemas.microsoft.com/office/drawing/2014/main" id="{A2CBFEE3-F444-4EF0-900F-DF297E461BE8}"/>
                </a:ext>
              </a:extLst>
            </p:cNvPr>
            <p:cNvGrpSpPr/>
            <p:nvPr/>
          </p:nvGrpSpPr>
          <p:grpSpPr>
            <a:xfrm>
              <a:off x="3530698" y="2117523"/>
              <a:ext cx="1418112" cy="1418112"/>
              <a:chOff x="5358490" y="2486768"/>
              <a:chExt cx="1418112" cy="1418112"/>
            </a:xfrm>
          </p:grpSpPr>
          <p:sp>
            <p:nvSpPr>
              <p:cNvPr id="180" name="Arc 179">
                <a:extLst>
                  <a:ext uri="{FF2B5EF4-FFF2-40B4-BE49-F238E27FC236}">
                    <a16:creationId xmlns:a16="http://schemas.microsoft.com/office/drawing/2014/main" id="{9571B6E4-0A45-43F5-98E5-1D0FEAD9125B}"/>
                  </a:ext>
                </a:extLst>
              </p:cNvPr>
              <p:cNvSpPr/>
              <p:nvPr/>
            </p:nvSpPr>
            <p:spPr>
              <a:xfrm>
                <a:off x="5455378" y="2583656"/>
                <a:ext cx="1224337" cy="1224336"/>
              </a:xfrm>
              <a:prstGeom prst="arc">
                <a:avLst>
                  <a:gd name="adj1" fmla="val 18958629"/>
                  <a:gd name="adj2" fmla="val 8912512"/>
                </a:avLst>
              </a:prstGeom>
              <a:noFill/>
              <a:ln w="1270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badi Extra Light" panose="020B0204020104020204" pitchFamily="34" charset="0"/>
                </a:endParaRPr>
              </a:p>
            </p:txBody>
          </p:sp>
          <p:sp>
            <p:nvSpPr>
              <p:cNvPr id="181" name="Arc 180">
                <a:extLst>
                  <a:ext uri="{FF2B5EF4-FFF2-40B4-BE49-F238E27FC236}">
                    <a16:creationId xmlns:a16="http://schemas.microsoft.com/office/drawing/2014/main" id="{B9D63654-AA56-47EB-AB46-F17DFAC24E05}"/>
                  </a:ext>
                </a:extLst>
              </p:cNvPr>
              <p:cNvSpPr/>
              <p:nvPr/>
            </p:nvSpPr>
            <p:spPr>
              <a:xfrm>
                <a:off x="5358490" y="2486768"/>
                <a:ext cx="1418112" cy="1418112"/>
              </a:xfrm>
              <a:prstGeom prst="arc">
                <a:avLst>
                  <a:gd name="adj1" fmla="val 12400931"/>
                  <a:gd name="adj2" fmla="val 899753"/>
                </a:avLst>
              </a:prstGeom>
              <a:noFill/>
              <a:ln w="1270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sp>
          <p:nvSpPr>
            <p:cNvPr id="179" name="Rectangle 178">
              <a:extLst>
                <a:ext uri="{FF2B5EF4-FFF2-40B4-BE49-F238E27FC236}">
                  <a16:creationId xmlns:a16="http://schemas.microsoft.com/office/drawing/2014/main" id="{A025FFFF-0A71-46A5-AB45-2F5F96157364}"/>
                </a:ext>
              </a:extLst>
            </p:cNvPr>
            <p:cNvSpPr/>
            <p:nvPr/>
          </p:nvSpPr>
          <p:spPr>
            <a:xfrm>
              <a:off x="2642763" y="2585052"/>
              <a:ext cx="751809" cy="307777"/>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latin typeface="Abadi Extra Light" panose="020B0204020104020204" pitchFamily="34" charset="0"/>
                </a:rPr>
                <a:t>EQUITY</a:t>
              </a:r>
              <a:endParaRPr kumimoji="0" lang="en-GB" sz="2000" b="0" i="0" u="none" strike="noStrike" kern="0" cap="none" spc="0" normalizeH="0" baseline="0" noProof="0" dirty="0">
                <a:ln>
                  <a:noFill/>
                </a:ln>
                <a:solidFill>
                  <a:schemeClr val="bg1"/>
                </a:solidFill>
                <a:effectLst/>
                <a:uLnTx/>
                <a:uFillTx/>
                <a:latin typeface="Abadi Extra Light" panose="020B0204020104020204" pitchFamily="34" charset="0"/>
              </a:endParaRPr>
            </a:p>
          </p:txBody>
        </p:sp>
      </p:grpSp>
      <p:grpSp>
        <p:nvGrpSpPr>
          <p:cNvPr id="182" name="Group 181">
            <a:extLst>
              <a:ext uri="{FF2B5EF4-FFF2-40B4-BE49-F238E27FC236}">
                <a16:creationId xmlns:a16="http://schemas.microsoft.com/office/drawing/2014/main" id="{E94E20AC-45D6-4EF7-8C2C-6D9134F6EF12}"/>
              </a:ext>
            </a:extLst>
          </p:cNvPr>
          <p:cNvGrpSpPr/>
          <p:nvPr/>
        </p:nvGrpSpPr>
        <p:grpSpPr>
          <a:xfrm>
            <a:off x="3834326" y="3805063"/>
            <a:ext cx="2491534" cy="1418112"/>
            <a:chOff x="2457276" y="3935861"/>
            <a:chExt cx="2491534" cy="1418112"/>
          </a:xfrm>
        </p:grpSpPr>
        <p:sp>
          <p:nvSpPr>
            <p:cNvPr id="183" name="Rectangle 182">
              <a:extLst>
                <a:ext uri="{FF2B5EF4-FFF2-40B4-BE49-F238E27FC236}">
                  <a16:creationId xmlns:a16="http://schemas.microsoft.com/office/drawing/2014/main" id="{530833EC-FFE6-4A3F-8C41-5A74285261B3}"/>
                </a:ext>
              </a:extLst>
            </p:cNvPr>
            <p:cNvSpPr/>
            <p:nvPr/>
          </p:nvSpPr>
          <p:spPr>
            <a:xfrm>
              <a:off x="2457276" y="4491029"/>
              <a:ext cx="1203856" cy="307777"/>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latin typeface="Abadi Extra Light" panose="020B0204020104020204" pitchFamily="34" charset="0"/>
                </a:rPr>
                <a:t>FLEXIBILITY</a:t>
              </a:r>
              <a:endParaRPr kumimoji="0" lang="en-GB" sz="2000" b="0" i="0" u="none" strike="noStrike" kern="0" cap="none" spc="0" normalizeH="0" baseline="0" noProof="0" dirty="0">
                <a:ln>
                  <a:noFill/>
                </a:ln>
                <a:solidFill>
                  <a:schemeClr val="bg1"/>
                </a:solidFill>
                <a:effectLst/>
                <a:uLnTx/>
                <a:uFillTx/>
                <a:latin typeface="Abadi Extra Light" panose="020B0204020104020204" pitchFamily="34" charset="0"/>
              </a:endParaRPr>
            </a:p>
          </p:txBody>
        </p:sp>
        <p:grpSp>
          <p:nvGrpSpPr>
            <p:cNvPr id="184" name="Group 183">
              <a:extLst>
                <a:ext uri="{FF2B5EF4-FFF2-40B4-BE49-F238E27FC236}">
                  <a16:creationId xmlns:a16="http://schemas.microsoft.com/office/drawing/2014/main" id="{CA005BF0-3919-4D7E-8C60-327281909379}"/>
                </a:ext>
              </a:extLst>
            </p:cNvPr>
            <p:cNvGrpSpPr/>
            <p:nvPr/>
          </p:nvGrpSpPr>
          <p:grpSpPr>
            <a:xfrm>
              <a:off x="3530698" y="3935861"/>
              <a:ext cx="1418112" cy="1418112"/>
              <a:chOff x="5358490" y="2486768"/>
              <a:chExt cx="1418112" cy="1418112"/>
            </a:xfrm>
          </p:grpSpPr>
          <p:sp>
            <p:nvSpPr>
              <p:cNvPr id="185" name="Arc 184">
                <a:extLst>
                  <a:ext uri="{FF2B5EF4-FFF2-40B4-BE49-F238E27FC236}">
                    <a16:creationId xmlns:a16="http://schemas.microsoft.com/office/drawing/2014/main" id="{A13B7D3D-1B2E-4689-8694-02909DABD685}"/>
                  </a:ext>
                </a:extLst>
              </p:cNvPr>
              <p:cNvSpPr/>
              <p:nvPr/>
            </p:nvSpPr>
            <p:spPr>
              <a:xfrm>
                <a:off x="5455378" y="2583656"/>
                <a:ext cx="1224337" cy="1224336"/>
              </a:xfrm>
              <a:prstGeom prst="arc">
                <a:avLst>
                  <a:gd name="adj1" fmla="val 13009117"/>
                  <a:gd name="adj2" fmla="val 3857292"/>
                </a:avLst>
              </a:prstGeom>
              <a:noFill/>
              <a:ln w="1270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86" name="Arc 185">
                <a:extLst>
                  <a:ext uri="{FF2B5EF4-FFF2-40B4-BE49-F238E27FC236}">
                    <a16:creationId xmlns:a16="http://schemas.microsoft.com/office/drawing/2014/main" id="{360CB87A-199F-47BA-9384-BBFF57E2E40C}"/>
                  </a:ext>
                </a:extLst>
              </p:cNvPr>
              <p:cNvSpPr/>
              <p:nvPr/>
            </p:nvSpPr>
            <p:spPr>
              <a:xfrm>
                <a:off x="5358490" y="2486768"/>
                <a:ext cx="1418112" cy="1418112"/>
              </a:xfrm>
              <a:prstGeom prst="arc">
                <a:avLst>
                  <a:gd name="adj1" fmla="val 1256554"/>
                  <a:gd name="adj2" fmla="val 8964245"/>
                </a:avLst>
              </a:prstGeom>
              <a:noFill/>
              <a:ln w="1270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grpSp>
      <p:grpSp>
        <p:nvGrpSpPr>
          <p:cNvPr id="187" name="Group 186">
            <a:extLst>
              <a:ext uri="{FF2B5EF4-FFF2-40B4-BE49-F238E27FC236}">
                <a16:creationId xmlns:a16="http://schemas.microsoft.com/office/drawing/2014/main" id="{B7FE4D80-C786-4972-A102-EA3E5E10BFE7}"/>
              </a:ext>
            </a:extLst>
          </p:cNvPr>
          <p:cNvGrpSpPr/>
          <p:nvPr/>
        </p:nvGrpSpPr>
        <p:grpSpPr>
          <a:xfrm>
            <a:off x="6399011" y="2386951"/>
            <a:ext cx="2428768" cy="1418112"/>
            <a:chOff x="5412507" y="2117523"/>
            <a:chExt cx="2428768" cy="1418112"/>
          </a:xfrm>
        </p:grpSpPr>
        <p:sp>
          <p:nvSpPr>
            <p:cNvPr id="188" name="Rectangle 187">
              <a:extLst>
                <a:ext uri="{FF2B5EF4-FFF2-40B4-BE49-F238E27FC236}">
                  <a16:creationId xmlns:a16="http://schemas.microsoft.com/office/drawing/2014/main" id="{AC978C50-2B8C-4BB3-99EB-1755B9C97EF2}"/>
                </a:ext>
              </a:extLst>
            </p:cNvPr>
            <p:cNvSpPr/>
            <p:nvPr/>
          </p:nvSpPr>
          <p:spPr>
            <a:xfrm>
              <a:off x="6613375" y="2712447"/>
              <a:ext cx="1227900" cy="307777"/>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latin typeface="Abadi Extra Light" panose="020B0204020104020204" pitchFamily="34" charset="0"/>
                </a:rPr>
                <a:t>RELEVANCE</a:t>
              </a:r>
              <a:endParaRPr kumimoji="0" lang="en-GB" sz="2000" b="0" i="0" u="none" strike="noStrike" kern="0" cap="none" spc="0" normalizeH="0" baseline="0" noProof="0" dirty="0">
                <a:ln>
                  <a:noFill/>
                </a:ln>
                <a:solidFill>
                  <a:schemeClr val="bg1"/>
                </a:solidFill>
                <a:effectLst/>
                <a:uLnTx/>
                <a:uFillTx/>
                <a:latin typeface="Abadi Extra Light" panose="020B0204020104020204" pitchFamily="34" charset="0"/>
              </a:endParaRPr>
            </a:p>
          </p:txBody>
        </p:sp>
        <p:grpSp>
          <p:nvGrpSpPr>
            <p:cNvPr id="189" name="Group 188">
              <a:extLst>
                <a:ext uri="{FF2B5EF4-FFF2-40B4-BE49-F238E27FC236}">
                  <a16:creationId xmlns:a16="http://schemas.microsoft.com/office/drawing/2014/main" id="{986C292C-26A0-4A2F-A0DA-37B1D375453A}"/>
                </a:ext>
              </a:extLst>
            </p:cNvPr>
            <p:cNvGrpSpPr/>
            <p:nvPr/>
          </p:nvGrpSpPr>
          <p:grpSpPr>
            <a:xfrm>
              <a:off x="5412507" y="2117523"/>
              <a:ext cx="1418112" cy="1418112"/>
              <a:chOff x="5358490" y="2486768"/>
              <a:chExt cx="1418112" cy="1418112"/>
            </a:xfrm>
          </p:grpSpPr>
          <p:sp>
            <p:nvSpPr>
              <p:cNvPr id="190" name="Arc 189">
                <a:extLst>
                  <a:ext uri="{FF2B5EF4-FFF2-40B4-BE49-F238E27FC236}">
                    <a16:creationId xmlns:a16="http://schemas.microsoft.com/office/drawing/2014/main" id="{83B76707-B296-490E-AB4A-7671AC37A0E9}"/>
                  </a:ext>
                </a:extLst>
              </p:cNvPr>
              <p:cNvSpPr/>
              <p:nvPr/>
            </p:nvSpPr>
            <p:spPr>
              <a:xfrm>
                <a:off x="5455378" y="2583656"/>
                <a:ext cx="1224337" cy="1224336"/>
              </a:xfrm>
              <a:prstGeom prst="arc">
                <a:avLst>
                  <a:gd name="adj1" fmla="val 10001524"/>
                  <a:gd name="adj2" fmla="val 19784876"/>
                </a:avLst>
              </a:prstGeom>
              <a:noFill/>
              <a:ln w="1270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91" name="Arc 190">
                <a:extLst>
                  <a:ext uri="{FF2B5EF4-FFF2-40B4-BE49-F238E27FC236}">
                    <a16:creationId xmlns:a16="http://schemas.microsoft.com/office/drawing/2014/main" id="{593B0355-FDEF-4DF5-82FE-EDAD5611627D}"/>
                  </a:ext>
                </a:extLst>
              </p:cNvPr>
              <p:cNvSpPr/>
              <p:nvPr/>
            </p:nvSpPr>
            <p:spPr>
              <a:xfrm>
                <a:off x="5358490" y="2486768"/>
                <a:ext cx="1418112" cy="1418112"/>
              </a:xfrm>
              <a:prstGeom prst="arc">
                <a:avLst>
                  <a:gd name="adj1" fmla="val 1727057"/>
                  <a:gd name="adj2" fmla="val 13549505"/>
                </a:avLst>
              </a:prstGeom>
              <a:noFill/>
              <a:ln w="1270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grpSp>
      <p:grpSp>
        <p:nvGrpSpPr>
          <p:cNvPr id="192" name="Group 191">
            <a:extLst>
              <a:ext uri="{FF2B5EF4-FFF2-40B4-BE49-F238E27FC236}">
                <a16:creationId xmlns:a16="http://schemas.microsoft.com/office/drawing/2014/main" id="{86C16415-8FE7-4E3B-9D1C-F42FD76FF308}"/>
              </a:ext>
            </a:extLst>
          </p:cNvPr>
          <p:cNvGrpSpPr/>
          <p:nvPr/>
        </p:nvGrpSpPr>
        <p:grpSpPr>
          <a:xfrm>
            <a:off x="6347793" y="3840775"/>
            <a:ext cx="2278056" cy="1418112"/>
            <a:chOff x="5412507" y="3935861"/>
            <a:chExt cx="2278056" cy="1418112"/>
          </a:xfrm>
        </p:grpSpPr>
        <p:sp>
          <p:nvSpPr>
            <p:cNvPr id="193" name="Rectangle 192">
              <a:extLst>
                <a:ext uri="{FF2B5EF4-FFF2-40B4-BE49-F238E27FC236}">
                  <a16:creationId xmlns:a16="http://schemas.microsoft.com/office/drawing/2014/main" id="{155B7016-0FBF-4387-9022-86520F1FDC6D}"/>
                </a:ext>
              </a:extLst>
            </p:cNvPr>
            <p:cNvSpPr/>
            <p:nvPr/>
          </p:nvSpPr>
          <p:spPr>
            <a:xfrm>
              <a:off x="6630978" y="4413529"/>
              <a:ext cx="1059585" cy="307777"/>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latin typeface="Abadi Extra Light" panose="020B0204020104020204" pitchFamily="34" charset="0"/>
                </a:rPr>
                <a:t>DIVERSITY</a:t>
              </a:r>
              <a:endParaRPr kumimoji="0" lang="en-GB" sz="2000" b="0" i="0" u="none" strike="noStrike" kern="0" cap="none" spc="0" normalizeH="0" baseline="0" noProof="0" dirty="0">
                <a:ln>
                  <a:noFill/>
                </a:ln>
                <a:solidFill>
                  <a:schemeClr val="bg1"/>
                </a:solidFill>
                <a:effectLst/>
                <a:uLnTx/>
                <a:uFillTx/>
                <a:latin typeface="Abadi Extra Light" panose="020B0204020104020204" pitchFamily="34" charset="0"/>
              </a:endParaRPr>
            </a:p>
          </p:txBody>
        </p:sp>
        <p:grpSp>
          <p:nvGrpSpPr>
            <p:cNvPr id="194" name="Group 193">
              <a:extLst>
                <a:ext uri="{FF2B5EF4-FFF2-40B4-BE49-F238E27FC236}">
                  <a16:creationId xmlns:a16="http://schemas.microsoft.com/office/drawing/2014/main" id="{447980EF-C5F3-4113-85FD-43F7577958D1}"/>
                </a:ext>
              </a:extLst>
            </p:cNvPr>
            <p:cNvGrpSpPr/>
            <p:nvPr/>
          </p:nvGrpSpPr>
          <p:grpSpPr>
            <a:xfrm>
              <a:off x="5412507" y="3935861"/>
              <a:ext cx="1418112" cy="1418112"/>
              <a:chOff x="5358490" y="2486768"/>
              <a:chExt cx="1418112" cy="1418112"/>
            </a:xfrm>
          </p:grpSpPr>
          <p:sp>
            <p:nvSpPr>
              <p:cNvPr id="195" name="Arc 194">
                <a:extLst>
                  <a:ext uri="{FF2B5EF4-FFF2-40B4-BE49-F238E27FC236}">
                    <a16:creationId xmlns:a16="http://schemas.microsoft.com/office/drawing/2014/main" id="{B46C2591-F092-45D6-B818-BE0AD1483D11}"/>
                  </a:ext>
                </a:extLst>
              </p:cNvPr>
              <p:cNvSpPr/>
              <p:nvPr/>
            </p:nvSpPr>
            <p:spPr>
              <a:xfrm>
                <a:off x="5455378" y="2583656"/>
                <a:ext cx="1224337" cy="1224336"/>
              </a:xfrm>
              <a:prstGeom prst="arc">
                <a:avLst>
                  <a:gd name="adj1" fmla="val 1630655"/>
                  <a:gd name="adj2" fmla="val 8068405"/>
                </a:avLst>
              </a:prstGeom>
              <a:noFill/>
              <a:ln w="1270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96" name="Arc 195">
                <a:extLst>
                  <a:ext uri="{FF2B5EF4-FFF2-40B4-BE49-F238E27FC236}">
                    <a16:creationId xmlns:a16="http://schemas.microsoft.com/office/drawing/2014/main" id="{824CF510-8E00-4617-8198-7280D905D229}"/>
                  </a:ext>
                </a:extLst>
              </p:cNvPr>
              <p:cNvSpPr/>
              <p:nvPr/>
            </p:nvSpPr>
            <p:spPr>
              <a:xfrm>
                <a:off x="5358490" y="2486768"/>
                <a:ext cx="1418112" cy="1418112"/>
              </a:xfrm>
              <a:prstGeom prst="arc">
                <a:avLst>
                  <a:gd name="adj1" fmla="val 5401729"/>
                  <a:gd name="adj2" fmla="val 19213013"/>
                </a:avLst>
              </a:prstGeom>
              <a:noFill/>
              <a:ln w="1270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grpSp>
      <p:sp>
        <p:nvSpPr>
          <p:cNvPr id="197" name="Arc 196">
            <a:extLst>
              <a:ext uri="{FF2B5EF4-FFF2-40B4-BE49-F238E27FC236}">
                <a16:creationId xmlns:a16="http://schemas.microsoft.com/office/drawing/2014/main" id="{710920EA-A688-4BE9-A87A-77653BE3DC39}"/>
              </a:ext>
            </a:extLst>
          </p:cNvPr>
          <p:cNvSpPr/>
          <p:nvPr/>
        </p:nvSpPr>
        <p:spPr>
          <a:xfrm>
            <a:off x="3167273" y="635172"/>
            <a:ext cx="6361042" cy="6361032"/>
          </a:xfrm>
          <a:prstGeom prst="arc">
            <a:avLst>
              <a:gd name="adj1" fmla="val 19783871"/>
              <a:gd name="adj2" fmla="val 20387110"/>
            </a:avLst>
          </a:prstGeom>
          <a:noFill/>
          <a:ln w="1524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98" name="Arc 197">
            <a:extLst>
              <a:ext uri="{FF2B5EF4-FFF2-40B4-BE49-F238E27FC236}">
                <a16:creationId xmlns:a16="http://schemas.microsoft.com/office/drawing/2014/main" id="{E130C68B-D33E-4131-B1FE-DFD693BC8860}"/>
              </a:ext>
            </a:extLst>
          </p:cNvPr>
          <p:cNvSpPr/>
          <p:nvPr/>
        </p:nvSpPr>
        <p:spPr>
          <a:xfrm>
            <a:off x="3223690" y="721435"/>
            <a:ext cx="6361042" cy="6361032"/>
          </a:xfrm>
          <a:prstGeom prst="arc">
            <a:avLst>
              <a:gd name="adj1" fmla="val 9018385"/>
              <a:gd name="adj2" fmla="val 9719865"/>
            </a:avLst>
          </a:prstGeom>
          <a:noFill/>
          <a:ln w="1524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199" name="Arc 198">
            <a:extLst>
              <a:ext uri="{FF2B5EF4-FFF2-40B4-BE49-F238E27FC236}">
                <a16:creationId xmlns:a16="http://schemas.microsoft.com/office/drawing/2014/main" id="{EC297271-8354-4564-8C8E-2E53A339757A}"/>
              </a:ext>
            </a:extLst>
          </p:cNvPr>
          <p:cNvSpPr/>
          <p:nvPr/>
        </p:nvSpPr>
        <p:spPr>
          <a:xfrm>
            <a:off x="3167273" y="635172"/>
            <a:ext cx="6361042" cy="6361032"/>
          </a:xfrm>
          <a:prstGeom prst="arc">
            <a:avLst>
              <a:gd name="adj1" fmla="val 951119"/>
              <a:gd name="adj2" fmla="val 1684135"/>
            </a:avLst>
          </a:prstGeom>
          <a:noFill/>
          <a:ln w="1524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200" name="Arc 199">
            <a:extLst>
              <a:ext uri="{FF2B5EF4-FFF2-40B4-BE49-F238E27FC236}">
                <a16:creationId xmlns:a16="http://schemas.microsoft.com/office/drawing/2014/main" id="{0BC0E255-25ED-46CD-B60C-C6E19A0AFCA6}"/>
              </a:ext>
            </a:extLst>
          </p:cNvPr>
          <p:cNvSpPr/>
          <p:nvPr/>
        </p:nvSpPr>
        <p:spPr>
          <a:xfrm>
            <a:off x="3145339" y="833612"/>
            <a:ext cx="6361042" cy="6361032"/>
          </a:xfrm>
          <a:prstGeom prst="arc">
            <a:avLst>
              <a:gd name="adj1" fmla="val 10318629"/>
              <a:gd name="adj2" fmla="val 11507965"/>
            </a:avLst>
          </a:prstGeom>
          <a:noFill/>
          <a:ln w="1524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badi Extra Light" panose="020B0204020104020204" pitchFamily="34" charset="0"/>
            </a:endParaRPr>
          </a:p>
        </p:txBody>
      </p:sp>
      <p:sp>
        <p:nvSpPr>
          <p:cNvPr id="201" name="Arc 200">
            <a:extLst>
              <a:ext uri="{FF2B5EF4-FFF2-40B4-BE49-F238E27FC236}">
                <a16:creationId xmlns:a16="http://schemas.microsoft.com/office/drawing/2014/main" id="{B49C8C53-2FF7-4168-A173-4FD0FA53EF41}"/>
              </a:ext>
            </a:extLst>
          </p:cNvPr>
          <p:cNvSpPr/>
          <p:nvPr/>
        </p:nvSpPr>
        <p:spPr>
          <a:xfrm>
            <a:off x="3167273" y="635172"/>
            <a:ext cx="6361042" cy="6361032"/>
          </a:xfrm>
          <a:prstGeom prst="arc">
            <a:avLst>
              <a:gd name="adj1" fmla="val 21152122"/>
              <a:gd name="adj2" fmla="val 267221"/>
            </a:avLst>
          </a:prstGeom>
          <a:noFill/>
          <a:ln w="1524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202" name="Arc 201">
            <a:extLst>
              <a:ext uri="{FF2B5EF4-FFF2-40B4-BE49-F238E27FC236}">
                <a16:creationId xmlns:a16="http://schemas.microsoft.com/office/drawing/2014/main" id="{98F681C8-4A4D-487F-9C90-B99CB849B01E}"/>
              </a:ext>
            </a:extLst>
          </p:cNvPr>
          <p:cNvSpPr/>
          <p:nvPr/>
        </p:nvSpPr>
        <p:spPr>
          <a:xfrm>
            <a:off x="3039939" y="763771"/>
            <a:ext cx="6361042" cy="6361032"/>
          </a:xfrm>
          <a:prstGeom prst="arc">
            <a:avLst>
              <a:gd name="adj1" fmla="val 12100904"/>
              <a:gd name="adj2" fmla="val 12909369"/>
            </a:avLst>
          </a:prstGeom>
          <a:noFill/>
          <a:ln w="152400" cap="rnd" cmpd="sng" algn="ctr">
            <a:solidFill>
              <a:srgbClr val="A5A5A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pic>
        <p:nvPicPr>
          <p:cNvPr id="203" name="Picture 202">
            <a:extLst>
              <a:ext uri="{FF2B5EF4-FFF2-40B4-BE49-F238E27FC236}">
                <a16:creationId xmlns:a16="http://schemas.microsoft.com/office/drawing/2014/main" id="{2950BF03-4D01-46BC-AEF4-708FBDB1C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3676" y="2863553"/>
            <a:ext cx="540946" cy="540946"/>
          </a:xfrm>
          <a:prstGeom prst="rect">
            <a:avLst/>
          </a:prstGeom>
        </p:spPr>
      </p:pic>
      <p:pic>
        <p:nvPicPr>
          <p:cNvPr id="204" name="Picture 203">
            <a:extLst>
              <a:ext uri="{FF2B5EF4-FFF2-40B4-BE49-F238E27FC236}">
                <a16:creationId xmlns:a16="http://schemas.microsoft.com/office/drawing/2014/main" id="{46BB7D69-F4C5-4219-A21A-50EE92B69F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5101" y="4219259"/>
            <a:ext cx="679429" cy="540946"/>
          </a:xfrm>
          <a:prstGeom prst="rect">
            <a:avLst/>
          </a:prstGeom>
        </p:spPr>
      </p:pic>
      <p:pic>
        <p:nvPicPr>
          <p:cNvPr id="205" name="Picture 204">
            <a:extLst>
              <a:ext uri="{FF2B5EF4-FFF2-40B4-BE49-F238E27FC236}">
                <a16:creationId xmlns:a16="http://schemas.microsoft.com/office/drawing/2014/main" id="{D9D839D3-DDE9-4801-8366-AFF4B37971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3547" y="2884472"/>
            <a:ext cx="708665" cy="540946"/>
          </a:xfrm>
          <a:prstGeom prst="rect">
            <a:avLst/>
          </a:prstGeom>
        </p:spPr>
      </p:pic>
      <p:pic>
        <p:nvPicPr>
          <p:cNvPr id="206" name="Picture 205">
            <a:extLst>
              <a:ext uri="{FF2B5EF4-FFF2-40B4-BE49-F238E27FC236}">
                <a16:creationId xmlns:a16="http://schemas.microsoft.com/office/drawing/2014/main" id="{1F92553C-A1C1-4C7F-A238-CC5CD0B6C6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79541" y="4229025"/>
            <a:ext cx="570188" cy="570188"/>
          </a:xfrm>
          <a:prstGeom prst="rect">
            <a:avLst/>
          </a:prstGeom>
        </p:spPr>
      </p:pic>
    </p:spTree>
    <p:extLst>
      <p:ext uri="{BB962C8B-B14F-4D97-AF65-F5344CB8AC3E}">
        <p14:creationId xmlns:p14="http://schemas.microsoft.com/office/powerpoint/2010/main" val="196553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56EE14-C9DD-48C0-B30A-96BD2A195BB9}"/>
              </a:ext>
            </a:extLst>
          </p:cNvPr>
          <p:cNvSpPr txBox="1"/>
          <p:nvPr/>
        </p:nvSpPr>
        <p:spPr>
          <a:xfrm>
            <a:off x="776514" y="324227"/>
            <a:ext cx="10638972" cy="1015663"/>
          </a:xfrm>
          <a:prstGeom prst="rect">
            <a:avLst/>
          </a:prstGeom>
          <a:noFill/>
        </p:spPr>
        <p:txBody>
          <a:bodyPr wrap="square" rtlCol="0">
            <a:spAutoFit/>
          </a:bodyPr>
          <a:lstStyle/>
          <a:p>
            <a:pPr lvl="0" algn="ctr"/>
            <a:r>
              <a:rPr lang="en-US" sz="3000" b="1" dirty="0">
                <a:solidFill>
                  <a:schemeClr val="bg1"/>
                </a:solidFill>
                <a:latin typeface="Abadi Extra Light" panose="020B0204020104020204" pitchFamily="34" charset="0"/>
              </a:rPr>
              <a:t>KEY CHARACTERISTICS OF THE WORLD BANK’S TERTIARY EDUCATION INTERVENTIONS</a:t>
            </a:r>
          </a:p>
        </p:txBody>
      </p:sp>
      <p:sp>
        <p:nvSpPr>
          <p:cNvPr id="29" name="Rectangle 1">
            <a:extLst>
              <a:ext uri="{FF2B5EF4-FFF2-40B4-BE49-F238E27FC236}">
                <a16:creationId xmlns:a16="http://schemas.microsoft.com/office/drawing/2014/main" id="{4D9B9AEC-0AED-4C76-AE30-D5CA7BF83C04}"/>
              </a:ext>
            </a:extLst>
          </p:cNvPr>
          <p:cNvSpPr txBox="1">
            <a:spLocks noChangeArrowheads="1"/>
          </p:cNvSpPr>
          <p:nvPr/>
        </p:nvSpPr>
        <p:spPr bwMode="auto">
          <a:xfrm>
            <a:off x="7770740" y="2650733"/>
            <a:ext cx="1910092"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tabLst>
                <a:tab pos="5267325" algn="r"/>
              </a:tabLst>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tabLst>
                <a:tab pos="5267325" algn="r"/>
              </a:tabLst>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tabLst>
                <a:tab pos="5267325" algn="r"/>
              </a:tabLst>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9pPr>
          </a:lstStyle>
          <a:p>
            <a:pPr marL="0" indent="0">
              <a:spcAft>
                <a:spcPts val="600"/>
              </a:spcAft>
              <a:buFont typeface="Arial" pitchFamily="34" charset="0"/>
              <a:buNone/>
            </a:pPr>
            <a:r>
              <a:rPr lang="en-GB" altLang="en-US" sz="16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t>The Africa region has the highest number of WB interventions in tertiary education, followed by Europe &amp; Central Asia, and Latin America &amp; Caribbean</a:t>
            </a:r>
          </a:p>
          <a:p>
            <a:pPr marL="0" indent="0">
              <a:spcAft>
                <a:spcPts val="600"/>
              </a:spcAft>
              <a:buFont typeface="Arial" pitchFamily="34" charset="0"/>
              <a:buNone/>
            </a:pPr>
            <a:endParaRPr lang="en-GB" altLang="en-US" sz="16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endParaRPr>
          </a:p>
        </p:txBody>
      </p:sp>
      <p:grpSp>
        <p:nvGrpSpPr>
          <p:cNvPr id="30" name="Group 29">
            <a:extLst>
              <a:ext uri="{FF2B5EF4-FFF2-40B4-BE49-F238E27FC236}">
                <a16:creationId xmlns:a16="http://schemas.microsoft.com/office/drawing/2014/main" id="{C2E07CD1-5BF9-4E83-A840-93279284ECF3}"/>
              </a:ext>
            </a:extLst>
          </p:cNvPr>
          <p:cNvGrpSpPr/>
          <p:nvPr/>
        </p:nvGrpSpPr>
        <p:grpSpPr>
          <a:xfrm>
            <a:off x="681146" y="1784803"/>
            <a:ext cx="892949" cy="892949"/>
            <a:chOff x="901601" y="2542141"/>
            <a:chExt cx="1307366" cy="1307366"/>
          </a:xfrm>
        </p:grpSpPr>
        <p:sp>
          <p:nvSpPr>
            <p:cNvPr id="31" name="Arc 30">
              <a:extLst>
                <a:ext uri="{FF2B5EF4-FFF2-40B4-BE49-F238E27FC236}">
                  <a16:creationId xmlns:a16="http://schemas.microsoft.com/office/drawing/2014/main" id="{4F708897-1F73-462F-95EF-CBB9968C33FE}"/>
                </a:ext>
              </a:extLst>
            </p:cNvPr>
            <p:cNvSpPr/>
            <p:nvPr/>
          </p:nvSpPr>
          <p:spPr>
            <a:xfrm>
              <a:off x="943116" y="2583656"/>
              <a:ext cx="1224337" cy="1224336"/>
            </a:xfrm>
            <a:prstGeom prst="arc">
              <a:avLst>
                <a:gd name="adj1" fmla="val 10270985"/>
                <a:gd name="adj2" fmla="val 429781"/>
              </a:avLst>
            </a:prstGeom>
            <a:noFill/>
            <a:ln w="76200" cap="rnd" cmpd="sng" algn="ctr">
              <a:solidFill>
                <a:srgbClr val="485A6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badi Extra Light" panose="020B0204020104020204" pitchFamily="34" charset="0"/>
              </a:endParaRPr>
            </a:p>
          </p:txBody>
        </p:sp>
        <p:sp>
          <p:nvSpPr>
            <p:cNvPr id="32" name="Arc 31">
              <a:extLst>
                <a:ext uri="{FF2B5EF4-FFF2-40B4-BE49-F238E27FC236}">
                  <a16:creationId xmlns:a16="http://schemas.microsoft.com/office/drawing/2014/main" id="{2A4D9AD3-FE66-455A-A960-1037A7FF8ED5}"/>
                </a:ext>
              </a:extLst>
            </p:cNvPr>
            <p:cNvSpPr/>
            <p:nvPr/>
          </p:nvSpPr>
          <p:spPr>
            <a:xfrm>
              <a:off x="901601" y="2542141"/>
              <a:ext cx="1307366" cy="1307366"/>
            </a:xfrm>
            <a:prstGeom prst="arc">
              <a:avLst>
                <a:gd name="adj1" fmla="val 7160775"/>
                <a:gd name="adj2" fmla="val 12598225"/>
              </a:avLst>
            </a:prstGeom>
            <a:noFill/>
            <a:ln w="76200" cap="rnd" cmpd="sng" algn="ctr">
              <a:solidFill>
                <a:schemeClr val="bg1">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grpSp>
        <p:nvGrpSpPr>
          <p:cNvPr id="33" name="Group 32">
            <a:extLst>
              <a:ext uri="{FF2B5EF4-FFF2-40B4-BE49-F238E27FC236}">
                <a16:creationId xmlns:a16="http://schemas.microsoft.com/office/drawing/2014/main" id="{88217734-9883-46C7-91AF-AFB43FA46647}"/>
              </a:ext>
            </a:extLst>
          </p:cNvPr>
          <p:cNvGrpSpPr/>
          <p:nvPr/>
        </p:nvGrpSpPr>
        <p:grpSpPr>
          <a:xfrm>
            <a:off x="2979229" y="1784803"/>
            <a:ext cx="892949" cy="892949"/>
            <a:chOff x="3157732" y="2542141"/>
            <a:chExt cx="1307366" cy="1307366"/>
          </a:xfrm>
        </p:grpSpPr>
        <p:sp>
          <p:nvSpPr>
            <p:cNvPr id="34" name="Arc 33">
              <a:extLst>
                <a:ext uri="{FF2B5EF4-FFF2-40B4-BE49-F238E27FC236}">
                  <a16:creationId xmlns:a16="http://schemas.microsoft.com/office/drawing/2014/main" id="{08C7FFA4-EDA5-47C7-8F56-C3D329619E6B}"/>
                </a:ext>
              </a:extLst>
            </p:cNvPr>
            <p:cNvSpPr/>
            <p:nvPr/>
          </p:nvSpPr>
          <p:spPr>
            <a:xfrm>
              <a:off x="3199247" y="2583656"/>
              <a:ext cx="1224337" cy="1224336"/>
            </a:xfrm>
            <a:prstGeom prst="arc">
              <a:avLst>
                <a:gd name="adj1" fmla="val 7821297"/>
                <a:gd name="adj2" fmla="val 19062838"/>
              </a:avLst>
            </a:prstGeom>
            <a:noFill/>
            <a:ln w="76200" cap="rnd" cmpd="sng" algn="ctr">
              <a:solidFill>
                <a:srgbClr val="485A6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35" name="Arc 34">
              <a:extLst>
                <a:ext uri="{FF2B5EF4-FFF2-40B4-BE49-F238E27FC236}">
                  <a16:creationId xmlns:a16="http://schemas.microsoft.com/office/drawing/2014/main" id="{F815F3D5-E9BF-4AAA-83D0-B3101D17EFA6}"/>
                </a:ext>
              </a:extLst>
            </p:cNvPr>
            <p:cNvSpPr/>
            <p:nvPr/>
          </p:nvSpPr>
          <p:spPr>
            <a:xfrm>
              <a:off x="3157732" y="2542141"/>
              <a:ext cx="1307366" cy="1307366"/>
            </a:xfrm>
            <a:prstGeom prst="arc">
              <a:avLst>
                <a:gd name="adj1" fmla="val 17114358"/>
                <a:gd name="adj2" fmla="val 694181"/>
              </a:avLst>
            </a:prstGeom>
            <a:noFill/>
            <a:ln w="76200" cap="rnd" cmpd="sng" algn="ctr">
              <a:solidFill>
                <a:schemeClr val="bg1">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badi Extra Light" panose="020B0204020104020204" pitchFamily="34" charset="0"/>
              </a:endParaRPr>
            </a:p>
          </p:txBody>
        </p:sp>
      </p:grpSp>
      <p:grpSp>
        <p:nvGrpSpPr>
          <p:cNvPr id="36" name="Group 35">
            <a:extLst>
              <a:ext uri="{FF2B5EF4-FFF2-40B4-BE49-F238E27FC236}">
                <a16:creationId xmlns:a16="http://schemas.microsoft.com/office/drawing/2014/main" id="{DEEE5F46-A0DD-415C-AB58-F1AD2129D270}"/>
              </a:ext>
            </a:extLst>
          </p:cNvPr>
          <p:cNvGrpSpPr/>
          <p:nvPr/>
        </p:nvGrpSpPr>
        <p:grpSpPr>
          <a:xfrm>
            <a:off x="5178592" y="1784803"/>
            <a:ext cx="892949" cy="892949"/>
            <a:chOff x="5413863" y="2542141"/>
            <a:chExt cx="1307366" cy="1307366"/>
          </a:xfrm>
        </p:grpSpPr>
        <p:sp>
          <p:nvSpPr>
            <p:cNvPr id="37" name="Arc 36">
              <a:extLst>
                <a:ext uri="{FF2B5EF4-FFF2-40B4-BE49-F238E27FC236}">
                  <a16:creationId xmlns:a16="http://schemas.microsoft.com/office/drawing/2014/main" id="{6F1FCF6D-FE82-4AD2-ABA9-927F25D576F1}"/>
                </a:ext>
              </a:extLst>
            </p:cNvPr>
            <p:cNvSpPr/>
            <p:nvPr/>
          </p:nvSpPr>
          <p:spPr>
            <a:xfrm>
              <a:off x="5455378" y="2583656"/>
              <a:ext cx="1224337" cy="1224336"/>
            </a:xfrm>
            <a:prstGeom prst="arc">
              <a:avLst>
                <a:gd name="adj1" fmla="val 11555561"/>
                <a:gd name="adj2" fmla="val 938620"/>
              </a:avLst>
            </a:prstGeom>
            <a:noFill/>
            <a:ln w="76200" cap="rnd" cmpd="sng" algn="ctr">
              <a:solidFill>
                <a:srgbClr val="485A6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38" name="Arc 37">
              <a:extLst>
                <a:ext uri="{FF2B5EF4-FFF2-40B4-BE49-F238E27FC236}">
                  <a16:creationId xmlns:a16="http://schemas.microsoft.com/office/drawing/2014/main" id="{C9E33A51-A947-4429-85A3-BD5055643CDA}"/>
                </a:ext>
              </a:extLst>
            </p:cNvPr>
            <p:cNvSpPr/>
            <p:nvPr/>
          </p:nvSpPr>
          <p:spPr>
            <a:xfrm>
              <a:off x="5413863" y="2542141"/>
              <a:ext cx="1307366" cy="1307366"/>
            </a:xfrm>
            <a:prstGeom prst="arc">
              <a:avLst>
                <a:gd name="adj1" fmla="val 7417604"/>
                <a:gd name="adj2" fmla="val 15744453"/>
              </a:avLst>
            </a:prstGeom>
            <a:noFill/>
            <a:ln w="76200" cap="rnd" cmpd="sng" algn="ctr">
              <a:solidFill>
                <a:schemeClr val="bg1">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grpSp>
        <p:nvGrpSpPr>
          <p:cNvPr id="39" name="Group 38">
            <a:extLst>
              <a:ext uri="{FF2B5EF4-FFF2-40B4-BE49-F238E27FC236}">
                <a16:creationId xmlns:a16="http://schemas.microsoft.com/office/drawing/2014/main" id="{D2FE9B0B-B2D8-4610-9D4F-31136340F46A}"/>
              </a:ext>
            </a:extLst>
          </p:cNvPr>
          <p:cNvGrpSpPr/>
          <p:nvPr/>
        </p:nvGrpSpPr>
        <p:grpSpPr>
          <a:xfrm>
            <a:off x="7399499" y="1784803"/>
            <a:ext cx="892949" cy="892949"/>
            <a:chOff x="7669994" y="2542141"/>
            <a:chExt cx="1307366" cy="1307366"/>
          </a:xfrm>
        </p:grpSpPr>
        <p:sp>
          <p:nvSpPr>
            <p:cNvPr id="40" name="Arc 39">
              <a:extLst>
                <a:ext uri="{FF2B5EF4-FFF2-40B4-BE49-F238E27FC236}">
                  <a16:creationId xmlns:a16="http://schemas.microsoft.com/office/drawing/2014/main" id="{2C33656D-C528-4301-BE73-423B642B13C7}"/>
                </a:ext>
              </a:extLst>
            </p:cNvPr>
            <p:cNvSpPr/>
            <p:nvPr/>
          </p:nvSpPr>
          <p:spPr>
            <a:xfrm>
              <a:off x="7711509" y="2583656"/>
              <a:ext cx="1224337" cy="1224336"/>
            </a:xfrm>
            <a:prstGeom prst="arc">
              <a:avLst>
                <a:gd name="adj1" fmla="val 7179568"/>
                <a:gd name="adj2" fmla="val 20600393"/>
              </a:avLst>
            </a:prstGeom>
            <a:noFill/>
            <a:ln w="76200" cap="rnd" cmpd="sng" algn="ctr">
              <a:solidFill>
                <a:srgbClr val="485A6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41" name="Arc 40">
              <a:extLst>
                <a:ext uri="{FF2B5EF4-FFF2-40B4-BE49-F238E27FC236}">
                  <a16:creationId xmlns:a16="http://schemas.microsoft.com/office/drawing/2014/main" id="{9CA73FA2-316E-4B99-B590-B51215D12EA0}"/>
                </a:ext>
              </a:extLst>
            </p:cNvPr>
            <p:cNvSpPr/>
            <p:nvPr/>
          </p:nvSpPr>
          <p:spPr>
            <a:xfrm>
              <a:off x="7669994" y="2542141"/>
              <a:ext cx="1307366" cy="1307366"/>
            </a:xfrm>
            <a:prstGeom prst="arc">
              <a:avLst>
                <a:gd name="adj1" fmla="val 17323792"/>
                <a:gd name="adj2" fmla="val 1301064"/>
              </a:avLst>
            </a:prstGeom>
            <a:noFill/>
            <a:ln w="76200" cap="rnd" cmpd="sng" algn="ctr">
              <a:solidFill>
                <a:schemeClr val="bg1">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grpSp>
      <p:sp>
        <p:nvSpPr>
          <p:cNvPr id="43" name="Arc 42">
            <a:extLst>
              <a:ext uri="{FF2B5EF4-FFF2-40B4-BE49-F238E27FC236}">
                <a16:creationId xmlns:a16="http://schemas.microsoft.com/office/drawing/2014/main" id="{AD570A0A-06D4-46B3-BBB5-B440A24F5BC9}"/>
              </a:ext>
            </a:extLst>
          </p:cNvPr>
          <p:cNvSpPr/>
          <p:nvPr/>
        </p:nvSpPr>
        <p:spPr>
          <a:xfrm>
            <a:off x="9641633" y="1813158"/>
            <a:ext cx="836239" cy="836238"/>
          </a:xfrm>
          <a:prstGeom prst="arc">
            <a:avLst>
              <a:gd name="adj1" fmla="val 9513605"/>
              <a:gd name="adj2" fmla="val 313502"/>
            </a:avLst>
          </a:prstGeom>
          <a:noFill/>
          <a:ln w="76200" cap="rnd" cmpd="sng" algn="ctr">
            <a:solidFill>
              <a:srgbClr val="485A6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44" name="Arc 43">
            <a:extLst>
              <a:ext uri="{FF2B5EF4-FFF2-40B4-BE49-F238E27FC236}">
                <a16:creationId xmlns:a16="http://schemas.microsoft.com/office/drawing/2014/main" id="{5B361311-A23B-4848-87AC-2B1F8BC72384}"/>
              </a:ext>
            </a:extLst>
          </p:cNvPr>
          <p:cNvSpPr/>
          <p:nvPr/>
        </p:nvSpPr>
        <p:spPr>
          <a:xfrm>
            <a:off x="9613278" y="1784803"/>
            <a:ext cx="892949" cy="892949"/>
          </a:xfrm>
          <a:prstGeom prst="arc">
            <a:avLst>
              <a:gd name="adj1" fmla="val 6848848"/>
              <a:gd name="adj2" fmla="val 11758093"/>
            </a:avLst>
          </a:prstGeom>
          <a:noFill/>
          <a:ln w="76200" cap="rnd" cmpd="sng" algn="ctr">
            <a:solidFill>
              <a:schemeClr val="bg1">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45" name="Rectangle 1">
            <a:extLst>
              <a:ext uri="{FF2B5EF4-FFF2-40B4-BE49-F238E27FC236}">
                <a16:creationId xmlns:a16="http://schemas.microsoft.com/office/drawing/2014/main" id="{A538D72D-319E-414E-8AF3-31F46071939D}"/>
              </a:ext>
            </a:extLst>
          </p:cNvPr>
          <p:cNvSpPr txBox="1">
            <a:spLocks noChangeArrowheads="1"/>
          </p:cNvSpPr>
          <p:nvPr/>
        </p:nvSpPr>
        <p:spPr bwMode="auto">
          <a:xfrm>
            <a:off x="3291399" y="2527623"/>
            <a:ext cx="19440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tabLst>
                <a:tab pos="5267325" algn="r"/>
              </a:tabLst>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tabLst>
                <a:tab pos="5267325" algn="r"/>
              </a:tabLst>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tabLst>
                <a:tab pos="5267325" algn="r"/>
              </a:tabLst>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9pPr>
          </a:lstStyle>
          <a:p>
            <a:pPr marL="0" indent="0">
              <a:spcAft>
                <a:spcPts val="600"/>
              </a:spcAft>
              <a:buFont typeface="Arial" pitchFamily="34" charset="0"/>
              <a:buNone/>
            </a:pPr>
            <a:r>
              <a:rPr lang="en-GB" altLang="en-US" sz="16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t>Of the total </a:t>
            </a:r>
            <a:r>
              <a:rPr lang="en-GB" altLang="en-US" sz="1600" spc="-30" dirty="0">
                <a:solidFill>
                  <a:srgbClr val="203864"/>
                </a:solidFill>
                <a:highlight>
                  <a:srgbClr val="FFDE59"/>
                </a:highlight>
                <a:latin typeface="Abadi Extra Light" panose="020B0204020104020204" pitchFamily="34" charset="0"/>
                <a:ea typeface="Times New Roman" panose="02020603050405020304" pitchFamily="18" charset="0"/>
                <a:cs typeface="Calibri" panose="020F0502020204030204" pitchFamily="34" charset="0"/>
              </a:rPr>
              <a:t>274</a:t>
            </a:r>
            <a:r>
              <a:rPr lang="en-GB" altLang="en-US" sz="16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t> tertiary education interventions, the majority are Analytic &amp; Advisory Activities, followed by lending</a:t>
            </a:r>
          </a:p>
          <a:p>
            <a:pPr marL="0" indent="0">
              <a:spcAft>
                <a:spcPts val="600"/>
              </a:spcAft>
              <a:buFont typeface="Arial" pitchFamily="34" charset="0"/>
              <a:buNone/>
            </a:pPr>
            <a:endParaRPr lang="en-GB" altLang="en-US" sz="16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endParaRPr>
          </a:p>
        </p:txBody>
      </p:sp>
      <p:sp>
        <p:nvSpPr>
          <p:cNvPr id="46" name="Rectangle 1">
            <a:extLst>
              <a:ext uri="{FF2B5EF4-FFF2-40B4-BE49-F238E27FC236}">
                <a16:creationId xmlns:a16="http://schemas.microsoft.com/office/drawing/2014/main" id="{C794D003-1CFE-4FAF-A425-B3FE5CFC0AF1}"/>
              </a:ext>
            </a:extLst>
          </p:cNvPr>
          <p:cNvSpPr txBox="1">
            <a:spLocks noChangeArrowheads="1"/>
          </p:cNvSpPr>
          <p:nvPr/>
        </p:nvSpPr>
        <p:spPr bwMode="auto">
          <a:xfrm>
            <a:off x="5547569" y="2527623"/>
            <a:ext cx="1944000"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tabLst>
                <a:tab pos="5267325" algn="r"/>
              </a:tabLst>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tabLst>
                <a:tab pos="5267325" algn="r"/>
              </a:tabLst>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tabLst>
                <a:tab pos="5267325" algn="r"/>
              </a:tabLst>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9pPr>
          </a:lstStyle>
          <a:p>
            <a:pPr marL="0" indent="0">
              <a:spcAft>
                <a:spcPts val="600"/>
              </a:spcAft>
              <a:buFont typeface="Arial" pitchFamily="34" charset="0"/>
              <a:buNone/>
            </a:pPr>
            <a:r>
              <a:rPr lang="en-GB" altLang="en-US" sz="16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rPr>
              <a:t>Education GP leads the majority of Bank project involving tertiary education; 75 projects have cross-GP collaborations</a:t>
            </a:r>
          </a:p>
          <a:p>
            <a:pPr marL="0" indent="0">
              <a:spcAft>
                <a:spcPts val="600"/>
              </a:spcAft>
              <a:buFont typeface="Arial" pitchFamily="34" charset="0"/>
              <a:buNone/>
            </a:pPr>
            <a:endParaRPr lang="en-GB" altLang="en-US" sz="1600" spc="-30" dirty="0">
              <a:solidFill>
                <a:schemeClr val="bg1"/>
              </a:solidFill>
              <a:latin typeface="Abadi Extra Light" panose="020B0204020104020204" pitchFamily="34" charset="0"/>
              <a:ea typeface="Times New Roman" panose="02020603050405020304" pitchFamily="18" charset="0"/>
              <a:cs typeface="Calibri" panose="020F0502020204030204" pitchFamily="34" charset="0"/>
            </a:endParaRPr>
          </a:p>
        </p:txBody>
      </p:sp>
      <p:sp>
        <p:nvSpPr>
          <p:cNvPr id="47" name="Rectangle 1">
            <a:extLst>
              <a:ext uri="{FF2B5EF4-FFF2-40B4-BE49-F238E27FC236}">
                <a16:creationId xmlns:a16="http://schemas.microsoft.com/office/drawing/2014/main" id="{ADBBF116-E802-4FE3-B60A-4CFFA3C77B25}"/>
              </a:ext>
            </a:extLst>
          </p:cNvPr>
          <p:cNvSpPr txBox="1">
            <a:spLocks noChangeArrowheads="1"/>
          </p:cNvSpPr>
          <p:nvPr/>
        </p:nvSpPr>
        <p:spPr bwMode="auto">
          <a:xfrm>
            <a:off x="1022705" y="2607345"/>
            <a:ext cx="1790438"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tabLst>
                <a:tab pos="5267325" algn="r"/>
              </a:tabLst>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tabLst>
                <a:tab pos="5267325" algn="r"/>
              </a:tabLst>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tabLst>
                <a:tab pos="5267325" algn="r"/>
              </a:tabLst>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9pPr>
          </a:lstStyle>
          <a:p>
            <a:pPr marL="0" indent="0">
              <a:spcAft>
                <a:spcPts val="600"/>
              </a:spcAft>
              <a:buFont typeface="Arial" pitchFamily="34" charset="0"/>
              <a:buNone/>
            </a:pPr>
            <a:r>
              <a:rPr lang="en-GB" sz="1600" spc="-30" dirty="0">
                <a:solidFill>
                  <a:schemeClr val="bg1"/>
                </a:solidFill>
                <a:latin typeface="Abadi Extra Light" panose="020B0204020104020204" pitchFamily="34" charset="0"/>
                <a:cs typeface="Calibri" panose="020F0502020204030204" pitchFamily="34" charset="0"/>
              </a:rPr>
              <a:t>Since 2015, the World Bank has committed more than </a:t>
            </a:r>
            <a:r>
              <a:rPr lang="en-GB" sz="1600" spc="-30" dirty="0">
                <a:solidFill>
                  <a:srgbClr val="203864"/>
                </a:solidFill>
                <a:highlight>
                  <a:srgbClr val="FFDE59"/>
                </a:highlight>
                <a:latin typeface="Abadi Extra Light" panose="020B0204020104020204" pitchFamily="34" charset="0"/>
                <a:cs typeface="Calibri" panose="020F0502020204030204" pitchFamily="34" charset="0"/>
              </a:rPr>
              <a:t>US$10.4 billion </a:t>
            </a:r>
            <a:r>
              <a:rPr lang="en-GB" sz="1600" spc="-30" dirty="0">
                <a:solidFill>
                  <a:schemeClr val="bg1"/>
                </a:solidFill>
                <a:latin typeface="Abadi Extra Light" panose="020B0204020104020204" pitchFamily="34" charset="0"/>
                <a:cs typeface="Calibri" panose="020F0502020204030204" pitchFamily="34" charset="0"/>
              </a:rPr>
              <a:t>in tertiary education related interventions</a:t>
            </a:r>
          </a:p>
          <a:p>
            <a:pPr marL="0" indent="0">
              <a:spcAft>
                <a:spcPts val="600"/>
              </a:spcAft>
              <a:buFont typeface="Arial" pitchFamily="34" charset="0"/>
              <a:buNone/>
            </a:pPr>
            <a:endParaRPr lang="en-GB" sz="1600" spc="-30" dirty="0">
              <a:solidFill>
                <a:schemeClr val="bg1"/>
              </a:solidFill>
              <a:latin typeface="Abadi Extra Light" panose="020B0204020104020204" pitchFamily="34" charset="0"/>
              <a:cs typeface="Calibri" panose="020F0502020204030204" pitchFamily="34" charset="0"/>
            </a:endParaRPr>
          </a:p>
        </p:txBody>
      </p:sp>
      <p:sp>
        <p:nvSpPr>
          <p:cNvPr id="48" name="Rectangle 1">
            <a:extLst>
              <a:ext uri="{FF2B5EF4-FFF2-40B4-BE49-F238E27FC236}">
                <a16:creationId xmlns:a16="http://schemas.microsoft.com/office/drawing/2014/main" id="{1044D9FA-63D9-4B29-B971-55DB41AA0A07}"/>
              </a:ext>
            </a:extLst>
          </p:cNvPr>
          <p:cNvSpPr txBox="1">
            <a:spLocks noChangeArrowheads="1"/>
          </p:cNvSpPr>
          <p:nvPr/>
        </p:nvSpPr>
        <p:spPr bwMode="auto">
          <a:xfrm>
            <a:off x="10026910" y="2527623"/>
            <a:ext cx="1944000"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tabLst>
                <a:tab pos="5267325" algn="r"/>
              </a:tabLst>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tabLst>
                <a:tab pos="5267325" algn="r"/>
              </a:tabLst>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tabLst>
                <a:tab pos="5267325" algn="r"/>
              </a:tabLst>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tabLst>
                <a:tab pos="5267325" algn="r"/>
              </a:tabLst>
              <a:defRPr sz="2000" kern="1200">
                <a:solidFill>
                  <a:schemeClr val="tx1"/>
                </a:solidFill>
                <a:latin typeface="Arial" panose="020B0604020202020204" pitchFamily="34" charset="0"/>
                <a:ea typeface="+mn-ea"/>
                <a:cs typeface="+mn-cs"/>
              </a:defRPr>
            </a:lvl9pPr>
          </a:lstStyle>
          <a:p>
            <a:pPr marL="0" indent="0">
              <a:spcAft>
                <a:spcPts val="600"/>
              </a:spcAft>
              <a:buFont typeface="Arial" pitchFamily="34" charset="0"/>
              <a:buNone/>
            </a:pPr>
            <a:r>
              <a:rPr lang="en-GB" sz="1600" spc="-30" dirty="0">
                <a:solidFill>
                  <a:schemeClr val="bg1"/>
                </a:solidFill>
                <a:latin typeface="Abadi Extra Light" panose="020B0204020104020204" pitchFamily="34" charset="0"/>
                <a:cs typeface="Calibri" panose="020F0502020204030204" pitchFamily="34" charset="0"/>
              </a:rPr>
              <a:t>91% of the lending commitment is IBRD/IDA and </a:t>
            </a:r>
            <a:br>
              <a:rPr lang="en-GB" sz="1600" spc="-30" dirty="0">
                <a:solidFill>
                  <a:schemeClr val="bg1"/>
                </a:solidFill>
                <a:latin typeface="Abadi Extra Light" panose="020B0204020104020204" pitchFamily="34" charset="0"/>
                <a:cs typeface="Calibri" panose="020F0502020204030204" pitchFamily="34" charset="0"/>
              </a:rPr>
            </a:br>
            <a:r>
              <a:rPr lang="en-GB" sz="1600" spc="-30" dirty="0">
                <a:solidFill>
                  <a:schemeClr val="bg1"/>
                </a:solidFill>
                <a:latin typeface="Abadi Extra Light" panose="020B0204020104020204" pitchFamily="34" charset="0"/>
                <a:cs typeface="Calibri" panose="020F0502020204030204" pitchFamily="34" charset="0"/>
              </a:rPr>
              <a:t>almost 83% of it is dedicated to Investment </a:t>
            </a:r>
            <a:br>
              <a:rPr lang="en-GB" sz="1600" spc="-30" dirty="0">
                <a:solidFill>
                  <a:schemeClr val="bg1"/>
                </a:solidFill>
                <a:latin typeface="Abadi Extra Light" panose="020B0204020104020204" pitchFamily="34" charset="0"/>
                <a:cs typeface="Calibri" panose="020F0502020204030204" pitchFamily="34" charset="0"/>
              </a:rPr>
            </a:br>
            <a:r>
              <a:rPr lang="en-GB" sz="1600" spc="-30" dirty="0">
                <a:solidFill>
                  <a:schemeClr val="bg1"/>
                </a:solidFill>
                <a:latin typeface="Abadi Extra Light" panose="020B0204020104020204" pitchFamily="34" charset="0"/>
                <a:cs typeface="Calibri" panose="020F0502020204030204" pitchFamily="34" charset="0"/>
              </a:rPr>
              <a:t>Project Financing (IPF) operations</a:t>
            </a:r>
          </a:p>
          <a:p>
            <a:pPr marL="0" indent="0">
              <a:spcAft>
                <a:spcPts val="600"/>
              </a:spcAft>
              <a:buFont typeface="Arial" pitchFamily="34" charset="0"/>
              <a:buNone/>
            </a:pPr>
            <a:endParaRPr lang="en-GB" sz="1600" spc="-30" dirty="0">
              <a:solidFill>
                <a:schemeClr val="bg1"/>
              </a:solidFill>
              <a:highlight>
                <a:srgbClr val="FF0000"/>
              </a:highlight>
              <a:latin typeface="Abadi Extra Light" panose="020B020402010402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AEA50827-042B-44FD-8B4E-BF2463D018E2}"/>
              </a:ext>
            </a:extLst>
          </p:cNvPr>
          <p:cNvSpPr txBox="1"/>
          <p:nvPr/>
        </p:nvSpPr>
        <p:spPr>
          <a:xfrm>
            <a:off x="887811" y="1877334"/>
            <a:ext cx="479618" cy="707886"/>
          </a:xfrm>
          <a:prstGeom prst="rect">
            <a:avLst/>
          </a:prstGeom>
          <a:noFill/>
        </p:spPr>
        <p:txBody>
          <a:bodyPr wrap="none" rtlCol="0">
            <a:spAutoFit/>
          </a:bodyPr>
          <a:lstStyle/>
          <a:p>
            <a:r>
              <a:rPr lang="en-US" sz="4000" b="1" dirty="0">
                <a:solidFill>
                  <a:schemeClr val="bg1"/>
                </a:solidFill>
                <a:latin typeface="Abadi Extra Light" panose="020B0204020104020204" pitchFamily="34" charset="0"/>
              </a:rPr>
              <a:t>1</a:t>
            </a:r>
          </a:p>
        </p:txBody>
      </p:sp>
      <p:sp>
        <p:nvSpPr>
          <p:cNvPr id="50" name="TextBox 49">
            <a:extLst>
              <a:ext uri="{FF2B5EF4-FFF2-40B4-BE49-F238E27FC236}">
                <a16:creationId xmlns:a16="http://schemas.microsoft.com/office/drawing/2014/main" id="{6FAB0242-F340-4E0A-A78E-4C2906C2E110}"/>
              </a:ext>
            </a:extLst>
          </p:cNvPr>
          <p:cNvSpPr txBox="1"/>
          <p:nvPr/>
        </p:nvSpPr>
        <p:spPr>
          <a:xfrm>
            <a:off x="3206828" y="1846854"/>
            <a:ext cx="479618" cy="707886"/>
          </a:xfrm>
          <a:prstGeom prst="rect">
            <a:avLst/>
          </a:prstGeom>
          <a:noFill/>
        </p:spPr>
        <p:txBody>
          <a:bodyPr wrap="none" rtlCol="0">
            <a:spAutoFit/>
          </a:bodyPr>
          <a:lstStyle/>
          <a:p>
            <a:r>
              <a:rPr lang="en-US" sz="4000" b="1" dirty="0">
                <a:solidFill>
                  <a:schemeClr val="bg1"/>
                </a:solidFill>
                <a:latin typeface="Abadi Extra Light" panose="020B0204020104020204" pitchFamily="34" charset="0"/>
              </a:rPr>
              <a:t>2</a:t>
            </a:r>
          </a:p>
        </p:txBody>
      </p:sp>
      <p:sp>
        <p:nvSpPr>
          <p:cNvPr id="51" name="TextBox 50">
            <a:extLst>
              <a:ext uri="{FF2B5EF4-FFF2-40B4-BE49-F238E27FC236}">
                <a16:creationId xmlns:a16="http://schemas.microsoft.com/office/drawing/2014/main" id="{50F91A51-8081-493F-B32F-D5E3C28DF274}"/>
              </a:ext>
            </a:extLst>
          </p:cNvPr>
          <p:cNvSpPr txBox="1"/>
          <p:nvPr/>
        </p:nvSpPr>
        <p:spPr>
          <a:xfrm>
            <a:off x="5401485" y="1877334"/>
            <a:ext cx="479618" cy="707886"/>
          </a:xfrm>
          <a:prstGeom prst="rect">
            <a:avLst/>
          </a:prstGeom>
          <a:noFill/>
        </p:spPr>
        <p:txBody>
          <a:bodyPr wrap="none" rtlCol="0">
            <a:spAutoFit/>
          </a:bodyPr>
          <a:lstStyle/>
          <a:p>
            <a:r>
              <a:rPr lang="en-US" sz="4000" b="1" dirty="0">
                <a:solidFill>
                  <a:schemeClr val="bg1"/>
                </a:solidFill>
                <a:latin typeface="Abadi Extra Light" panose="020B0204020104020204" pitchFamily="34" charset="0"/>
              </a:rPr>
              <a:t>3</a:t>
            </a:r>
          </a:p>
        </p:txBody>
      </p:sp>
      <p:sp>
        <p:nvSpPr>
          <p:cNvPr id="52" name="TextBox 51">
            <a:extLst>
              <a:ext uri="{FF2B5EF4-FFF2-40B4-BE49-F238E27FC236}">
                <a16:creationId xmlns:a16="http://schemas.microsoft.com/office/drawing/2014/main" id="{3DDE95FF-FF87-466F-AC42-FF6E4648BEA8}"/>
              </a:ext>
            </a:extLst>
          </p:cNvPr>
          <p:cNvSpPr txBox="1"/>
          <p:nvPr/>
        </p:nvSpPr>
        <p:spPr>
          <a:xfrm>
            <a:off x="7622483" y="1877334"/>
            <a:ext cx="479618" cy="707886"/>
          </a:xfrm>
          <a:prstGeom prst="rect">
            <a:avLst/>
          </a:prstGeom>
          <a:noFill/>
        </p:spPr>
        <p:txBody>
          <a:bodyPr wrap="none" rtlCol="0">
            <a:spAutoFit/>
          </a:bodyPr>
          <a:lstStyle/>
          <a:p>
            <a:r>
              <a:rPr lang="en-US" sz="4000" b="1" dirty="0">
                <a:solidFill>
                  <a:schemeClr val="bg1"/>
                </a:solidFill>
                <a:latin typeface="Abadi Extra Light" panose="020B0204020104020204" pitchFamily="34" charset="0"/>
              </a:rPr>
              <a:t>4</a:t>
            </a:r>
          </a:p>
        </p:txBody>
      </p:sp>
      <p:sp>
        <p:nvSpPr>
          <p:cNvPr id="53" name="TextBox 52">
            <a:extLst>
              <a:ext uri="{FF2B5EF4-FFF2-40B4-BE49-F238E27FC236}">
                <a16:creationId xmlns:a16="http://schemas.microsoft.com/office/drawing/2014/main" id="{0EACBA45-2683-4544-89A9-6229E72701B9}"/>
              </a:ext>
            </a:extLst>
          </p:cNvPr>
          <p:cNvSpPr txBox="1"/>
          <p:nvPr/>
        </p:nvSpPr>
        <p:spPr>
          <a:xfrm>
            <a:off x="9835441" y="1846854"/>
            <a:ext cx="479618" cy="707886"/>
          </a:xfrm>
          <a:prstGeom prst="rect">
            <a:avLst/>
          </a:prstGeom>
          <a:noFill/>
        </p:spPr>
        <p:txBody>
          <a:bodyPr wrap="none" rtlCol="0">
            <a:spAutoFit/>
          </a:bodyPr>
          <a:lstStyle/>
          <a:p>
            <a:r>
              <a:rPr lang="en-US" sz="4000" b="1" dirty="0">
                <a:solidFill>
                  <a:schemeClr val="bg1"/>
                </a:solidFill>
                <a:latin typeface="Abadi Extra Light" panose="020B0204020104020204" pitchFamily="34" charset="0"/>
              </a:rPr>
              <a:t>5</a:t>
            </a:r>
          </a:p>
        </p:txBody>
      </p:sp>
      <p:sp>
        <p:nvSpPr>
          <p:cNvPr id="54" name="Text Placeholder 2">
            <a:extLst>
              <a:ext uri="{FF2B5EF4-FFF2-40B4-BE49-F238E27FC236}">
                <a16:creationId xmlns:a16="http://schemas.microsoft.com/office/drawing/2014/main" id="{C6E906F9-4AFC-4C5A-8A38-210DCD843ECE}"/>
              </a:ext>
            </a:extLst>
          </p:cNvPr>
          <p:cNvSpPr txBox="1">
            <a:spLocks/>
          </p:cNvSpPr>
          <p:nvPr/>
        </p:nvSpPr>
        <p:spPr>
          <a:xfrm>
            <a:off x="749507" y="5921514"/>
            <a:ext cx="6750376" cy="166136"/>
          </a:xfrm>
          <a:prstGeom prst="rect">
            <a:avLst/>
          </a:prstGeom>
        </p:spPr>
        <p:txBody>
          <a:bodyPr lIns="0" tIns="0" rIns="0" bIns="0" anchor="ctr">
            <a:spAutoFit/>
          </a:bodyPr>
          <a:lstStyle>
            <a:lvl1pPr marL="342891" indent="-342891" algn="l" rtl="0" eaLnBrk="1" fontAlgn="base" hangingPunct="1">
              <a:lnSpc>
                <a:spcPct val="115000"/>
              </a:lnSpc>
              <a:spcBef>
                <a:spcPct val="20000"/>
              </a:spcBef>
              <a:spcAft>
                <a:spcPct val="0"/>
              </a:spcAft>
              <a:buClr>
                <a:srgbClr val="00783C"/>
              </a:buClr>
              <a:defRPr>
                <a:solidFill>
                  <a:schemeClr val="tx1"/>
                </a:solidFill>
                <a:latin typeface="Calibri" panose="020F0502020204030204" pitchFamily="34" charset="0"/>
                <a:ea typeface="MS PGothic" pitchFamily="34" charset="-128"/>
                <a:cs typeface="Calibri" panose="020F0502020204030204" pitchFamily="34" charset="0"/>
              </a:defRPr>
            </a:lvl1pPr>
            <a:lvl2pPr marL="742932" indent="-285744" algn="l" rtl="0" eaLnBrk="1" fontAlgn="base" hangingPunct="1">
              <a:spcBef>
                <a:spcPct val="20000"/>
              </a:spcBef>
              <a:spcAft>
                <a:spcPct val="0"/>
              </a:spcAft>
              <a:buClr>
                <a:srgbClr val="00783C"/>
              </a:buClr>
              <a:buFont typeface="Wingdings" charset="0"/>
              <a:defRPr>
                <a:solidFill>
                  <a:schemeClr val="tx1"/>
                </a:solidFill>
                <a:latin typeface="Calibri" panose="020F0502020204030204" pitchFamily="34" charset="0"/>
                <a:ea typeface="MS PGothic" pitchFamily="34" charset="-128"/>
                <a:cs typeface="Calibri" panose="020F0502020204030204" pitchFamily="34" charset="0"/>
              </a:defRPr>
            </a:lvl2pPr>
            <a:lvl3pPr marL="4763" indent="909616" algn="l" rtl="0" eaLnBrk="1" fontAlgn="base" hangingPunct="1">
              <a:spcBef>
                <a:spcPct val="20000"/>
              </a:spcBef>
              <a:spcAft>
                <a:spcPct val="0"/>
              </a:spcAft>
              <a:buClr>
                <a:srgbClr val="00783C"/>
              </a:buClr>
              <a:defRPr>
                <a:solidFill>
                  <a:schemeClr val="tx1"/>
                </a:solidFill>
                <a:latin typeface="Calibri" panose="020F0502020204030204" pitchFamily="34" charset="0"/>
                <a:ea typeface="MS PGothic" pitchFamily="34" charset="-128"/>
                <a:cs typeface="Calibri" panose="020F0502020204030204" pitchFamily="34" charset="0"/>
              </a:defRPr>
            </a:lvl3pPr>
            <a:lvl4pPr marL="1600160" indent="-228594" algn="l" rtl="0" eaLnBrk="1" fontAlgn="base" hangingPunct="1">
              <a:spcBef>
                <a:spcPct val="20000"/>
              </a:spcBef>
              <a:spcAft>
                <a:spcPct val="0"/>
              </a:spcAft>
              <a:buClr>
                <a:srgbClr val="00783C"/>
              </a:buClr>
              <a:defRPr>
                <a:solidFill>
                  <a:schemeClr val="tx1"/>
                </a:solidFill>
                <a:latin typeface="Calibri" panose="020F0502020204030204" pitchFamily="34" charset="0"/>
                <a:ea typeface="MS PGothic" pitchFamily="34" charset="-128"/>
                <a:cs typeface="Calibri" panose="020F0502020204030204" pitchFamily="34" charset="0"/>
              </a:defRPr>
            </a:lvl4pPr>
            <a:lvl5pPr marL="2057349" indent="-228594" algn="l" rtl="0" eaLnBrk="1" fontAlgn="base" hangingPunct="1">
              <a:spcBef>
                <a:spcPct val="20000"/>
              </a:spcBef>
              <a:spcAft>
                <a:spcPct val="0"/>
              </a:spcAft>
              <a:buClr>
                <a:srgbClr val="00783C"/>
              </a:buClr>
              <a:defRPr>
                <a:solidFill>
                  <a:schemeClr val="tx1"/>
                </a:solidFill>
                <a:latin typeface="Calibri" panose="020F0502020204030204" pitchFamily="34" charset="0"/>
                <a:ea typeface="MS PGothic" pitchFamily="34" charset="-128"/>
                <a:cs typeface="Calibri" panose="020F0502020204030204" pitchFamily="34" charset="0"/>
              </a:defRPr>
            </a:lvl5pPr>
            <a:lvl6pPr marL="2514537" indent="-228594" algn="l" rtl="0" eaLnBrk="1" fontAlgn="base" hangingPunct="1">
              <a:spcBef>
                <a:spcPct val="20000"/>
              </a:spcBef>
              <a:spcAft>
                <a:spcPct val="0"/>
              </a:spcAft>
              <a:buClr>
                <a:srgbClr val="00783C"/>
              </a:buClr>
              <a:buChar char="»"/>
              <a:defRPr sz="1600">
                <a:solidFill>
                  <a:schemeClr val="tx1"/>
                </a:solidFill>
                <a:latin typeface="+mn-lt"/>
              </a:defRPr>
            </a:lvl6pPr>
            <a:lvl7pPr marL="2971726" indent="-228594" algn="l" rtl="0" eaLnBrk="1" fontAlgn="base" hangingPunct="1">
              <a:spcBef>
                <a:spcPct val="20000"/>
              </a:spcBef>
              <a:spcAft>
                <a:spcPct val="0"/>
              </a:spcAft>
              <a:buClr>
                <a:srgbClr val="00783C"/>
              </a:buClr>
              <a:buChar char="»"/>
              <a:defRPr sz="1600">
                <a:solidFill>
                  <a:schemeClr val="tx1"/>
                </a:solidFill>
                <a:latin typeface="+mn-lt"/>
              </a:defRPr>
            </a:lvl7pPr>
            <a:lvl8pPr marL="3428914" indent="-228594" algn="l" rtl="0" eaLnBrk="1" fontAlgn="base" hangingPunct="1">
              <a:spcBef>
                <a:spcPct val="20000"/>
              </a:spcBef>
              <a:spcAft>
                <a:spcPct val="0"/>
              </a:spcAft>
              <a:buClr>
                <a:srgbClr val="00783C"/>
              </a:buClr>
              <a:buChar char="»"/>
              <a:defRPr sz="1600">
                <a:solidFill>
                  <a:schemeClr val="tx1"/>
                </a:solidFill>
                <a:latin typeface="+mn-lt"/>
              </a:defRPr>
            </a:lvl8pPr>
            <a:lvl9pPr marL="3886103" indent="-228594" algn="l" rtl="0" eaLnBrk="1" fontAlgn="base" hangingPunct="1">
              <a:spcBef>
                <a:spcPct val="20000"/>
              </a:spcBef>
              <a:spcAft>
                <a:spcPct val="0"/>
              </a:spcAft>
              <a:buClr>
                <a:srgbClr val="00783C"/>
              </a:buClr>
              <a:buChar char="»"/>
              <a:defRPr sz="1600">
                <a:solidFill>
                  <a:schemeClr val="tx1"/>
                </a:solidFill>
                <a:latin typeface="+mn-lt"/>
              </a:defRPr>
            </a:lvl9pPr>
          </a:lstStyle>
          <a:p>
            <a:r>
              <a:rPr lang="en-US" sz="1000" i="1" dirty="0">
                <a:solidFill>
                  <a:schemeClr val="bg1"/>
                </a:solidFill>
                <a:latin typeface="Abadi Extra Light" panose="020B0204020104020204" pitchFamily="34" charset="0"/>
              </a:rPr>
              <a:t>*Based on Operations Portal Data: Last accessed April 17, 2020</a:t>
            </a:r>
            <a:endParaRPr lang="en-US" sz="1000" dirty="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244764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56EE14-C9DD-48C0-B30A-96BD2A195BB9}"/>
              </a:ext>
            </a:extLst>
          </p:cNvPr>
          <p:cNvSpPr txBox="1"/>
          <p:nvPr/>
        </p:nvSpPr>
        <p:spPr>
          <a:xfrm>
            <a:off x="776514" y="324227"/>
            <a:ext cx="10638972" cy="553998"/>
          </a:xfrm>
          <a:prstGeom prst="rect">
            <a:avLst/>
          </a:prstGeom>
          <a:noFill/>
        </p:spPr>
        <p:txBody>
          <a:bodyPr wrap="square" rtlCol="0">
            <a:spAutoFit/>
          </a:bodyPr>
          <a:lstStyle/>
          <a:p>
            <a:pPr lvl="0" algn="ctr"/>
            <a:r>
              <a:rPr lang="en-US" sz="3000" b="1" dirty="0">
                <a:solidFill>
                  <a:schemeClr val="bg1"/>
                </a:solidFill>
                <a:latin typeface="Abadi Extra Light" panose="020B0204020104020204" pitchFamily="34" charset="0"/>
              </a:rPr>
              <a:t>REGIONAL DISTRIBUTION OF </a:t>
            </a:r>
            <a:r>
              <a:rPr lang="en-US" sz="3000" b="1" u="sng" dirty="0">
                <a:solidFill>
                  <a:schemeClr val="bg1"/>
                </a:solidFill>
                <a:latin typeface="Abadi Extra Light" panose="020B0204020104020204" pitchFamily="34" charset="0"/>
              </a:rPr>
              <a:t>ALL</a:t>
            </a:r>
            <a:r>
              <a:rPr lang="en-US" sz="3000" b="1" dirty="0">
                <a:solidFill>
                  <a:schemeClr val="bg1"/>
                </a:solidFill>
                <a:latin typeface="Abadi Extra Light" panose="020B0204020104020204" pitchFamily="34" charset="0"/>
              </a:rPr>
              <a:t> TERTIARY EDUCATION ACTIVITIES</a:t>
            </a:r>
          </a:p>
        </p:txBody>
      </p:sp>
      <p:grpSp>
        <p:nvGrpSpPr>
          <p:cNvPr id="42" name="Group 41">
            <a:extLst>
              <a:ext uri="{FF2B5EF4-FFF2-40B4-BE49-F238E27FC236}">
                <a16:creationId xmlns:a16="http://schemas.microsoft.com/office/drawing/2014/main" id="{811DAD27-7B48-4B97-8A02-7369114115B1}"/>
              </a:ext>
            </a:extLst>
          </p:cNvPr>
          <p:cNvGrpSpPr/>
          <p:nvPr/>
        </p:nvGrpSpPr>
        <p:grpSpPr>
          <a:xfrm>
            <a:off x="653519" y="2385654"/>
            <a:ext cx="6420890" cy="2967587"/>
            <a:chOff x="2489693" y="2093275"/>
            <a:chExt cx="6873096" cy="3176586"/>
          </a:xfrm>
          <a:solidFill>
            <a:srgbClr val="485A69">
              <a:lumMod val="20000"/>
              <a:lumOff val="80000"/>
              <a:alpha val="50000"/>
            </a:srgbClr>
          </a:solidFill>
        </p:grpSpPr>
        <p:sp>
          <p:nvSpPr>
            <p:cNvPr id="43" name="Shape 47320">
              <a:extLst>
                <a:ext uri="{FF2B5EF4-FFF2-40B4-BE49-F238E27FC236}">
                  <a16:creationId xmlns:a16="http://schemas.microsoft.com/office/drawing/2014/main" id="{4C6814D6-A1BC-4EF8-9C59-EB5D0D9C78FA}"/>
                </a:ext>
              </a:extLst>
            </p:cNvPr>
            <p:cNvSpPr/>
            <p:nvPr/>
          </p:nvSpPr>
          <p:spPr>
            <a:xfrm>
              <a:off x="5223778" y="2129594"/>
              <a:ext cx="1179287" cy="994359"/>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grp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99" i="0" u="none" strike="noStrike" kern="0" cap="none" spc="0" normalizeH="0" baseline="0" noProof="0" dirty="0">
                <a:ln>
                  <a:noFill/>
                </a:ln>
                <a:solidFill>
                  <a:schemeClr val="bg1"/>
                </a:solidFill>
                <a:effectLst/>
                <a:uLnTx/>
                <a:uFillTx/>
                <a:latin typeface="Abadi Extra Light" panose="020B0204020104020204" pitchFamily="34" charset="0"/>
              </a:endParaRPr>
            </a:p>
          </p:txBody>
        </p:sp>
        <p:sp>
          <p:nvSpPr>
            <p:cNvPr id="44" name="Shape 47321">
              <a:extLst>
                <a:ext uri="{FF2B5EF4-FFF2-40B4-BE49-F238E27FC236}">
                  <a16:creationId xmlns:a16="http://schemas.microsoft.com/office/drawing/2014/main" id="{6B68A6E2-4A18-4F77-8F66-A57AACF3742B}"/>
                </a:ext>
              </a:extLst>
            </p:cNvPr>
            <p:cNvSpPr/>
            <p:nvPr/>
          </p:nvSpPr>
          <p:spPr>
            <a:xfrm>
              <a:off x="2489693" y="2093275"/>
              <a:ext cx="3013452" cy="1682400"/>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grp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99" i="0" u="none" strike="noStrike" kern="0" cap="none" spc="0" normalizeH="0" baseline="0" noProof="0" dirty="0">
                <a:ln>
                  <a:noFill/>
                </a:ln>
                <a:solidFill>
                  <a:schemeClr val="bg1"/>
                </a:solidFill>
                <a:effectLst/>
                <a:uLnTx/>
                <a:uFillTx/>
                <a:latin typeface="Abadi Extra Light" panose="020B0204020104020204" pitchFamily="34" charset="0"/>
              </a:endParaRPr>
            </a:p>
          </p:txBody>
        </p:sp>
        <p:sp>
          <p:nvSpPr>
            <p:cNvPr id="45" name="Shape 47322">
              <a:extLst>
                <a:ext uri="{FF2B5EF4-FFF2-40B4-BE49-F238E27FC236}">
                  <a16:creationId xmlns:a16="http://schemas.microsoft.com/office/drawing/2014/main" id="{5FF6DAE8-0908-4D8C-AAEB-34619F23F55B}"/>
                </a:ext>
              </a:extLst>
            </p:cNvPr>
            <p:cNvSpPr/>
            <p:nvPr/>
          </p:nvSpPr>
          <p:spPr>
            <a:xfrm>
              <a:off x="3751579" y="3647750"/>
              <a:ext cx="1060398" cy="1622111"/>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grp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99" i="0" u="none" strike="noStrike" kern="0" cap="none" spc="0" normalizeH="0" baseline="0" noProof="0" dirty="0">
                <a:ln>
                  <a:noFill/>
                </a:ln>
                <a:solidFill>
                  <a:schemeClr val="bg1"/>
                </a:solidFill>
                <a:effectLst/>
                <a:uLnTx/>
                <a:uFillTx/>
                <a:latin typeface="Abadi Extra Light" panose="020B0204020104020204" pitchFamily="34" charset="0"/>
              </a:endParaRPr>
            </a:p>
          </p:txBody>
        </p:sp>
        <p:sp>
          <p:nvSpPr>
            <p:cNvPr id="46" name="Shape 47323">
              <a:extLst>
                <a:ext uri="{FF2B5EF4-FFF2-40B4-BE49-F238E27FC236}">
                  <a16:creationId xmlns:a16="http://schemas.microsoft.com/office/drawing/2014/main" id="{2D3A67E2-DC85-40E1-9A92-43DFE2E5110B}"/>
                </a:ext>
              </a:extLst>
            </p:cNvPr>
            <p:cNvSpPr/>
            <p:nvPr/>
          </p:nvSpPr>
          <p:spPr>
            <a:xfrm>
              <a:off x="5188020" y="3059375"/>
              <a:ext cx="1554514" cy="1721631"/>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grp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99" i="0" u="none" strike="noStrike" kern="0" cap="none" spc="0" normalizeH="0" baseline="0" noProof="0" dirty="0">
                <a:ln>
                  <a:noFill/>
                </a:ln>
                <a:solidFill>
                  <a:schemeClr val="bg1"/>
                </a:solidFill>
                <a:effectLst/>
                <a:uLnTx/>
                <a:uFillTx/>
                <a:latin typeface="Abadi Extra Light" panose="020B0204020104020204" pitchFamily="34" charset="0"/>
              </a:endParaRPr>
            </a:p>
          </p:txBody>
        </p:sp>
        <p:sp>
          <p:nvSpPr>
            <p:cNvPr id="47" name="Shape 47324">
              <a:extLst>
                <a:ext uri="{FF2B5EF4-FFF2-40B4-BE49-F238E27FC236}">
                  <a16:creationId xmlns:a16="http://schemas.microsoft.com/office/drawing/2014/main" id="{3DDDC3F2-B93F-405D-A01A-2B5585030771}"/>
                </a:ext>
              </a:extLst>
            </p:cNvPr>
            <p:cNvSpPr/>
            <p:nvPr/>
          </p:nvSpPr>
          <p:spPr>
            <a:xfrm>
              <a:off x="6103984" y="2129594"/>
              <a:ext cx="2767828" cy="2051455"/>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grp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99" i="0" u="none" strike="noStrike" kern="0" cap="none" spc="0" normalizeH="0" baseline="0" noProof="0" dirty="0">
                <a:ln>
                  <a:noFill/>
                </a:ln>
                <a:solidFill>
                  <a:schemeClr val="bg1"/>
                </a:solidFill>
                <a:effectLst/>
                <a:uLnTx/>
                <a:uFillTx/>
                <a:latin typeface="Abadi Extra Light" panose="020B0204020104020204" pitchFamily="34" charset="0"/>
              </a:endParaRPr>
            </a:p>
          </p:txBody>
        </p:sp>
        <p:sp>
          <p:nvSpPr>
            <p:cNvPr id="48" name="Shape 47325">
              <a:extLst>
                <a:ext uri="{FF2B5EF4-FFF2-40B4-BE49-F238E27FC236}">
                  <a16:creationId xmlns:a16="http://schemas.microsoft.com/office/drawing/2014/main" id="{8660165C-92A8-4153-B812-F1492F97649F}"/>
                </a:ext>
              </a:extLst>
            </p:cNvPr>
            <p:cNvSpPr/>
            <p:nvPr/>
          </p:nvSpPr>
          <p:spPr>
            <a:xfrm>
              <a:off x="8059125" y="4003680"/>
              <a:ext cx="979618" cy="982315"/>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grp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99" i="0" u="none" strike="noStrike" kern="0" cap="none" spc="0" normalizeH="0" baseline="0" noProof="0" dirty="0">
                <a:ln>
                  <a:noFill/>
                </a:ln>
                <a:solidFill>
                  <a:schemeClr val="bg1"/>
                </a:solidFill>
                <a:effectLst/>
                <a:uLnTx/>
                <a:uFillTx/>
                <a:latin typeface="Abadi Extra Light" panose="020B0204020104020204" pitchFamily="34" charset="0"/>
              </a:endParaRPr>
            </a:p>
          </p:txBody>
        </p:sp>
        <p:sp>
          <p:nvSpPr>
            <p:cNvPr id="49" name="Shape 47326">
              <a:extLst>
                <a:ext uri="{FF2B5EF4-FFF2-40B4-BE49-F238E27FC236}">
                  <a16:creationId xmlns:a16="http://schemas.microsoft.com/office/drawing/2014/main" id="{01521FB5-5685-4AE9-8145-5CA80481B863}"/>
                </a:ext>
              </a:extLst>
            </p:cNvPr>
            <p:cNvSpPr/>
            <p:nvPr/>
          </p:nvSpPr>
          <p:spPr>
            <a:xfrm>
              <a:off x="8965479" y="4775099"/>
              <a:ext cx="397310" cy="295742"/>
            </a:xfrm>
            <a:custGeom>
              <a:avLst/>
              <a:gdLst/>
              <a:ahLst/>
              <a:cxnLst>
                <a:cxn ang="0">
                  <a:pos x="wd2" y="hd2"/>
                </a:cxn>
                <a:cxn ang="5400000">
                  <a:pos x="wd2" y="hd2"/>
                </a:cxn>
                <a:cxn ang="10800000">
                  <a:pos x="wd2" y="hd2"/>
                </a:cxn>
                <a:cxn ang="16200000">
                  <a:pos x="wd2" y="hd2"/>
                </a:cxn>
              </a:cxnLst>
              <a:rect l="0" t="0" r="r" b="b"/>
              <a:pathLst>
                <a:path w="21600" h="21483" extrusionOk="0">
                  <a:moveTo>
                    <a:pt x="17642" y="4"/>
                  </a:moveTo>
                  <a:cubicBezTo>
                    <a:pt x="17475" y="30"/>
                    <a:pt x="17480" y="-2"/>
                    <a:pt x="17495" y="144"/>
                  </a:cubicBezTo>
                  <a:cubicBezTo>
                    <a:pt x="17521" y="398"/>
                    <a:pt x="17666" y="905"/>
                    <a:pt x="17513" y="1118"/>
                  </a:cubicBezTo>
                  <a:cubicBezTo>
                    <a:pt x="17218" y="1528"/>
                    <a:pt x="17438" y="2303"/>
                    <a:pt x="17495" y="2811"/>
                  </a:cubicBezTo>
                  <a:cubicBezTo>
                    <a:pt x="17655" y="4248"/>
                    <a:pt x="17609" y="5594"/>
                    <a:pt x="16755" y="6685"/>
                  </a:cubicBezTo>
                  <a:cubicBezTo>
                    <a:pt x="16414" y="7119"/>
                    <a:pt x="16176" y="7551"/>
                    <a:pt x="15738" y="7845"/>
                  </a:cubicBezTo>
                  <a:cubicBezTo>
                    <a:pt x="15480" y="8017"/>
                    <a:pt x="14777" y="8042"/>
                    <a:pt x="14702" y="8494"/>
                  </a:cubicBezTo>
                  <a:cubicBezTo>
                    <a:pt x="14608" y="9075"/>
                    <a:pt x="15547" y="9342"/>
                    <a:pt x="15534" y="9956"/>
                  </a:cubicBezTo>
                  <a:cubicBezTo>
                    <a:pt x="15524" y="10475"/>
                    <a:pt x="15039" y="10793"/>
                    <a:pt x="14758" y="11069"/>
                  </a:cubicBezTo>
                  <a:cubicBezTo>
                    <a:pt x="14614" y="11210"/>
                    <a:pt x="13749" y="11737"/>
                    <a:pt x="13814" y="12020"/>
                  </a:cubicBezTo>
                  <a:cubicBezTo>
                    <a:pt x="13885" y="12322"/>
                    <a:pt x="14308" y="12428"/>
                    <a:pt x="14499" y="12322"/>
                  </a:cubicBezTo>
                  <a:cubicBezTo>
                    <a:pt x="14982" y="12053"/>
                    <a:pt x="15439" y="11674"/>
                    <a:pt x="15886" y="11324"/>
                  </a:cubicBezTo>
                  <a:cubicBezTo>
                    <a:pt x="16184" y="11091"/>
                    <a:pt x="16508" y="10910"/>
                    <a:pt x="16792" y="10651"/>
                  </a:cubicBezTo>
                  <a:cubicBezTo>
                    <a:pt x="17040" y="10425"/>
                    <a:pt x="17253" y="10126"/>
                    <a:pt x="17476" y="9863"/>
                  </a:cubicBezTo>
                  <a:cubicBezTo>
                    <a:pt x="17672" y="9631"/>
                    <a:pt x="17972" y="9485"/>
                    <a:pt x="18142" y="9237"/>
                  </a:cubicBezTo>
                  <a:cubicBezTo>
                    <a:pt x="18237" y="9096"/>
                    <a:pt x="18165" y="8932"/>
                    <a:pt x="18197" y="8773"/>
                  </a:cubicBezTo>
                  <a:cubicBezTo>
                    <a:pt x="18230" y="8613"/>
                    <a:pt x="18369" y="8554"/>
                    <a:pt x="18475" y="8494"/>
                  </a:cubicBezTo>
                  <a:cubicBezTo>
                    <a:pt x="19063" y="8159"/>
                    <a:pt x="19700" y="8004"/>
                    <a:pt x="20232" y="7520"/>
                  </a:cubicBezTo>
                  <a:cubicBezTo>
                    <a:pt x="20506" y="7270"/>
                    <a:pt x="20760" y="6973"/>
                    <a:pt x="20971" y="6639"/>
                  </a:cubicBezTo>
                  <a:cubicBezTo>
                    <a:pt x="21167" y="6329"/>
                    <a:pt x="21332" y="5955"/>
                    <a:pt x="21600" y="5734"/>
                  </a:cubicBezTo>
                  <a:cubicBezTo>
                    <a:pt x="21250" y="5326"/>
                    <a:pt x="20873" y="5618"/>
                    <a:pt x="20527" y="5873"/>
                  </a:cubicBezTo>
                  <a:cubicBezTo>
                    <a:pt x="20104" y="6187"/>
                    <a:pt x="19760" y="6257"/>
                    <a:pt x="19307" y="5966"/>
                  </a:cubicBezTo>
                  <a:cubicBezTo>
                    <a:pt x="19086" y="5824"/>
                    <a:pt x="18830" y="5578"/>
                    <a:pt x="18900" y="5224"/>
                  </a:cubicBezTo>
                  <a:cubicBezTo>
                    <a:pt x="18966" y="4893"/>
                    <a:pt x="19099" y="4617"/>
                    <a:pt x="19140" y="4273"/>
                  </a:cubicBezTo>
                  <a:cubicBezTo>
                    <a:pt x="19163" y="4091"/>
                    <a:pt x="19234" y="3503"/>
                    <a:pt x="18974" y="3600"/>
                  </a:cubicBezTo>
                  <a:cubicBezTo>
                    <a:pt x="18991" y="3828"/>
                    <a:pt x="18850" y="4108"/>
                    <a:pt x="18734" y="4273"/>
                  </a:cubicBezTo>
                  <a:cubicBezTo>
                    <a:pt x="18592" y="4474"/>
                    <a:pt x="18396" y="4414"/>
                    <a:pt x="18290" y="4203"/>
                  </a:cubicBezTo>
                  <a:cubicBezTo>
                    <a:pt x="18174" y="3973"/>
                    <a:pt x="18226" y="3714"/>
                    <a:pt x="18308" y="3484"/>
                  </a:cubicBezTo>
                  <a:cubicBezTo>
                    <a:pt x="18491" y="2971"/>
                    <a:pt x="18728" y="2490"/>
                    <a:pt x="18734" y="1907"/>
                  </a:cubicBezTo>
                  <a:cubicBezTo>
                    <a:pt x="18739" y="1278"/>
                    <a:pt x="18363" y="1204"/>
                    <a:pt x="18012" y="932"/>
                  </a:cubicBezTo>
                  <a:cubicBezTo>
                    <a:pt x="17813" y="777"/>
                    <a:pt x="17786" y="555"/>
                    <a:pt x="17790" y="283"/>
                  </a:cubicBezTo>
                  <a:cubicBezTo>
                    <a:pt x="17793" y="80"/>
                    <a:pt x="17846" y="-25"/>
                    <a:pt x="17642" y="4"/>
                  </a:cubicBezTo>
                  <a:close/>
                  <a:moveTo>
                    <a:pt x="12705" y="10930"/>
                  </a:moveTo>
                  <a:cubicBezTo>
                    <a:pt x="12364" y="11135"/>
                    <a:pt x="11983" y="11292"/>
                    <a:pt x="11669" y="11556"/>
                  </a:cubicBezTo>
                  <a:cubicBezTo>
                    <a:pt x="11428" y="11759"/>
                    <a:pt x="11396" y="12125"/>
                    <a:pt x="11188" y="12345"/>
                  </a:cubicBezTo>
                  <a:cubicBezTo>
                    <a:pt x="10963" y="12582"/>
                    <a:pt x="10783" y="12833"/>
                    <a:pt x="10504" y="12948"/>
                  </a:cubicBezTo>
                  <a:cubicBezTo>
                    <a:pt x="10223" y="13064"/>
                    <a:pt x="9928" y="13204"/>
                    <a:pt x="9709" y="13458"/>
                  </a:cubicBezTo>
                  <a:cubicBezTo>
                    <a:pt x="9492" y="13708"/>
                    <a:pt x="9359" y="14098"/>
                    <a:pt x="9117" y="14316"/>
                  </a:cubicBezTo>
                  <a:cubicBezTo>
                    <a:pt x="9011" y="14413"/>
                    <a:pt x="8881" y="14564"/>
                    <a:pt x="8766" y="14664"/>
                  </a:cubicBezTo>
                  <a:cubicBezTo>
                    <a:pt x="8566" y="14838"/>
                    <a:pt x="8297" y="14902"/>
                    <a:pt x="8082" y="15059"/>
                  </a:cubicBezTo>
                  <a:cubicBezTo>
                    <a:pt x="7814" y="15252"/>
                    <a:pt x="7532" y="15415"/>
                    <a:pt x="7249" y="15569"/>
                  </a:cubicBezTo>
                  <a:cubicBezTo>
                    <a:pt x="6465" y="15995"/>
                    <a:pt x="5687" y="16484"/>
                    <a:pt x="4882" y="16845"/>
                  </a:cubicBezTo>
                  <a:cubicBezTo>
                    <a:pt x="4540" y="16999"/>
                    <a:pt x="4172" y="17071"/>
                    <a:pt x="3865" y="17332"/>
                  </a:cubicBezTo>
                  <a:cubicBezTo>
                    <a:pt x="3576" y="17578"/>
                    <a:pt x="3278" y="17804"/>
                    <a:pt x="2977" y="18028"/>
                  </a:cubicBezTo>
                  <a:cubicBezTo>
                    <a:pt x="2605" y="18307"/>
                    <a:pt x="2238" y="18581"/>
                    <a:pt x="1868" y="18863"/>
                  </a:cubicBezTo>
                  <a:cubicBezTo>
                    <a:pt x="1569" y="19090"/>
                    <a:pt x="1206" y="19261"/>
                    <a:pt x="962" y="19582"/>
                  </a:cubicBezTo>
                  <a:cubicBezTo>
                    <a:pt x="745" y="19866"/>
                    <a:pt x="613" y="20052"/>
                    <a:pt x="314" y="20208"/>
                  </a:cubicBezTo>
                  <a:cubicBezTo>
                    <a:pt x="227" y="20254"/>
                    <a:pt x="16" y="20697"/>
                    <a:pt x="0" y="20695"/>
                  </a:cubicBezTo>
                  <a:cubicBezTo>
                    <a:pt x="459" y="20732"/>
                    <a:pt x="808" y="20748"/>
                    <a:pt x="1258" y="20649"/>
                  </a:cubicBezTo>
                  <a:cubicBezTo>
                    <a:pt x="1258" y="20737"/>
                    <a:pt x="1227" y="20921"/>
                    <a:pt x="1258" y="20997"/>
                  </a:cubicBezTo>
                  <a:cubicBezTo>
                    <a:pt x="1437" y="21158"/>
                    <a:pt x="1637" y="21313"/>
                    <a:pt x="1849" y="21391"/>
                  </a:cubicBezTo>
                  <a:cubicBezTo>
                    <a:pt x="2348" y="21575"/>
                    <a:pt x="2883" y="21472"/>
                    <a:pt x="3329" y="21159"/>
                  </a:cubicBezTo>
                  <a:cubicBezTo>
                    <a:pt x="4316" y="20465"/>
                    <a:pt x="5284" y="19779"/>
                    <a:pt x="6158" y="18863"/>
                  </a:cubicBezTo>
                  <a:cubicBezTo>
                    <a:pt x="6546" y="18457"/>
                    <a:pt x="6847" y="17945"/>
                    <a:pt x="7231" y="17541"/>
                  </a:cubicBezTo>
                  <a:cubicBezTo>
                    <a:pt x="7562" y="17192"/>
                    <a:pt x="8070" y="17108"/>
                    <a:pt x="8470" y="16938"/>
                  </a:cubicBezTo>
                  <a:cubicBezTo>
                    <a:pt x="8720" y="16832"/>
                    <a:pt x="8963" y="16734"/>
                    <a:pt x="9228" y="16706"/>
                  </a:cubicBezTo>
                  <a:cubicBezTo>
                    <a:pt x="9407" y="16688"/>
                    <a:pt x="9580" y="16682"/>
                    <a:pt x="9746" y="16590"/>
                  </a:cubicBezTo>
                  <a:cubicBezTo>
                    <a:pt x="9799" y="16560"/>
                    <a:pt x="10066" y="16431"/>
                    <a:pt x="9986" y="16311"/>
                  </a:cubicBezTo>
                  <a:cubicBezTo>
                    <a:pt x="9966" y="16282"/>
                    <a:pt x="9788" y="16005"/>
                    <a:pt x="9783" y="16010"/>
                  </a:cubicBezTo>
                  <a:cubicBezTo>
                    <a:pt x="10513" y="15369"/>
                    <a:pt x="11234" y="14724"/>
                    <a:pt x="11965" y="14085"/>
                  </a:cubicBezTo>
                  <a:cubicBezTo>
                    <a:pt x="12326" y="13768"/>
                    <a:pt x="12695" y="13449"/>
                    <a:pt x="13056" y="13133"/>
                  </a:cubicBezTo>
                  <a:cubicBezTo>
                    <a:pt x="13163" y="13040"/>
                    <a:pt x="13201" y="13005"/>
                    <a:pt x="13241" y="12832"/>
                  </a:cubicBezTo>
                  <a:cubicBezTo>
                    <a:pt x="13360" y="12315"/>
                    <a:pt x="13569" y="12154"/>
                    <a:pt x="13888" y="11811"/>
                  </a:cubicBezTo>
                  <a:cubicBezTo>
                    <a:pt x="13606" y="11527"/>
                    <a:pt x="13590" y="11630"/>
                    <a:pt x="13260" y="11811"/>
                  </a:cubicBezTo>
                  <a:cubicBezTo>
                    <a:pt x="12987" y="11959"/>
                    <a:pt x="12719" y="12103"/>
                    <a:pt x="12446" y="12252"/>
                  </a:cubicBezTo>
                  <a:cubicBezTo>
                    <a:pt x="12531" y="11809"/>
                    <a:pt x="12620" y="11373"/>
                    <a:pt x="12705" y="10930"/>
                  </a:cubicBezTo>
                  <a:close/>
                </a:path>
              </a:pathLst>
            </a:custGeom>
            <a:grpFill/>
            <a:ln w="12700" cap="flat">
              <a:noFill/>
              <a:miter lim="400000"/>
            </a:ln>
            <a:effectLst/>
          </p:spPr>
          <p:txBody>
            <a:bodyPr wrap="square" lIns="26796" tIns="26796" rIns="26796" bIns="26796"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99" i="0" u="none" strike="noStrike" kern="0" cap="none" spc="0" normalizeH="0" baseline="0" noProof="0" dirty="0">
                <a:ln>
                  <a:noFill/>
                </a:ln>
                <a:solidFill>
                  <a:schemeClr val="bg1"/>
                </a:solidFill>
                <a:effectLst/>
                <a:uLnTx/>
                <a:uFillTx/>
                <a:latin typeface="Abadi Extra Light" panose="020B0204020104020204" pitchFamily="34" charset="0"/>
              </a:endParaRPr>
            </a:p>
          </p:txBody>
        </p:sp>
      </p:grpSp>
      <p:sp>
        <p:nvSpPr>
          <p:cNvPr id="50" name="Text Placeholder 2">
            <a:extLst>
              <a:ext uri="{FF2B5EF4-FFF2-40B4-BE49-F238E27FC236}">
                <a16:creationId xmlns:a16="http://schemas.microsoft.com/office/drawing/2014/main" id="{BD19110D-E797-494F-B1C0-26F228E2FC41}"/>
              </a:ext>
            </a:extLst>
          </p:cNvPr>
          <p:cNvSpPr txBox="1">
            <a:spLocks/>
          </p:cNvSpPr>
          <p:nvPr/>
        </p:nvSpPr>
        <p:spPr>
          <a:xfrm>
            <a:off x="715950" y="1536148"/>
            <a:ext cx="6340182" cy="498598"/>
          </a:xfrm>
          <a:prstGeom prst="rect">
            <a:avLst/>
          </a:prstGeom>
        </p:spPr>
        <p:txBody>
          <a:bodyPr wrap="square" lIns="0" tIns="0" rIns="0" bIns="0" anchor="ctr">
            <a:spAutoFit/>
          </a:bodyPr>
          <a:lstStyle>
            <a:lvl1pPr marL="342891" indent="-342891" algn="l" rtl="0" eaLnBrk="1" fontAlgn="base" hangingPunct="1">
              <a:lnSpc>
                <a:spcPct val="115000"/>
              </a:lnSpc>
              <a:spcBef>
                <a:spcPct val="20000"/>
              </a:spcBef>
              <a:spcAft>
                <a:spcPct val="0"/>
              </a:spcAft>
              <a:buClr>
                <a:srgbClr val="00783C"/>
              </a:buClr>
              <a:defRPr>
                <a:solidFill>
                  <a:schemeClr val="tx1"/>
                </a:solidFill>
                <a:latin typeface="Calibri" panose="020F0502020204030204" pitchFamily="34" charset="0"/>
                <a:ea typeface="MS PGothic" pitchFamily="34" charset="-128"/>
                <a:cs typeface="Calibri" panose="020F0502020204030204" pitchFamily="34" charset="0"/>
              </a:defRPr>
            </a:lvl1pPr>
            <a:lvl2pPr marL="742932" indent="-285744" algn="l" rtl="0" eaLnBrk="1" fontAlgn="base" hangingPunct="1">
              <a:spcBef>
                <a:spcPct val="20000"/>
              </a:spcBef>
              <a:spcAft>
                <a:spcPct val="0"/>
              </a:spcAft>
              <a:buClr>
                <a:srgbClr val="00783C"/>
              </a:buClr>
              <a:buFont typeface="Wingdings" charset="0"/>
              <a:defRPr>
                <a:solidFill>
                  <a:schemeClr val="tx1"/>
                </a:solidFill>
                <a:latin typeface="Calibri" panose="020F0502020204030204" pitchFamily="34" charset="0"/>
                <a:ea typeface="MS PGothic" pitchFamily="34" charset="-128"/>
                <a:cs typeface="Calibri" panose="020F0502020204030204" pitchFamily="34" charset="0"/>
              </a:defRPr>
            </a:lvl2pPr>
            <a:lvl3pPr marL="4763" indent="909616" algn="l" rtl="0" eaLnBrk="1" fontAlgn="base" hangingPunct="1">
              <a:spcBef>
                <a:spcPct val="20000"/>
              </a:spcBef>
              <a:spcAft>
                <a:spcPct val="0"/>
              </a:spcAft>
              <a:buClr>
                <a:srgbClr val="00783C"/>
              </a:buClr>
              <a:defRPr>
                <a:solidFill>
                  <a:schemeClr val="tx1"/>
                </a:solidFill>
                <a:latin typeface="Calibri" panose="020F0502020204030204" pitchFamily="34" charset="0"/>
                <a:ea typeface="MS PGothic" pitchFamily="34" charset="-128"/>
                <a:cs typeface="Calibri" panose="020F0502020204030204" pitchFamily="34" charset="0"/>
              </a:defRPr>
            </a:lvl3pPr>
            <a:lvl4pPr marL="1600160" indent="-228594" algn="l" rtl="0" eaLnBrk="1" fontAlgn="base" hangingPunct="1">
              <a:spcBef>
                <a:spcPct val="20000"/>
              </a:spcBef>
              <a:spcAft>
                <a:spcPct val="0"/>
              </a:spcAft>
              <a:buClr>
                <a:srgbClr val="00783C"/>
              </a:buClr>
              <a:defRPr>
                <a:solidFill>
                  <a:schemeClr val="tx1"/>
                </a:solidFill>
                <a:latin typeface="Calibri" panose="020F0502020204030204" pitchFamily="34" charset="0"/>
                <a:ea typeface="MS PGothic" pitchFamily="34" charset="-128"/>
                <a:cs typeface="Calibri" panose="020F0502020204030204" pitchFamily="34" charset="0"/>
              </a:defRPr>
            </a:lvl4pPr>
            <a:lvl5pPr marL="2057349" indent="-228594" algn="l" rtl="0" eaLnBrk="1" fontAlgn="base" hangingPunct="1">
              <a:spcBef>
                <a:spcPct val="20000"/>
              </a:spcBef>
              <a:spcAft>
                <a:spcPct val="0"/>
              </a:spcAft>
              <a:buClr>
                <a:srgbClr val="00783C"/>
              </a:buClr>
              <a:defRPr>
                <a:solidFill>
                  <a:schemeClr val="tx1"/>
                </a:solidFill>
                <a:latin typeface="Calibri" panose="020F0502020204030204" pitchFamily="34" charset="0"/>
                <a:ea typeface="MS PGothic" pitchFamily="34" charset="-128"/>
                <a:cs typeface="Calibri" panose="020F0502020204030204" pitchFamily="34" charset="0"/>
              </a:defRPr>
            </a:lvl5pPr>
            <a:lvl6pPr marL="2514537" indent="-228594" algn="l" rtl="0" eaLnBrk="1" fontAlgn="base" hangingPunct="1">
              <a:spcBef>
                <a:spcPct val="20000"/>
              </a:spcBef>
              <a:spcAft>
                <a:spcPct val="0"/>
              </a:spcAft>
              <a:buClr>
                <a:srgbClr val="00783C"/>
              </a:buClr>
              <a:buChar char="»"/>
              <a:defRPr sz="1600">
                <a:solidFill>
                  <a:schemeClr val="tx1"/>
                </a:solidFill>
                <a:latin typeface="+mn-lt"/>
              </a:defRPr>
            </a:lvl6pPr>
            <a:lvl7pPr marL="2971726" indent="-228594" algn="l" rtl="0" eaLnBrk="1" fontAlgn="base" hangingPunct="1">
              <a:spcBef>
                <a:spcPct val="20000"/>
              </a:spcBef>
              <a:spcAft>
                <a:spcPct val="0"/>
              </a:spcAft>
              <a:buClr>
                <a:srgbClr val="00783C"/>
              </a:buClr>
              <a:buChar char="»"/>
              <a:defRPr sz="1600">
                <a:solidFill>
                  <a:schemeClr val="tx1"/>
                </a:solidFill>
                <a:latin typeface="+mn-lt"/>
              </a:defRPr>
            </a:lvl7pPr>
            <a:lvl8pPr marL="3428914" indent="-228594" algn="l" rtl="0" eaLnBrk="1" fontAlgn="base" hangingPunct="1">
              <a:spcBef>
                <a:spcPct val="20000"/>
              </a:spcBef>
              <a:spcAft>
                <a:spcPct val="0"/>
              </a:spcAft>
              <a:buClr>
                <a:srgbClr val="00783C"/>
              </a:buClr>
              <a:buChar char="»"/>
              <a:defRPr sz="1600">
                <a:solidFill>
                  <a:schemeClr val="tx1"/>
                </a:solidFill>
                <a:latin typeface="+mn-lt"/>
              </a:defRPr>
            </a:lvl8pPr>
            <a:lvl9pPr marL="3886103" indent="-228594"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lgn="ctr">
              <a:lnSpc>
                <a:spcPct val="90000"/>
              </a:lnSpc>
            </a:pPr>
            <a:r>
              <a:rPr lang="en-US" dirty="0">
                <a:solidFill>
                  <a:schemeClr val="bg1"/>
                </a:solidFill>
                <a:latin typeface="Abadi Extra Light" panose="020B0204020104020204" pitchFamily="34" charset="0"/>
              </a:rPr>
              <a:t>The majority of activities are in the Africa region (29%), followed by ECA at 22% (n=61) and LAC at 15% (n=42)</a:t>
            </a:r>
          </a:p>
        </p:txBody>
      </p:sp>
      <p:sp>
        <p:nvSpPr>
          <p:cNvPr id="51" name="Content Placeholder 2">
            <a:extLst>
              <a:ext uri="{FF2B5EF4-FFF2-40B4-BE49-F238E27FC236}">
                <a16:creationId xmlns:a16="http://schemas.microsoft.com/office/drawing/2014/main" id="{7BD34511-1274-4574-B878-2355B6869560}"/>
              </a:ext>
            </a:extLst>
          </p:cNvPr>
          <p:cNvSpPr txBox="1">
            <a:spLocks/>
          </p:cNvSpPr>
          <p:nvPr/>
        </p:nvSpPr>
        <p:spPr>
          <a:xfrm>
            <a:off x="7080435" y="2035921"/>
            <a:ext cx="4055300" cy="276998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buNone/>
            </a:pPr>
            <a:r>
              <a:rPr lang="en-US" sz="1600" dirty="0">
                <a:solidFill>
                  <a:schemeClr val="bg1"/>
                </a:solidFill>
                <a:latin typeface="Abadi Extra Light" panose="020B0204020104020204" pitchFamily="34" charset="0"/>
              </a:rPr>
              <a:t>India has the highest number of tertiary education activities (16 total) which includes AAA (50%) and investment projects (44%)</a:t>
            </a:r>
          </a:p>
          <a:p>
            <a:pPr marL="0" indent="0" algn="ctr">
              <a:spcBef>
                <a:spcPts val="1200"/>
              </a:spcBef>
              <a:buNone/>
            </a:pPr>
            <a:endParaRPr lang="en-US" sz="1600" dirty="0">
              <a:solidFill>
                <a:schemeClr val="bg1"/>
              </a:solidFill>
              <a:latin typeface="Abadi Extra Light" panose="020B0204020104020204" pitchFamily="34" charset="0"/>
            </a:endParaRPr>
          </a:p>
          <a:p>
            <a:pPr marL="0" indent="0" algn="ctr">
              <a:spcBef>
                <a:spcPts val="1200"/>
              </a:spcBef>
              <a:buNone/>
            </a:pPr>
            <a:endParaRPr lang="en-US" sz="1600" dirty="0">
              <a:solidFill>
                <a:schemeClr val="bg1"/>
              </a:solidFill>
              <a:latin typeface="Abadi Extra Light" panose="020B0204020104020204" pitchFamily="34" charset="0"/>
            </a:endParaRPr>
          </a:p>
          <a:p>
            <a:pPr marL="0" indent="0" algn="ctr">
              <a:spcBef>
                <a:spcPts val="1200"/>
              </a:spcBef>
              <a:buNone/>
            </a:pPr>
            <a:r>
              <a:rPr lang="en-US" sz="1600" dirty="0">
                <a:solidFill>
                  <a:schemeClr val="bg1"/>
                </a:solidFill>
                <a:latin typeface="Abadi Extra Light" panose="020B0204020104020204" pitchFamily="34" charset="0"/>
              </a:rPr>
              <a:t>Other countries with a high number of TE activities are Vietnam (8); and 7 activities each in Colombia, Kenya, Nigeria, and the Russian Federation</a:t>
            </a:r>
          </a:p>
        </p:txBody>
      </p:sp>
      <p:grpSp>
        <p:nvGrpSpPr>
          <p:cNvPr id="52" name="Group 51">
            <a:extLst>
              <a:ext uri="{FF2B5EF4-FFF2-40B4-BE49-F238E27FC236}">
                <a16:creationId xmlns:a16="http://schemas.microsoft.com/office/drawing/2014/main" id="{374F1705-FF50-4CA2-83A2-E2489E04FE12}"/>
              </a:ext>
            </a:extLst>
          </p:cNvPr>
          <p:cNvGrpSpPr/>
          <p:nvPr/>
        </p:nvGrpSpPr>
        <p:grpSpPr>
          <a:xfrm rot="16200000">
            <a:off x="1237888" y="4026721"/>
            <a:ext cx="994777" cy="994777"/>
            <a:chOff x="43806" y="7689411"/>
            <a:chExt cx="1324049" cy="1324049"/>
          </a:xfrm>
        </p:grpSpPr>
        <p:sp>
          <p:nvSpPr>
            <p:cNvPr id="53" name="Arc 52">
              <a:extLst>
                <a:ext uri="{FF2B5EF4-FFF2-40B4-BE49-F238E27FC236}">
                  <a16:creationId xmlns:a16="http://schemas.microsoft.com/office/drawing/2014/main" id="{6FC80423-480B-46C0-81CF-A2D2FC5C03F6}"/>
                </a:ext>
              </a:extLst>
            </p:cNvPr>
            <p:cNvSpPr/>
            <p:nvPr/>
          </p:nvSpPr>
          <p:spPr>
            <a:xfrm>
              <a:off x="43806" y="7689411"/>
              <a:ext cx="1324049" cy="1324049"/>
            </a:xfrm>
            <a:prstGeom prst="arc">
              <a:avLst>
                <a:gd name="adj1" fmla="val 8009391"/>
                <a:gd name="adj2" fmla="val 16218794"/>
              </a:avLst>
            </a:prstGeom>
            <a:noFill/>
            <a:ln w="63500" cap="rnd" cmpd="sng" algn="ctr">
              <a:solidFill>
                <a:srgbClr val="FDCA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4" name="Arc 53">
              <a:extLst>
                <a:ext uri="{FF2B5EF4-FFF2-40B4-BE49-F238E27FC236}">
                  <a16:creationId xmlns:a16="http://schemas.microsoft.com/office/drawing/2014/main" id="{E99F72D2-C557-40A0-B91E-A6D548D62876}"/>
                </a:ext>
              </a:extLst>
            </p:cNvPr>
            <p:cNvSpPr/>
            <p:nvPr/>
          </p:nvSpPr>
          <p:spPr>
            <a:xfrm>
              <a:off x="98935" y="7744540"/>
              <a:ext cx="1213791" cy="1213791"/>
            </a:xfrm>
            <a:prstGeom prst="arc">
              <a:avLst>
                <a:gd name="adj1" fmla="val 10018709"/>
                <a:gd name="adj2" fmla="val 17696185"/>
              </a:avLst>
            </a:prstGeom>
            <a:noFill/>
            <a:ln w="63500" cap="rnd" cmpd="sng" algn="ctr">
              <a:solidFill>
                <a:srgbClr val="FDCA33">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grpSp>
      <p:sp>
        <p:nvSpPr>
          <p:cNvPr id="55" name="Rectangle 54">
            <a:extLst>
              <a:ext uri="{FF2B5EF4-FFF2-40B4-BE49-F238E27FC236}">
                <a16:creationId xmlns:a16="http://schemas.microsoft.com/office/drawing/2014/main" id="{704145B1-A7D1-4609-A627-4045EC949B1B}"/>
              </a:ext>
            </a:extLst>
          </p:cNvPr>
          <p:cNvSpPr/>
          <p:nvPr/>
        </p:nvSpPr>
        <p:spPr>
          <a:xfrm>
            <a:off x="1195115" y="4206401"/>
            <a:ext cx="1246508" cy="661720"/>
          </a:xfrm>
          <a:prstGeom prst="rect">
            <a:avLst/>
          </a:prstGeom>
        </p:spPr>
        <p:txBody>
          <a:bodyPr wrap="square">
            <a:spAutoFit/>
          </a:bodyPr>
          <a:lstStyle/>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Latin America</a:t>
            </a:r>
          </a:p>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&amp; Caribbean </a:t>
            </a:r>
          </a:p>
          <a:p>
            <a:pPr algn="ctr" defTabSz="685800">
              <a:lnSpc>
                <a:spcPct val="80000"/>
              </a:lnSpc>
              <a:spcBef>
                <a:spcPts val="300"/>
              </a:spcBef>
            </a:pPr>
            <a:r>
              <a:rPr lang="en-US" sz="1600" spc="-100" dirty="0">
                <a:solidFill>
                  <a:schemeClr val="bg1"/>
                </a:solidFill>
                <a:latin typeface="Abadi Extra Light" panose="020B0204020104020204" pitchFamily="34" charset="0"/>
                <a:ea typeface="Tahoma" panose="020B0604030504040204" pitchFamily="34" charset="0"/>
                <a:cs typeface="Tahoma" panose="020B0604030504040204" pitchFamily="34" charset="0"/>
              </a:rPr>
              <a:t>15%</a:t>
            </a:r>
            <a:endParaRPr lang="en-US" sz="1600" spc="-100" dirty="0">
              <a:solidFill>
                <a:schemeClr val="bg1"/>
              </a:solidFill>
              <a:latin typeface="Abadi Extra Light" panose="020B0204020104020204" pitchFamily="34" charset="0"/>
            </a:endParaRPr>
          </a:p>
        </p:txBody>
      </p:sp>
      <p:grpSp>
        <p:nvGrpSpPr>
          <p:cNvPr id="56" name="Group 55">
            <a:extLst>
              <a:ext uri="{FF2B5EF4-FFF2-40B4-BE49-F238E27FC236}">
                <a16:creationId xmlns:a16="http://schemas.microsoft.com/office/drawing/2014/main" id="{95DA9DF3-35CE-4D1C-AD7B-332FDC90F117}"/>
              </a:ext>
            </a:extLst>
          </p:cNvPr>
          <p:cNvGrpSpPr/>
          <p:nvPr/>
        </p:nvGrpSpPr>
        <p:grpSpPr>
          <a:xfrm rot="16200000">
            <a:off x="2415468" y="2668584"/>
            <a:ext cx="994777" cy="994777"/>
            <a:chOff x="43806" y="7689411"/>
            <a:chExt cx="1324049" cy="1324049"/>
          </a:xfrm>
        </p:grpSpPr>
        <p:sp>
          <p:nvSpPr>
            <p:cNvPr id="57" name="Arc 56">
              <a:extLst>
                <a:ext uri="{FF2B5EF4-FFF2-40B4-BE49-F238E27FC236}">
                  <a16:creationId xmlns:a16="http://schemas.microsoft.com/office/drawing/2014/main" id="{300DB9BC-4175-4927-9F47-BDF32854CECF}"/>
                </a:ext>
              </a:extLst>
            </p:cNvPr>
            <p:cNvSpPr/>
            <p:nvPr/>
          </p:nvSpPr>
          <p:spPr>
            <a:xfrm>
              <a:off x="43806" y="7689411"/>
              <a:ext cx="1324049" cy="1324049"/>
            </a:xfrm>
            <a:prstGeom prst="arc">
              <a:avLst>
                <a:gd name="adj1" fmla="val 8009391"/>
                <a:gd name="adj2" fmla="val 16218794"/>
              </a:avLst>
            </a:prstGeom>
            <a:noFill/>
            <a:ln w="63500" cap="rnd" cmpd="sng" algn="ctr">
              <a:solidFill>
                <a:srgbClr val="485A6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58" name="Arc 57">
              <a:extLst>
                <a:ext uri="{FF2B5EF4-FFF2-40B4-BE49-F238E27FC236}">
                  <a16:creationId xmlns:a16="http://schemas.microsoft.com/office/drawing/2014/main" id="{057538CC-3404-491F-B1D5-5D3FBB5245B5}"/>
                </a:ext>
              </a:extLst>
            </p:cNvPr>
            <p:cNvSpPr/>
            <p:nvPr/>
          </p:nvSpPr>
          <p:spPr>
            <a:xfrm>
              <a:off x="98935" y="7744540"/>
              <a:ext cx="1213791" cy="1213791"/>
            </a:xfrm>
            <a:prstGeom prst="arc">
              <a:avLst>
                <a:gd name="adj1" fmla="val 10018709"/>
                <a:gd name="adj2" fmla="val 17696185"/>
              </a:avLst>
            </a:prstGeom>
            <a:noFill/>
            <a:ln w="63500" cap="rnd" cmpd="sng" algn="ctr">
              <a:solidFill>
                <a:srgbClr val="485A69">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grpSp>
      <p:sp>
        <p:nvSpPr>
          <p:cNvPr id="59" name="Rectangle 58">
            <a:extLst>
              <a:ext uri="{FF2B5EF4-FFF2-40B4-BE49-F238E27FC236}">
                <a16:creationId xmlns:a16="http://schemas.microsoft.com/office/drawing/2014/main" id="{269E93D1-0A33-4D54-A5F8-30874B641495}"/>
              </a:ext>
            </a:extLst>
          </p:cNvPr>
          <p:cNvSpPr/>
          <p:nvPr/>
        </p:nvSpPr>
        <p:spPr>
          <a:xfrm>
            <a:off x="2393550" y="2848264"/>
            <a:ext cx="1272645" cy="661720"/>
          </a:xfrm>
          <a:prstGeom prst="rect">
            <a:avLst/>
          </a:prstGeom>
        </p:spPr>
        <p:txBody>
          <a:bodyPr wrap="square">
            <a:spAutoFit/>
          </a:bodyPr>
          <a:lstStyle/>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Middle East &amp;</a:t>
            </a:r>
          </a:p>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North Africa</a:t>
            </a:r>
          </a:p>
          <a:p>
            <a:pPr algn="ctr" defTabSz="685800">
              <a:lnSpc>
                <a:spcPct val="80000"/>
              </a:lnSpc>
              <a:spcBef>
                <a:spcPts val="300"/>
              </a:spcBef>
            </a:pPr>
            <a:r>
              <a:rPr lang="en-US" sz="1600" spc="-100" dirty="0">
                <a:solidFill>
                  <a:schemeClr val="bg1"/>
                </a:solidFill>
                <a:latin typeface="Abadi Extra Light" panose="020B0204020104020204" pitchFamily="34" charset="0"/>
                <a:ea typeface="Tahoma" panose="020B0604030504040204" pitchFamily="34" charset="0"/>
                <a:cs typeface="Tahoma" panose="020B0604030504040204" pitchFamily="34" charset="0"/>
              </a:rPr>
              <a:t>8%</a:t>
            </a:r>
            <a:endParaRPr lang="en-US" sz="1600" spc="-100" dirty="0">
              <a:solidFill>
                <a:schemeClr val="bg1"/>
              </a:solidFill>
              <a:latin typeface="Abadi Extra Light" panose="020B0204020104020204" pitchFamily="34" charset="0"/>
            </a:endParaRPr>
          </a:p>
        </p:txBody>
      </p:sp>
      <p:grpSp>
        <p:nvGrpSpPr>
          <p:cNvPr id="60" name="Group 59">
            <a:extLst>
              <a:ext uri="{FF2B5EF4-FFF2-40B4-BE49-F238E27FC236}">
                <a16:creationId xmlns:a16="http://schemas.microsoft.com/office/drawing/2014/main" id="{AD5A1D70-6720-471A-AF54-40F302EA23C8}"/>
              </a:ext>
            </a:extLst>
          </p:cNvPr>
          <p:cNvGrpSpPr/>
          <p:nvPr/>
        </p:nvGrpSpPr>
        <p:grpSpPr>
          <a:xfrm rot="6839634">
            <a:off x="3041208" y="3959312"/>
            <a:ext cx="994777" cy="994777"/>
            <a:chOff x="43806" y="7689411"/>
            <a:chExt cx="1324049" cy="1324049"/>
          </a:xfrm>
        </p:grpSpPr>
        <p:sp>
          <p:nvSpPr>
            <p:cNvPr id="61" name="Arc 60">
              <a:extLst>
                <a:ext uri="{FF2B5EF4-FFF2-40B4-BE49-F238E27FC236}">
                  <a16:creationId xmlns:a16="http://schemas.microsoft.com/office/drawing/2014/main" id="{0CE8D73B-2971-4AF9-B214-F7CAA43860FB}"/>
                </a:ext>
              </a:extLst>
            </p:cNvPr>
            <p:cNvSpPr/>
            <p:nvPr/>
          </p:nvSpPr>
          <p:spPr>
            <a:xfrm>
              <a:off x="43806" y="7689411"/>
              <a:ext cx="1324049" cy="1324049"/>
            </a:xfrm>
            <a:prstGeom prst="arc">
              <a:avLst>
                <a:gd name="adj1" fmla="val 8009391"/>
                <a:gd name="adj2" fmla="val 16218794"/>
              </a:avLst>
            </a:prstGeom>
            <a:noFill/>
            <a:ln w="63500" cap="rnd" cmpd="sng" algn="ctr">
              <a:solidFill>
                <a:srgbClr val="485A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62" name="Arc 61">
              <a:extLst>
                <a:ext uri="{FF2B5EF4-FFF2-40B4-BE49-F238E27FC236}">
                  <a16:creationId xmlns:a16="http://schemas.microsoft.com/office/drawing/2014/main" id="{53CB4476-9B60-420E-B0AB-AEC4AD3FEC07}"/>
                </a:ext>
              </a:extLst>
            </p:cNvPr>
            <p:cNvSpPr/>
            <p:nvPr/>
          </p:nvSpPr>
          <p:spPr>
            <a:xfrm>
              <a:off x="98935" y="7744540"/>
              <a:ext cx="1213791" cy="1213791"/>
            </a:xfrm>
            <a:prstGeom prst="arc">
              <a:avLst>
                <a:gd name="adj1" fmla="val 10018709"/>
                <a:gd name="adj2" fmla="val 17696185"/>
              </a:avLst>
            </a:prstGeom>
            <a:noFill/>
            <a:ln w="63500" cap="rnd" cmpd="sng" algn="ctr">
              <a:solidFill>
                <a:srgbClr val="485A6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grpSp>
      <p:sp>
        <p:nvSpPr>
          <p:cNvPr id="63" name="Rectangle 62">
            <a:extLst>
              <a:ext uri="{FF2B5EF4-FFF2-40B4-BE49-F238E27FC236}">
                <a16:creationId xmlns:a16="http://schemas.microsoft.com/office/drawing/2014/main" id="{73FA00A1-98B7-481D-BAF1-5ED6373AC501}"/>
              </a:ext>
            </a:extLst>
          </p:cNvPr>
          <p:cNvSpPr/>
          <p:nvPr/>
        </p:nvSpPr>
        <p:spPr>
          <a:xfrm>
            <a:off x="3277505" y="4181831"/>
            <a:ext cx="811523" cy="475515"/>
          </a:xfrm>
          <a:prstGeom prst="rect">
            <a:avLst/>
          </a:prstGeom>
        </p:spPr>
        <p:txBody>
          <a:bodyPr wrap="square">
            <a:spAutoFit/>
          </a:bodyPr>
          <a:lstStyle/>
          <a:p>
            <a:pP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Africa</a:t>
            </a:r>
          </a:p>
          <a:p>
            <a:pPr defTabSz="685800">
              <a:lnSpc>
                <a:spcPct val="80000"/>
              </a:lnSpc>
              <a:spcBef>
                <a:spcPts val="300"/>
              </a:spcBef>
            </a:pPr>
            <a:r>
              <a:rPr lang="en-US" sz="1600" spc="-100" dirty="0">
                <a:solidFill>
                  <a:schemeClr val="bg1"/>
                </a:solidFill>
                <a:latin typeface="Abadi Extra Light" panose="020B0204020104020204" pitchFamily="34" charset="0"/>
                <a:ea typeface="Tahoma" panose="020B0604030504040204" pitchFamily="34" charset="0"/>
                <a:cs typeface="Tahoma" panose="020B0604030504040204" pitchFamily="34" charset="0"/>
              </a:rPr>
              <a:t>29%</a:t>
            </a:r>
            <a:endParaRPr lang="en-US" sz="1600" spc="-100" dirty="0">
              <a:solidFill>
                <a:schemeClr val="bg1"/>
              </a:solidFill>
              <a:latin typeface="Abadi Extra Light" panose="020B0204020104020204" pitchFamily="34" charset="0"/>
            </a:endParaRPr>
          </a:p>
        </p:txBody>
      </p:sp>
      <p:grpSp>
        <p:nvGrpSpPr>
          <p:cNvPr id="64" name="Group 63">
            <a:extLst>
              <a:ext uri="{FF2B5EF4-FFF2-40B4-BE49-F238E27FC236}">
                <a16:creationId xmlns:a16="http://schemas.microsoft.com/office/drawing/2014/main" id="{0E874601-9377-4BBF-B82B-D8BFFF9A513A}"/>
              </a:ext>
            </a:extLst>
          </p:cNvPr>
          <p:cNvGrpSpPr/>
          <p:nvPr/>
        </p:nvGrpSpPr>
        <p:grpSpPr>
          <a:xfrm rot="6839634">
            <a:off x="4717923" y="3459975"/>
            <a:ext cx="994777" cy="994777"/>
            <a:chOff x="43806" y="7689411"/>
            <a:chExt cx="1324049" cy="1324049"/>
          </a:xfrm>
        </p:grpSpPr>
        <p:sp>
          <p:nvSpPr>
            <p:cNvPr id="65" name="Arc 64">
              <a:extLst>
                <a:ext uri="{FF2B5EF4-FFF2-40B4-BE49-F238E27FC236}">
                  <a16:creationId xmlns:a16="http://schemas.microsoft.com/office/drawing/2014/main" id="{32F59C02-60B1-4C0C-889D-B1B6C78DE3D4}"/>
                </a:ext>
              </a:extLst>
            </p:cNvPr>
            <p:cNvSpPr/>
            <p:nvPr/>
          </p:nvSpPr>
          <p:spPr>
            <a:xfrm>
              <a:off x="43806" y="7689411"/>
              <a:ext cx="1324049" cy="1324049"/>
            </a:xfrm>
            <a:prstGeom prst="arc">
              <a:avLst>
                <a:gd name="adj1" fmla="val 8009391"/>
                <a:gd name="adj2" fmla="val 16218794"/>
              </a:avLst>
            </a:prstGeom>
            <a:noFill/>
            <a:ln w="63500" cap="rnd" cmpd="sng" algn="ctr">
              <a:solidFill>
                <a:srgbClr val="A74574">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66" name="Arc 65">
              <a:extLst>
                <a:ext uri="{FF2B5EF4-FFF2-40B4-BE49-F238E27FC236}">
                  <a16:creationId xmlns:a16="http://schemas.microsoft.com/office/drawing/2014/main" id="{7902AFEB-00BB-4D7F-B7E5-0BB44969B588}"/>
                </a:ext>
              </a:extLst>
            </p:cNvPr>
            <p:cNvSpPr/>
            <p:nvPr/>
          </p:nvSpPr>
          <p:spPr>
            <a:xfrm>
              <a:off x="98935" y="7744540"/>
              <a:ext cx="1213791" cy="1213791"/>
            </a:xfrm>
            <a:prstGeom prst="arc">
              <a:avLst>
                <a:gd name="adj1" fmla="val 10018709"/>
                <a:gd name="adj2" fmla="val 17696185"/>
              </a:avLst>
            </a:prstGeom>
            <a:noFill/>
            <a:ln w="63500" cap="rnd" cmpd="sng" algn="ctr">
              <a:solidFill>
                <a:srgbClr val="A74574">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grpSp>
      <p:sp>
        <p:nvSpPr>
          <p:cNvPr id="67" name="Rectangle 66">
            <a:extLst>
              <a:ext uri="{FF2B5EF4-FFF2-40B4-BE49-F238E27FC236}">
                <a16:creationId xmlns:a16="http://schemas.microsoft.com/office/drawing/2014/main" id="{E5AA2FB1-82F8-41A4-AFAC-63083B1AA7A9}"/>
              </a:ext>
            </a:extLst>
          </p:cNvPr>
          <p:cNvSpPr/>
          <p:nvPr/>
        </p:nvSpPr>
        <p:spPr>
          <a:xfrm>
            <a:off x="4647282" y="3687887"/>
            <a:ext cx="1040575" cy="661720"/>
          </a:xfrm>
          <a:prstGeom prst="rect">
            <a:avLst/>
          </a:prstGeom>
        </p:spPr>
        <p:txBody>
          <a:bodyPr wrap="square">
            <a:spAutoFit/>
          </a:bodyPr>
          <a:lstStyle/>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South Asia </a:t>
            </a:r>
          </a:p>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Region</a:t>
            </a:r>
          </a:p>
          <a:p>
            <a:pPr algn="ctr" defTabSz="685800">
              <a:lnSpc>
                <a:spcPct val="80000"/>
              </a:lnSpc>
              <a:spcBef>
                <a:spcPts val="300"/>
              </a:spcBef>
            </a:pPr>
            <a:r>
              <a:rPr lang="en-US" sz="1600" spc="-100" dirty="0">
                <a:solidFill>
                  <a:schemeClr val="bg1"/>
                </a:solidFill>
                <a:latin typeface="Abadi Extra Light" panose="020B0204020104020204" pitchFamily="34" charset="0"/>
                <a:ea typeface="Tahoma" panose="020B0604030504040204" pitchFamily="34" charset="0"/>
                <a:cs typeface="Tahoma" panose="020B0604030504040204" pitchFamily="34" charset="0"/>
              </a:rPr>
              <a:t>12%</a:t>
            </a:r>
            <a:endParaRPr lang="en-US" sz="1600" spc="-100" dirty="0">
              <a:solidFill>
                <a:schemeClr val="bg1"/>
              </a:solidFill>
              <a:latin typeface="Abadi Extra Light" panose="020B0204020104020204" pitchFamily="34" charset="0"/>
            </a:endParaRPr>
          </a:p>
        </p:txBody>
      </p:sp>
      <p:grpSp>
        <p:nvGrpSpPr>
          <p:cNvPr id="68" name="Group 67">
            <a:extLst>
              <a:ext uri="{FF2B5EF4-FFF2-40B4-BE49-F238E27FC236}">
                <a16:creationId xmlns:a16="http://schemas.microsoft.com/office/drawing/2014/main" id="{1335A50E-EBC3-4EB8-BF6C-B4B41EFE04C9}"/>
              </a:ext>
            </a:extLst>
          </p:cNvPr>
          <p:cNvGrpSpPr/>
          <p:nvPr/>
        </p:nvGrpSpPr>
        <p:grpSpPr>
          <a:xfrm rot="17711314">
            <a:off x="5990842" y="2838911"/>
            <a:ext cx="994777" cy="994777"/>
            <a:chOff x="43806" y="7689411"/>
            <a:chExt cx="1324049" cy="1324049"/>
          </a:xfrm>
        </p:grpSpPr>
        <p:sp>
          <p:nvSpPr>
            <p:cNvPr id="69" name="Arc 68">
              <a:extLst>
                <a:ext uri="{FF2B5EF4-FFF2-40B4-BE49-F238E27FC236}">
                  <a16:creationId xmlns:a16="http://schemas.microsoft.com/office/drawing/2014/main" id="{9DDE2D65-4474-4BD5-B895-AC91E214B5A6}"/>
                </a:ext>
              </a:extLst>
            </p:cNvPr>
            <p:cNvSpPr/>
            <p:nvPr/>
          </p:nvSpPr>
          <p:spPr>
            <a:xfrm>
              <a:off x="43806" y="7689411"/>
              <a:ext cx="1324049" cy="1324049"/>
            </a:xfrm>
            <a:prstGeom prst="arc">
              <a:avLst>
                <a:gd name="adj1" fmla="val 8009391"/>
                <a:gd name="adj2" fmla="val 16218794"/>
              </a:avLst>
            </a:prstGeom>
            <a:noFill/>
            <a:ln w="63500" cap="rnd" cmpd="sng" algn="ctr">
              <a:solidFill>
                <a:srgbClr val="52443C">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70" name="Arc 69">
              <a:extLst>
                <a:ext uri="{FF2B5EF4-FFF2-40B4-BE49-F238E27FC236}">
                  <a16:creationId xmlns:a16="http://schemas.microsoft.com/office/drawing/2014/main" id="{DC85E513-1F36-4CEF-81D8-70468B400C37}"/>
                </a:ext>
              </a:extLst>
            </p:cNvPr>
            <p:cNvSpPr/>
            <p:nvPr/>
          </p:nvSpPr>
          <p:spPr>
            <a:xfrm>
              <a:off x="98935" y="7744540"/>
              <a:ext cx="1213791" cy="1213791"/>
            </a:xfrm>
            <a:prstGeom prst="arc">
              <a:avLst>
                <a:gd name="adj1" fmla="val 10018709"/>
                <a:gd name="adj2" fmla="val 17696185"/>
              </a:avLst>
            </a:prstGeom>
            <a:noFill/>
            <a:ln w="63500" cap="rnd" cmpd="sng" algn="ctr">
              <a:solidFill>
                <a:srgbClr val="52443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grpSp>
      <p:sp>
        <p:nvSpPr>
          <p:cNvPr id="71" name="Rectangle 70">
            <a:extLst>
              <a:ext uri="{FF2B5EF4-FFF2-40B4-BE49-F238E27FC236}">
                <a16:creationId xmlns:a16="http://schemas.microsoft.com/office/drawing/2014/main" id="{D659168E-FA03-4CCA-8925-6980B01D81D1}"/>
              </a:ext>
            </a:extLst>
          </p:cNvPr>
          <p:cNvSpPr/>
          <p:nvPr/>
        </p:nvSpPr>
        <p:spPr>
          <a:xfrm>
            <a:off x="5967169" y="3026167"/>
            <a:ext cx="1040575" cy="661720"/>
          </a:xfrm>
          <a:prstGeom prst="rect">
            <a:avLst/>
          </a:prstGeom>
        </p:spPr>
        <p:txBody>
          <a:bodyPr wrap="square">
            <a:spAutoFit/>
          </a:bodyPr>
          <a:lstStyle/>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East Asia </a:t>
            </a:r>
          </a:p>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&amp; Pacific</a:t>
            </a:r>
          </a:p>
          <a:p>
            <a:pPr algn="ctr" defTabSz="685800">
              <a:lnSpc>
                <a:spcPct val="80000"/>
              </a:lnSpc>
              <a:spcBef>
                <a:spcPts val="300"/>
              </a:spcBef>
            </a:pPr>
            <a:r>
              <a:rPr lang="en-US" sz="1600" spc="-100" dirty="0">
                <a:solidFill>
                  <a:schemeClr val="bg1"/>
                </a:solidFill>
                <a:latin typeface="Abadi Extra Light" panose="020B0204020104020204" pitchFamily="34" charset="0"/>
                <a:ea typeface="Tahoma" panose="020B0604030504040204" pitchFamily="34" charset="0"/>
                <a:cs typeface="Tahoma" panose="020B0604030504040204" pitchFamily="34" charset="0"/>
              </a:rPr>
              <a:t>8%</a:t>
            </a:r>
            <a:endParaRPr lang="en-US" sz="1600" spc="-100" dirty="0">
              <a:solidFill>
                <a:schemeClr val="bg1"/>
              </a:solidFill>
              <a:latin typeface="Abadi Extra Light" panose="020B0204020104020204" pitchFamily="34" charset="0"/>
            </a:endParaRPr>
          </a:p>
        </p:txBody>
      </p:sp>
      <p:grpSp>
        <p:nvGrpSpPr>
          <p:cNvPr id="72" name="Group 71">
            <a:extLst>
              <a:ext uri="{FF2B5EF4-FFF2-40B4-BE49-F238E27FC236}">
                <a16:creationId xmlns:a16="http://schemas.microsoft.com/office/drawing/2014/main" id="{75226262-B9C1-465D-BEEB-6B37FA098224}"/>
              </a:ext>
            </a:extLst>
          </p:cNvPr>
          <p:cNvGrpSpPr/>
          <p:nvPr/>
        </p:nvGrpSpPr>
        <p:grpSpPr>
          <a:xfrm rot="16200000">
            <a:off x="4088576" y="2319378"/>
            <a:ext cx="994777" cy="994777"/>
            <a:chOff x="43806" y="7689411"/>
            <a:chExt cx="1324049" cy="1324049"/>
          </a:xfrm>
        </p:grpSpPr>
        <p:sp>
          <p:nvSpPr>
            <p:cNvPr id="73" name="Arc 72">
              <a:extLst>
                <a:ext uri="{FF2B5EF4-FFF2-40B4-BE49-F238E27FC236}">
                  <a16:creationId xmlns:a16="http://schemas.microsoft.com/office/drawing/2014/main" id="{F081F594-B770-439A-9C4C-A0ADC3AFC0CD}"/>
                </a:ext>
              </a:extLst>
            </p:cNvPr>
            <p:cNvSpPr/>
            <p:nvPr/>
          </p:nvSpPr>
          <p:spPr>
            <a:xfrm>
              <a:off x="43806" y="7689411"/>
              <a:ext cx="1324049" cy="1324049"/>
            </a:xfrm>
            <a:prstGeom prst="arc">
              <a:avLst>
                <a:gd name="adj1" fmla="val 8009391"/>
                <a:gd name="adj2" fmla="val 16218794"/>
              </a:avLst>
            </a:prstGeom>
            <a:noFill/>
            <a:ln w="63500" cap="rnd" cmpd="sng" algn="ctr">
              <a:solidFill>
                <a:srgbClr val="A74574">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74" name="Arc 73">
              <a:extLst>
                <a:ext uri="{FF2B5EF4-FFF2-40B4-BE49-F238E27FC236}">
                  <a16:creationId xmlns:a16="http://schemas.microsoft.com/office/drawing/2014/main" id="{3E37DFEE-1860-495A-8D03-A841A5728A8E}"/>
                </a:ext>
              </a:extLst>
            </p:cNvPr>
            <p:cNvSpPr/>
            <p:nvPr/>
          </p:nvSpPr>
          <p:spPr>
            <a:xfrm>
              <a:off x="98935" y="7744540"/>
              <a:ext cx="1213791" cy="1213791"/>
            </a:xfrm>
            <a:prstGeom prst="arc">
              <a:avLst>
                <a:gd name="adj1" fmla="val 10018709"/>
                <a:gd name="adj2" fmla="val 17696185"/>
              </a:avLst>
            </a:prstGeom>
            <a:noFill/>
            <a:ln w="63500" cap="rnd" cmpd="sng" algn="ctr">
              <a:solidFill>
                <a:srgbClr val="A7457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solidFill>
                <a:effectLst/>
                <a:uLnTx/>
                <a:uFillTx/>
                <a:latin typeface="Abadi Extra Light" panose="020B0204020104020204" pitchFamily="34" charset="0"/>
              </a:endParaRPr>
            </a:p>
          </p:txBody>
        </p:sp>
      </p:grpSp>
      <p:sp>
        <p:nvSpPr>
          <p:cNvPr id="75" name="Rectangle 74">
            <a:extLst>
              <a:ext uri="{FF2B5EF4-FFF2-40B4-BE49-F238E27FC236}">
                <a16:creationId xmlns:a16="http://schemas.microsoft.com/office/drawing/2014/main" id="{34E8E478-30C3-46D7-859E-317E861128A5}"/>
              </a:ext>
            </a:extLst>
          </p:cNvPr>
          <p:cNvSpPr/>
          <p:nvPr/>
        </p:nvSpPr>
        <p:spPr>
          <a:xfrm>
            <a:off x="4116475" y="2496427"/>
            <a:ext cx="1040575" cy="661720"/>
          </a:xfrm>
          <a:prstGeom prst="rect">
            <a:avLst/>
          </a:prstGeom>
        </p:spPr>
        <p:txBody>
          <a:bodyPr wrap="square">
            <a:spAutoFit/>
          </a:bodyPr>
          <a:lstStyle/>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East Asia </a:t>
            </a:r>
          </a:p>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&amp; Pacific</a:t>
            </a:r>
          </a:p>
          <a:p>
            <a:pPr algn="ctr" defTabSz="685800">
              <a:lnSpc>
                <a:spcPct val="80000"/>
              </a:lnSpc>
              <a:spcBef>
                <a:spcPts val="300"/>
              </a:spcBef>
            </a:pPr>
            <a:r>
              <a:rPr lang="en-US" sz="1600" spc="-100" dirty="0">
                <a:solidFill>
                  <a:schemeClr val="bg1"/>
                </a:solidFill>
                <a:latin typeface="Abadi Extra Light" panose="020B0204020104020204" pitchFamily="34" charset="0"/>
                <a:ea typeface="Tahoma" panose="020B0604030504040204" pitchFamily="34" charset="0"/>
                <a:cs typeface="Tahoma" panose="020B0604030504040204" pitchFamily="34" charset="0"/>
              </a:rPr>
              <a:t>23%</a:t>
            </a:r>
            <a:endParaRPr lang="en-US" sz="1600" spc="-100" dirty="0">
              <a:solidFill>
                <a:schemeClr val="bg1"/>
              </a:solidFill>
              <a:latin typeface="Abadi Extra Light" panose="020B0204020104020204" pitchFamily="34" charset="0"/>
            </a:endParaRPr>
          </a:p>
        </p:txBody>
      </p:sp>
      <p:grpSp>
        <p:nvGrpSpPr>
          <p:cNvPr id="76" name="Group 75">
            <a:extLst>
              <a:ext uri="{FF2B5EF4-FFF2-40B4-BE49-F238E27FC236}">
                <a16:creationId xmlns:a16="http://schemas.microsoft.com/office/drawing/2014/main" id="{C9534FBF-6B92-4EF3-86FD-64675FE0FEBE}"/>
              </a:ext>
            </a:extLst>
          </p:cNvPr>
          <p:cNvGrpSpPr/>
          <p:nvPr/>
        </p:nvGrpSpPr>
        <p:grpSpPr>
          <a:xfrm rot="1166921">
            <a:off x="4457995" y="4692596"/>
            <a:ext cx="994777" cy="994777"/>
            <a:chOff x="43806" y="7689411"/>
            <a:chExt cx="1324049" cy="1324049"/>
          </a:xfrm>
        </p:grpSpPr>
        <p:sp>
          <p:nvSpPr>
            <p:cNvPr id="77" name="Arc 76">
              <a:extLst>
                <a:ext uri="{FF2B5EF4-FFF2-40B4-BE49-F238E27FC236}">
                  <a16:creationId xmlns:a16="http://schemas.microsoft.com/office/drawing/2014/main" id="{D4748E83-7BBB-4C1A-9D96-FF8525DB20AA}"/>
                </a:ext>
              </a:extLst>
            </p:cNvPr>
            <p:cNvSpPr/>
            <p:nvPr/>
          </p:nvSpPr>
          <p:spPr>
            <a:xfrm>
              <a:off x="43806" y="7689411"/>
              <a:ext cx="1324049" cy="1324049"/>
            </a:xfrm>
            <a:prstGeom prst="arc">
              <a:avLst>
                <a:gd name="adj1" fmla="val 8009391"/>
                <a:gd name="adj2" fmla="val 16218794"/>
              </a:avLst>
            </a:prstGeom>
            <a:noFill/>
            <a:ln w="63500" cap="rnd" cmpd="sng" algn="ctr">
              <a:solidFill>
                <a:srgbClr val="BFBFB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sp>
          <p:nvSpPr>
            <p:cNvPr id="78" name="Arc 77">
              <a:extLst>
                <a:ext uri="{FF2B5EF4-FFF2-40B4-BE49-F238E27FC236}">
                  <a16:creationId xmlns:a16="http://schemas.microsoft.com/office/drawing/2014/main" id="{BDDE1497-06B9-4C3D-BB0B-688DA137CDCC}"/>
                </a:ext>
              </a:extLst>
            </p:cNvPr>
            <p:cNvSpPr/>
            <p:nvPr/>
          </p:nvSpPr>
          <p:spPr>
            <a:xfrm>
              <a:off x="98935" y="7744540"/>
              <a:ext cx="1213791" cy="1213791"/>
            </a:xfrm>
            <a:prstGeom prst="arc">
              <a:avLst>
                <a:gd name="adj1" fmla="val 10018709"/>
                <a:gd name="adj2" fmla="val 17696185"/>
              </a:avLst>
            </a:prstGeom>
            <a:noFill/>
            <a:ln w="63500" cap="rnd" cmpd="sng" algn="ctr">
              <a:solidFill>
                <a:srgbClr val="BFBFB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chemeClr val="bg1"/>
                </a:solidFill>
                <a:effectLst/>
                <a:uLnTx/>
                <a:uFillTx/>
                <a:latin typeface="Abadi Extra Light" panose="020B0204020104020204" pitchFamily="34" charset="0"/>
              </a:endParaRPr>
            </a:p>
          </p:txBody>
        </p:sp>
      </p:grpSp>
      <p:sp>
        <p:nvSpPr>
          <p:cNvPr id="79" name="Rectangle 78">
            <a:extLst>
              <a:ext uri="{FF2B5EF4-FFF2-40B4-BE49-F238E27FC236}">
                <a16:creationId xmlns:a16="http://schemas.microsoft.com/office/drawing/2014/main" id="{AF948909-F257-4598-8062-A5250C7E8107}"/>
              </a:ext>
            </a:extLst>
          </p:cNvPr>
          <p:cNvSpPr/>
          <p:nvPr/>
        </p:nvSpPr>
        <p:spPr>
          <a:xfrm>
            <a:off x="4362702" y="4940542"/>
            <a:ext cx="1040575" cy="475515"/>
          </a:xfrm>
          <a:prstGeom prst="rect">
            <a:avLst/>
          </a:prstGeom>
        </p:spPr>
        <p:txBody>
          <a:bodyPr wrap="square">
            <a:spAutoFit/>
          </a:bodyPr>
          <a:lstStyle/>
          <a:p>
            <a:pPr algn="ctr" defTabSz="685800">
              <a:lnSpc>
                <a:spcPct val="80000"/>
              </a:lnSpc>
              <a:spcBef>
                <a:spcPts val="300"/>
              </a:spcBef>
            </a:pPr>
            <a:r>
              <a:rPr lang="en-US" sz="1200" dirty="0">
                <a:solidFill>
                  <a:schemeClr val="bg1"/>
                </a:solidFill>
                <a:latin typeface="Abadi Extra Light" panose="020B0204020104020204" pitchFamily="34" charset="0"/>
                <a:ea typeface="Tahoma" panose="020B0604030504040204" pitchFamily="34" charset="0"/>
                <a:cs typeface="Tahoma" panose="020B0604030504040204" pitchFamily="34" charset="0"/>
              </a:rPr>
              <a:t>Other</a:t>
            </a:r>
          </a:p>
          <a:p>
            <a:pPr algn="ctr" defTabSz="685800">
              <a:lnSpc>
                <a:spcPct val="80000"/>
              </a:lnSpc>
              <a:spcBef>
                <a:spcPts val="300"/>
              </a:spcBef>
            </a:pPr>
            <a:r>
              <a:rPr lang="en-US" sz="1600" spc="-100" dirty="0">
                <a:solidFill>
                  <a:schemeClr val="bg1"/>
                </a:solidFill>
                <a:latin typeface="Abadi Extra Light" panose="020B0204020104020204" pitchFamily="34" charset="0"/>
                <a:ea typeface="Tahoma" panose="020B0604030504040204" pitchFamily="34" charset="0"/>
                <a:cs typeface="Tahoma" panose="020B0604030504040204" pitchFamily="34" charset="0"/>
              </a:rPr>
              <a:t>6%</a:t>
            </a:r>
            <a:endParaRPr lang="en-US" sz="1600" spc="-100" dirty="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313454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79575AB-60B8-4406-8BDE-AE8014F60F9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World Bank</a:t>
            </a:r>
            <a:endParaRPr lang="en-US" dirty="0"/>
          </a:p>
        </p:txBody>
      </p:sp>
      <p:sp>
        <p:nvSpPr>
          <p:cNvPr id="12" name="Title 11">
            <a:extLst>
              <a:ext uri="{FF2B5EF4-FFF2-40B4-BE49-F238E27FC236}">
                <a16:creationId xmlns:a16="http://schemas.microsoft.com/office/drawing/2014/main" id="{1D916F96-C92E-4FDE-8A11-6A63CC43D739}"/>
              </a:ext>
            </a:extLst>
          </p:cNvPr>
          <p:cNvSpPr>
            <a:spLocks noGrp="1"/>
          </p:cNvSpPr>
          <p:nvPr>
            <p:ph type="title"/>
          </p:nvPr>
        </p:nvSpPr>
        <p:spPr/>
        <p:txBody>
          <a:bodyPr/>
          <a:lstStyle/>
          <a:p>
            <a:pPr algn="ctr"/>
            <a:r>
              <a:rPr lang="en-US" b="1" dirty="0">
                <a:solidFill>
                  <a:schemeClr val="bg2"/>
                </a:solidFill>
              </a:rPr>
              <a:t>Our Vision for internationalization</a:t>
            </a:r>
          </a:p>
        </p:txBody>
      </p:sp>
      <p:sp>
        <p:nvSpPr>
          <p:cNvPr id="14" name="Arrow: Right 13">
            <a:extLst>
              <a:ext uri="{FF2B5EF4-FFF2-40B4-BE49-F238E27FC236}">
                <a16:creationId xmlns:a16="http://schemas.microsoft.com/office/drawing/2014/main" id="{7DBFB011-1CE1-4732-91BD-22E79D69E00D}"/>
              </a:ext>
            </a:extLst>
          </p:cNvPr>
          <p:cNvSpPr/>
          <p:nvPr/>
        </p:nvSpPr>
        <p:spPr>
          <a:xfrm>
            <a:off x="1996440" y="2033491"/>
            <a:ext cx="8458200" cy="4206240"/>
          </a:xfrm>
          <a:prstGeom prst="rightArrow">
            <a:avLst/>
          </a:prstGeom>
          <a:solidFill>
            <a:schemeClr val="accent4"/>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B6645"/>
              </a:solidFill>
            </a:endParaRPr>
          </a:p>
        </p:txBody>
      </p:sp>
      <p:sp>
        <p:nvSpPr>
          <p:cNvPr id="15" name="Flowchart: Alternate Process 14">
            <a:extLst>
              <a:ext uri="{FF2B5EF4-FFF2-40B4-BE49-F238E27FC236}">
                <a16:creationId xmlns:a16="http://schemas.microsoft.com/office/drawing/2014/main" id="{EF5EA2CB-4391-49E8-BBA0-D3F1DB4F253E}"/>
              </a:ext>
            </a:extLst>
          </p:cNvPr>
          <p:cNvSpPr/>
          <p:nvPr/>
        </p:nvSpPr>
        <p:spPr>
          <a:xfrm>
            <a:off x="2484120" y="2734214"/>
            <a:ext cx="6370320" cy="2804794"/>
          </a:xfrm>
          <a:prstGeom prst="flowChartAlternateProcess">
            <a:avLst/>
          </a:prstGeom>
          <a:solidFill>
            <a:schemeClr val="accent4">
              <a:lumMod val="20000"/>
              <a:lumOff val="80000"/>
            </a:schemeClr>
          </a:solidFill>
          <a:ln>
            <a:solidFill>
              <a:srgbClr val="754F4B"/>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Tertiary Education Internationalization is a commitment, confirmed through action, to infuse international and comparative perspectives throughout the teaching, research, and service missions of higher education.  </a:t>
            </a:r>
            <a:endParaRPr lang="en-US" sz="2800" dirty="0"/>
          </a:p>
        </p:txBody>
      </p:sp>
    </p:spTree>
    <p:extLst>
      <p:ext uri="{BB962C8B-B14F-4D97-AF65-F5344CB8AC3E}">
        <p14:creationId xmlns:p14="http://schemas.microsoft.com/office/powerpoint/2010/main" val="23590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79575AB-60B8-4406-8BDE-AE8014F60F9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World Bank</a:t>
            </a:r>
            <a:endParaRPr lang="en-US" dirty="0"/>
          </a:p>
        </p:txBody>
      </p:sp>
      <p:sp>
        <p:nvSpPr>
          <p:cNvPr id="12" name="Title 11">
            <a:extLst>
              <a:ext uri="{FF2B5EF4-FFF2-40B4-BE49-F238E27FC236}">
                <a16:creationId xmlns:a16="http://schemas.microsoft.com/office/drawing/2014/main" id="{1D916F96-C92E-4FDE-8A11-6A63CC43D739}"/>
              </a:ext>
            </a:extLst>
          </p:cNvPr>
          <p:cNvSpPr>
            <a:spLocks noGrp="1"/>
          </p:cNvSpPr>
          <p:nvPr>
            <p:ph type="title"/>
          </p:nvPr>
        </p:nvSpPr>
        <p:spPr/>
        <p:txBody>
          <a:bodyPr/>
          <a:lstStyle/>
          <a:p>
            <a:pPr algn="ctr"/>
            <a:r>
              <a:rPr lang="en-US" b="1" dirty="0">
                <a:solidFill>
                  <a:schemeClr val="bg2"/>
                </a:solidFill>
              </a:rPr>
              <a:t>Comprehensive internationalization</a:t>
            </a:r>
          </a:p>
        </p:txBody>
      </p:sp>
      <p:sp>
        <p:nvSpPr>
          <p:cNvPr id="10" name="Content Placeholder 2">
            <a:extLst>
              <a:ext uri="{FF2B5EF4-FFF2-40B4-BE49-F238E27FC236}">
                <a16:creationId xmlns:a16="http://schemas.microsoft.com/office/drawing/2014/main" id="{216E75C6-159F-430E-8EFD-57D94AA66D13}"/>
              </a:ext>
            </a:extLst>
          </p:cNvPr>
          <p:cNvSpPr>
            <a:spLocks noGrp="1"/>
          </p:cNvSpPr>
          <p:nvPr>
            <p:ph idx="1"/>
          </p:nvPr>
        </p:nvSpPr>
        <p:spPr>
          <a:xfrm>
            <a:off x="838200" y="1825625"/>
            <a:ext cx="10515600" cy="4351338"/>
          </a:xfrm>
        </p:spPr>
        <p:txBody>
          <a:bodyPr>
            <a:noAutofit/>
          </a:bodyPr>
          <a:lstStyle/>
          <a:p>
            <a:r>
              <a:rPr lang="en-US" sz="3000" b="1" dirty="0">
                <a:solidFill>
                  <a:schemeClr val="bg2"/>
                </a:solidFill>
                <a:highlight>
                  <a:srgbClr val="800000"/>
                </a:highlight>
              </a:rPr>
              <a:t>Beyond mobility</a:t>
            </a:r>
            <a:r>
              <a:rPr lang="en-US" sz="3000" dirty="0">
                <a:solidFill>
                  <a:schemeClr val="bg2"/>
                </a:solidFill>
              </a:rPr>
              <a:t>, particularly now that it is almost impossible</a:t>
            </a:r>
          </a:p>
          <a:p>
            <a:r>
              <a:rPr lang="en-US" sz="3000" b="1" dirty="0">
                <a:solidFill>
                  <a:schemeClr val="bg2"/>
                </a:solidFill>
                <a:highlight>
                  <a:srgbClr val="800000"/>
                </a:highlight>
              </a:rPr>
              <a:t>Beyond the international office </a:t>
            </a:r>
            <a:r>
              <a:rPr lang="en-US" sz="3000" dirty="0">
                <a:solidFill>
                  <a:schemeClr val="bg2"/>
                </a:solidFill>
              </a:rPr>
              <a:t>but it needs to play a key leadership role</a:t>
            </a:r>
          </a:p>
          <a:p>
            <a:r>
              <a:rPr lang="en-US" sz="3000" b="1" dirty="0">
                <a:solidFill>
                  <a:schemeClr val="bg2"/>
                </a:solidFill>
                <a:highlight>
                  <a:srgbClr val="800000"/>
                </a:highlight>
              </a:rPr>
              <a:t>Leadership</a:t>
            </a:r>
            <a:r>
              <a:rPr lang="en-US" sz="3000" dirty="0">
                <a:solidFill>
                  <a:schemeClr val="bg2"/>
                </a:solidFill>
              </a:rPr>
              <a:t> to drive internationalizing:</a:t>
            </a:r>
          </a:p>
          <a:p>
            <a:pPr lvl="1"/>
            <a:r>
              <a:rPr lang="en-US" sz="3000" dirty="0">
                <a:solidFill>
                  <a:schemeClr val="bg2"/>
                </a:solidFill>
              </a:rPr>
              <a:t>The on-campus </a:t>
            </a:r>
            <a:r>
              <a:rPr lang="en-US" sz="3000" b="1" dirty="0">
                <a:solidFill>
                  <a:schemeClr val="bg2"/>
                </a:solidFill>
                <a:highlight>
                  <a:srgbClr val="800000"/>
                </a:highlight>
              </a:rPr>
              <a:t>curriculum</a:t>
            </a:r>
            <a:r>
              <a:rPr lang="en-US" sz="3000" dirty="0">
                <a:solidFill>
                  <a:schemeClr val="bg2"/>
                </a:solidFill>
              </a:rPr>
              <a:t> and learning</a:t>
            </a:r>
          </a:p>
          <a:p>
            <a:pPr lvl="1"/>
            <a:r>
              <a:rPr lang="en-US" sz="3000" b="1" dirty="0">
                <a:solidFill>
                  <a:schemeClr val="bg2"/>
                </a:solidFill>
                <a:highlight>
                  <a:srgbClr val="800000"/>
                </a:highlight>
              </a:rPr>
              <a:t>Research</a:t>
            </a:r>
            <a:r>
              <a:rPr lang="en-US" sz="3000" dirty="0">
                <a:solidFill>
                  <a:schemeClr val="bg2"/>
                </a:solidFill>
              </a:rPr>
              <a:t> and scholarship</a:t>
            </a:r>
          </a:p>
          <a:p>
            <a:pPr lvl="1"/>
            <a:r>
              <a:rPr lang="en-US" sz="3000" dirty="0">
                <a:solidFill>
                  <a:schemeClr val="bg2"/>
                </a:solidFill>
              </a:rPr>
              <a:t>All institutional </a:t>
            </a:r>
            <a:r>
              <a:rPr lang="en-US" sz="3000" b="1" dirty="0">
                <a:solidFill>
                  <a:schemeClr val="bg2"/>
                </a:solidFill>
                <a:highlight>
                  <a:srgbClr val="800000"/>
                </a:highlight>
              </a:rPr>
              <a:t>missions</a:t>
            </a:r>
          </a:p>
          <a:p>
            <a:pPr lvl="1"/>
            <a:r>
              <a:rPr lang="en-US" sz="3000" dirty="0">
                <a:solidFill>
                  <a:schemeClr val="bg2"/>
                </a:solidFill>
              </a:rPr>
              <a:t>Global institutional </a:t>
            </a:r>
            <a:r>
              <a:rPr lang="en-US" sz="3000" b="1" dirty="0">
                <a:solidFill>
                  <a:schemeClr val="bg2"/>
                </a:solidFill>
                <a:highlight>
                  <a:srgbClr val="800000"/>
                </a:highlight>
              </a:rPr>
              <a:t>partnerships</a:t>
            </a:r>
          </a:p>
          <a:p>
            <a:r>
              <a:rPr lang="en-US" sz="3000" dirty="0">
                <a:solidFill>
                  <a:schemeClr val="bg2"/>
                </a:solidFill>
              </a:rPr>
              <a:t>As much diversity in practice and approach as homogeneity</a:t>
            </a:r>
          </a:p>
        </p:txBody>
      </p:sp>
    </p:spTree>
    <p:extLst>
      <p:ext uri="{BB962C8B-B14F-4D97-AF65-F5344CB8AC3E}">
        <p14:creationId xmlns:p14="http://schemas.microsoft.com/office/powerpoint/2010/main" val="78829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79575AB-60B8-4406-8BDE-AE8014F60F9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World Bank</a:t>
            </a:r>
            <a:endParaRPr lang="en-US" dirty="0"/>
          </a:p>
        </p:txBody>
      </p:sp>
      <p:sp>
        <p:nvSpPr>
          <p:cNvPr id="12" name="Title 11">
            <a:extLst>
              <a:ext uri="{FF2B5EF4-FFF2-40B4-BE49-F238E27FC236}">
                <a16:creationId xmlns:a16="http://schemas.microsoft.com/office/drawing/2014/main" id="{1D916F96-C92E-4FDE-8A11-6A63CC43D739}"/>
              </a:ext>
            </a:extLst>
          </p:cNvPr>
          <p:cNvSpPr>
            <a:spLocks noGrp="1"/>
          </p:cNvSpPr>
          <p:nvPr>
            <p:ph type="title"/>
          </p:nvPr>
        </p:nvSpPr>
        <p:spPr/>
        <p:txBody>
          <a:bodyPr/>
          <a:lstStyle/>
          <a:p>
            <a:pPr algn="ctr"/>
            <a:r>
              <a:rPr lang="en-US" b="1" dirty="0">
                <a:solidFill>
                  <a:schemeClr val="bg2"/>
                </a:solidFill>
              </a:rPr>
              <a:t>What to do?</a:t>
            </a:r>
          </a:p>
        </p:txBody>
      </p:sp>
      <p:sp>
        <p:nvSpPr>
          <p:cNvPr id="10" name="Content Placeholder 2">
            <a:extLst>
              <a:ext uri="{FF2B5EF4-FFF2-40B4-BE49-F238E27FC236}">
                <a16:creationId xmlns:a16="http://schemas.microsoft.com/office/drawing/2014/main" id="{216E75C6-159F-430E-8EFD-57D94AA66D13}"/>
              </a:ext>
            </a:extLst>
          </p:cNvPr>
          <p:cNvSpPr>
            <a:spLocks noGrp="1"/>
          </p:cNvSpPr>
          <p:nvPr>
            <p:ph idx="1"/>
          </p:nvPr>
        </p:nvSpPr>
        <p:spPr>
          <a:xfrm>
            <a:off x="838200" y="1825625"/>
            <a:ext cx="10515600" cy="4351338"/>
          </a:xfrm>
        </p:spPr>
        <p:txBody>
          <a:bodyPr>
            <a:normAutofit/>
          </a:bodyPr>
          <a:lstStyle/>
          <a:p>
            <a:r>
              <a:rPr lang="en-US" sz="3500" dirty="0">
                <a:solidFill>
                  <a:schemeClr val="bg2"/>
                </a:solidFill>
              </a:rPr>
              <a:t>Establishing a </a:t>
            </a:r>
            <a:r>
              <a:rPr lang="en-US" sz="3500" b="1" dirty="0">
                <a:solidFill>
                  <a:schemeClr val="bg2"/>
                </a:solidFill>
                <a:highlight>
                  <a:srgbClr val="800000"/>
                </a:highlight>
              </a:rPr>
              <a:t>Strategic Plan for Internationalization</a:t>
            </a:r>
          </a:p>
          <a:p>
            <a:pPr lvl="1"/>
            <a:r>
              <a:rPr lang="en-US" sz="3500" dirty="0">
                <a:solidFill>
                  <a:schemeClr val="bg2"/>
                </a:solidFill>
              </a:rPr>
              <a:t>Mission, Vision, Goals</a:t>
            </a:r>
          </a:p>
          <a:p>
            <a:pPr lvl="1"/>
            <a:r>
              <a:rPr lang="en-US" sz="3500" dirty="0">
                <a:solidFill>
                  <a:schemeClr val="bg2"/>
                </a:solidFill>
              </a:rPr>
              <a:t>Activities</a:t>
            </a:r>
          </a:p>
          <a:p>
            <a:pPr lvl="1"/>
            <a:r>
              <a:rPr lang="en-US" sz="3500" dirty="0">
                <a:solidFill>
                  <a:schemeClr val="bg2"/>
                </a:solidFill>
              </a:rPr>
              <a:t>Evaluation</a:t>
            </a:r>
          </a:p>
          <a:p>
            <a:r>
              <a:rPr lang="en-US" sz="3500" dirty="0">
                <a:solidFill>
                  <a:schemeClr val="bg2"/>
                </a:solidFill>
              </a:rPr>
              <a:t>Defining adequate </a:t>
            </a:r>
            <a:r>
              <a:rPr lang="en-US" sz="3500" b="1" dirty="0">
                <a:solidFill>
                  <a:schemeClr val="bg2"/>
                </a:solidFill>
                <a:highlight>
                  <a:srgbClr val="800000"/>
                </a:highlight>
              </a:rPr>
              <a:t>organizational structure</a:t>
            </a:r>
          </a:p>
          <a:p>
            <a:r>
              <a:rPr lang="en-US" sz="3500" dirty="0">
                <a:solidFill>
                  <a:schemeClr val="bg2"/>
                </a:solidFill>
              </a:rPr>
              <a:t>The key role of partnerships and engagement</a:t>
            </a:r>
          </a:p>
          <a:p>
            <a:r>
              <a:rPr lang="en-US" sz="3500" dirty="0">
                <a:solidFill>
                  <a:schemeClr val="bg2"/>
                </a:solidFill>
              </a:rPr>
              <a:t>Incentives</a:t>
            </a:r>
          </a:p>
        </p:txBody>
      </p:sp>
    </p:spTree>
    <p:extLst>
      <p:ext uri="{BB962C8B-B14F-4D97-AF65-F5344CB8AC3E}">
        <p14:creationId xmlns:p14="http://schemas.microsoft.com/office/powerpoint/2010/main" val="2735637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F2126381553441AAB919CB53585984" ma:contentTypeVersion="13" ma:contentTypeDescription="Create a new document." ma:contentTypeScope="" ma:versionID="031d511897e830c655d9cec9678a4846">
  <xsd:schema xmlns:xsd="http://www.w3.org/2001/XMLSchema" xmlns:xs="http://www.w3.org/2001/XMLSchema" xmlns:p="http://schemas.microsoft.com/office/2006/metadata/properties" xmlns:ns3="ac8e30ca-65e9-4041-b86a-4d1b6d416c33" xmlns:ns4="fb6f0dd5-0349-47c8-82f6-4423e71a7ac1" targetNamespace="http://schemas.microsoft.com/office/2006/metadata/properties" ma:root="true" ma:fieldsID="94dd02bb20e0554a7f47426b6db4b2fa" ns3:_="" ns4:_="">
    <xsd:import namespace="ac8e30ca-65e9-4041-b86a-4d1b6d416c33"/>
    <xsd:import namespace="fb6f0dd5-0349-47c8-82f6-4423e71a7ac1"/>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e30ca-65e9-4041-b86a-4d1b6d416c33"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6f0dd5-0349-47c8-82f6-4423e71a7a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F0F148-4917-482B-B518-6E17758CF55A}">
  <ds:schemaRefs>
    <ds:schemaRef ds:uri="http://schemas.microsoft.com/sharepoint/v3/contenttype/forms"/>
  </ds:schemaRefs>
</ds:datastoreItem>
</file>

<file path=customXml/itemProps2.xml><?xml version="1.0" encoding="utf-8"?>
<ds:datastoreItem xmlns:ds="http://schemas.openxmlformats.org/officeDocument/2006/customXml" ds:itemID="{6FA2B98A-CA93-440B-A5A1-79886FC71135}">
  <ds:schemaRefs>
    <ds:schemaRef ds:uri="http://purl.org/dc/dcmitype/"/>
    <ds:schemaRef ds:uri="http://purl.org/dc/terms/"/>
    <ds:schemaRef ds:uri="http://schemas.openxmlformats.org/package/2006/metadata/core-properties"/>
    <ds:schemaRef ds:uri="ac8e30ca-65e9-4041-b86a-4d1b6d416c33"/>
    <ds:schemaRef ds:uri="http://schemas.microsoft.com/office/2006/documentManagement/types"/>
    <ds:schemaRef ds:uri="fb6f0dd5-0349-47c8-82f6-4423e71a7ac1"/>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188E8328-347E-49CC-850D-30C914101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e30ca-65e9-4041-b86a-4d1b6d416c33"/>
    <ds:schemaRef ds:uri="fb6f0dd5-0349-47c8-82f6-4423e71a7a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40675</TotalTime>
  <Words>1558</Words>
  <Application>Microsoft Office PowerPoint</Application>
  <PresentationFormat>Widescreen</PresentationFormat>
  <Paragraphs>187</Paragraphs>
  <Slides>18</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MS PGothic</vt:lpstr>
      <vt:lpstr>Abadi Extra Light</vt:lpstr>
      <vt:lpstr>Arial</vt:lpstr>
      <vt:lpstr>Arial Narrow</vt:lpstr>
      <vt:lpstr>Baskerville Old Face</vt:lpstr>
      <vt:lpstr>Calibri</vt:lpstr>
      <vt:lpstr>Calibri Light</vt:lpstr>
      <vt:lpstr>Cambria</vt:lpstr>
      <vt:lpstr>Impact</vt:lpstr>
      <vt:lpstr>Tahoma</vt:lpstr>
      <vt:lpstr>Times New Roman</vt:lpstr>
      <vt:lpstr>Trebuchet MS</vt:lpstr>
      <vt:lpstr>Tunga</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Our Vision for internationalization</vt:lpstr>
      <vt:lpstr>Comprehensive internationalization</vt:lpstr>
      <vt:lpstr>What to do?</vt:lpstr>
      <vt:lpstr>COVID 19 Challenges</vt:lpstr>
      <vt:lpstr>PowerPoint Presentation</vt:lpstr>
      <vt:lpstr>PowerPoint Presentation</vt:lpstr>
      <vt:lpstr>PowerPoint Presentation</vt:lpstr>
      <vt:lpstr>Technology bottlenecks to anticipate</vt:lpstr>
      <vt:lpstr>Other issues within international HE</vt:lpstr>
      <vt:lpstr>But the crisis also offers LT opportunities</vt:lpstr>
      <vt:lpstr>LT Opportunities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Marcela Gutierrez Bernal</dc:creator>
  <cp:lastModifiedBy>Parera, Patricia</cp:lastModifiedBy>
  <cp:revision>275</cp:revision>
  <cp:lastPrinted>2019-07-19T19:08:25Z</cp:lastPrinted>
  <dcterms:created xsi:type="dcterms:W3CDTF">2019-06-19T22:21:05Z</dcterms:created>
  <dcterms:modified xsi:type="dcterms:W3CDTF">2020-11-12T15:53:34Z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0x010100D3F2126381553441AAB919CB53585984</vt:lpwstr>
  </property>
</Properties>
</file>